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96"/>
  </p:notesMasterIdLst>
  <p:handoutMasterIdLst>
    <p:handoutMasterId r:id="rId397"/>
  </p:handoutMasterIdLst>
  <p:sldIdLst>
    <p:sldId id="256" r:id="rId4"/>
    <p:sldId id="257" r:id="rId5"/>
    <p:sldId id="258" r:id="rId6"/>
    <p:sldId id="633" r:id="rId7"/>
    <p:sldId id="259" r:id="rId8"/>
    <p:sldId id="635" r:id="rId9"/>
    <p:sldId id="637" r:id="rId10"/>
    <p:sldId id="638" r:id="rId11"/>
    <p:sldId id="639" r:id="rId12"/>
    <p:sldId id="640" r:id="rId13"/>
    <p:sldId id="641" r:id="rId14"/>
    <p:sldId id="642" r:id="rId15"/>
    <p:sldId id="643" r:id="rId16"/>
    <p:sldId id="644" r:id="rId17"/>
    <p:sldId id="645" r:id="rId18"/>
    <p:sldId id="646" r:id="rId19"/>
    <p:sldId id="636" r:id="rId20"/>
    <p:sldId id="647" r:id="rId21"/>
    <p:sldId id="634"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630"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648" r:id="rId94"/>
    <p:sldId id="330" r:id="rId95"/>
    <p:sldId id="331" r:id="rId96"/>
    <p:sldId id="332" r:id="rId97"/>
    <p:sldId id="333" r:id="rId98"/>
    <p:sldId id="334" r:id="rId99"/>
    <p:sldId id="335" r:id="rId100"/>
    <p:sldId id="336" r:id="rId101"/>
    <p:sldId id="337" r:id="rId102"/>
    <p:sldId id="338" r:id="rId103"/>
    <p:sldId id="339" r:id="rId104"/>
    <p:sldId id="340" r:id="rId105"/>
    <p:sldId id="341" r:id="rId106"/>
    <p:sldId id="342" r:id="rId107"/>
    <p:sldId id="343" r:id="rId108"/>
    <p:sldId id="344" r:id="rId109"/>
    <p:sldId id="345" r:id="rId110"/>
    <p:sldId id="346" r:id="rId111"/>
    <p:sldId id="347" r:id="rId112"/>
    <p:sldId id="348" r:id="rId113"/>
    <p:sldId id="349" r:id="rId114"/>
    <p:sldId id="350" r:id="rId115"/>
    <p:sldId id="351" r:id="rId116"/>
    <p:sldId id="352" r:id="rId117"/>
    <p:sldId id="353" r:id="rId118"/>
    <p:sldId id="354" r:id="rId119"/>
    <p:sldId id="632" r:id="rId120"/>
    <p:sldId id="355" r:id="rId121"/>
    <p:sldId id="356" r:id="rId122"/>
    <p:sldId id="357" r:id="rId123"/>
    <p:sldId id="358" r:id="rId124"/>
    <p:sldId id="359" r:id="rId125"/>
    <p:sldId id="360" r:id="rId126"/>
    <p:sldId id="361" r:id="rId127"/>
    <p:sldId id="362" r:id="rId128"/>
    <p:sldId id="363" r:id="rId129"/>
    <p:sldId id="364" r:id="rId130"/>
    <p:sldId id="365" r:id="rId131"/>
    <p:sldId id="366" r:id="rId132"/>
    <p:sldId id="367" r:id="rId133"/>
    <p:sldId id="368" r:id="rId134"/>
    <p:sldId id="369" r:id="rId135"/>
    <p:sldId id="370" r:id="rId136"/>
    <p:sldId id="371" r:id="rId137"/>
    <p:sldId id="372" r:id="rId138"/>
    <p:sldId id="373" r:id="rId139"/>
    <p:sldId id="374" r:id="rId140"/>
    <p:sldId id="375" r:id="rId141"/>
    <p:sldId id="376" r:id="rId142"/>
    <p:sldId id="378" r:id="rId143"/>
    <p:sldId id="379" r:id="rId144"/>
    <p:sldId id="380" r:id="rId145"/>
    <p:sldId id="381" r:id="rId146"/>
    <p:sldId id="382" r:id="rId147"/>
    <p:sldId id="383" r:id="rId148"/>
    <p:sldId id="649" r:id="rId149"/>
    <p:sldId id="384" r:id="rId150"/>
    <p:sldId id="385" r:id="rId151"/>
    <p:sldId id="386" r:id="rId152"/>
    <p:sldId id="387" r:id="rId153"/>
    <p:sldId id="388" r:id="rId154"/>
    <p:sldId id="389" r:id="rId155"/>
    <p:sldId id="390" r:id="rId156"/>
    <p:sldId id="391" r:id="rId157"/>
    <p:sldId id="392" r:id="rId158"/>
    <p:sldId id="393" r:id="rId159"/>
    <p:sldId id="394" r:id="rId160"/>
    <p:sldId id="395" r:id="rId161"/>
    <p:sldId id="396" r:id="rId162"/>
    <p:sldId id="397" r:id="rId163"/>
    <p:sldId id="398" r:id="rId164"/>
    <p:sldId id="399" r:id="rId165"/>
    <p:sldId id="400" r:id="rId166"/>
    <p:sldId id="401" r:id="rId167"/>
    <p:sldId id="402" r:id="rId168"/>
    <p:sldId id="403" r:id="rId169"/>
    <p:sldId id="404" r:id="rId170"/>
    <p:sldId id="405" r:id="rId171"/>
    <p:sldId id="406" r:id="rId172"/>
    <p:sldId id="407" r:id="rId173"/>
    <p:sldId id="408" r:id="rId174"/>
    <p:sldId id="409" r:id="rId175"/>
    <p:sldId id="410" r:id="rId176"/>
    <p:sldId id="488" r:id="rId177"/>
    <p:sldId id="489" r:id="rId178"/>
    <p:sldId id="490" r:id="rId179"/>
    <p:sldId id="491" r:id="rId180"/>
    <p:sldId id="492" r:id="rId181"/>
    <p:sldId id="493" r:id="rId182"/>
    <p:sldId id="494" r:id="rId183"/>
    <p:sldId id="495" r:id="rId184"/>
    <p:sldId id="496" r:id="rId185"/>
    <p:sldId id="497" r:id="rId186"/>
    <p:sldId id="498" r:id="rId187"/>
    <p:sldId id="499" r:id="rId188"/>
    <p:sldId id="500" r:id="rId189"/>
    <p:sldId id="501" r:id="rId190"/>
    <p:sldId id="502" r:id="rId191"/>
    <p:sldId id="503" r:id="rId192"/>
    <p:sldId id="504" r:id="rId193"/>
    <p:sldId id="505" r:id="rId194"/>
    <p:sldId id="506" r:id="rId195"/>
    <p:sldId id="507" r:id="rId196"/>
    <p:sldId id="508" r:id="rId197"/>
    <p:sldId id="509" r:id="rId198"/>
    <p:sldId id="510" r:id="rId199"/>
    <p:sldId id="511" r:id="rId200"/>
    <p:sldId id="512" r:id="rId201"/>
    <p:sldId id="513" r:id="rId202"/>
    <p:sldId id="514" r:id="rId203"/>
    <p:sldId id="515" r:id="rId204"/>
    <p:sldId id="516" r:id="rId205"/>
    <p:sldId id="517" r:id="rId206"/>
    <p:sldId id="518" r:id="rId207"/>
    <p:sldId id="519" r:id="rId208"/>
    <p:sldId id="520" r:id="rId209"/>
    <p:sldId id="521" r:id="rId210"/>
    <p:sldId id="526" r:id="rId211"/>
    <p:sldId id="527" r:id="rId212"/>
    <p:sldId id="528" r:id="rId213"/>
    <p:sldId id="529" r:id="rId214"/>
    <p:sldId id="530" r:id="rId215"/>
    <p:sldId id="531" r:id="rId216"/>
    <p:sldId id="532" r:id="rId217"/>
    <p:sldId id="533" r:id="rId218"/>
    <p:sldId id="534" r:id="rId219"/>
    <p:sldId id="535" r:id="rId220"/>
    <p:sldId id="536" r:id="rId221"/>
    <p:sldId id="537" r:id="rId222"/>
    <p:sldId id="545" r:id="rId223"/>
    <p:sldId id="546" r:id="rId224"/>
    <p:sldId id="547" r:id="rId225"/>
    <p:sldId id="548" r:id="rId226"/>
    <p:sldId id="549" r:id="rId227"/>
    <p:sldId id="550" r:id="rId228"/>
    <p:sldId id="551" r:id="rId229"/>
    <p:sldId id="552" r:id="rId230"/>
    <p:sldId id="553" r:id="rId231"/>
    <p:sldId id="554" r:id="rId232"/>
    <p:sldId id="556" r:id="rId233"/>
    <p:sldId id="568" r:id="rId234"/>
    <p:sldId id="569" r:id="rId235"/>
    <p:sldId id="570" r:id="rId236"/>
    <p:sldId id="571" r:id="rId237"/>
    <p:sldId id="572" r:id="rId238"/>
    <p:sldId id="589" r:id="rId239"/>
    <p:sldId id="590" r:id="rId240"/>
    <p:sldId id="591" r:id="rId241"/>
    <p:sldId id="592" r:id="rId242"/>
    <p:sldId id="593" r:id="rId243"/>
    <p:sldId id="594" r:id="rId244"/>
    <p:sldId id="595" r:id="rId245"/>
    <p:sldId id="596" r:id="rId246"/>
    <p:sldId id="597" r:id="rId247"/>
    <p:sldId id="598" r:id="rId248"/>
    <p:sldId id="599" r:id="rId249"/>
    <p:sldId id="600" r:id="rId250"/>
    <p:sldId id="601" r:id="rId251"/>
    <p:sldId id="602" r:id="rId252"/>
    <p:sldId id="603" r:id="rId253"/>
    <p:sldId id="604" r:id="rId254"/>
    <p:sldId id="579" r:id="rId255"/>
    <p:sldId id="580" r:id="rId256"/>
    <p:sldId id="411" r:id="rId257"/>
    <p:sldId id="412" r:id="rId258"/>
    <p:sldId id="413" r:id="rId259"/>
    <p:sldId id="414" r:id="rId260"/>
    <p:sldId id="415" r:id="rId261"/>
    <p:sldId id="416" r:id="rId262"/>
    <p:sldId id="417" r:id="rId263"/>
    <p:sldId id="418" r:id="rId264"/>
    <p:sldId id="419" r:id="rId265"/>
    <p:sldId id="420" r:id="rId266"/>
    <p:sldId id="421" r:id="rId267"/>
    <p:sldId id="422" r:id="rId268"/>
    <p:sldId id="423" r:id="rId269"/>
    <p:sldId id="424" r:id="rId270"/>
    <p:sldId id="425" r:id="rId271"/>
    <p:sldId id="426" r:id="rId272"/>
    <p:sldId id="427" r:id="rId273"/>
    <p:sldId id="428" r:id="rId274"/>
    <p:sldId id="429" r:id="rId275"/>
    <p:sldId id="430" r:id="rId276"/>
    <p:sldId id="431" r:id="rId277"/>
    <p:sldId id="432" r:id="rId278"/>
    <p:sldId id="433" r:id="rId279"/>
    <p:sldId id="434" r:id="rId280"/>
    <p:sldId id="435" r:id="rId281"/>
    <p:sldId id="436" r:id="rId282"/>
    <p:sldId id="437" r:id="rId283"/>
    <p:sldId id="438" r:id="rId284"/>
    <p:sldId id="439" r:id="rId285"/>
    <p:sldId id="440" r:id="rId286"/>
    <p:sldId id="441" r:id="rId287"/>
    <p:sldId id="442" r:id="rId288"/>
    <p:sldId id="443" r:id="rId289"/>
    <p:sldId id="444" r:id="rId290"/>
    <p:sldId id="445" r:id="rId291"/>
    <p:sldId id="446" r:id="rId292"/>
    <p:sldId id="447" r:id="rId293"/>
    <p:sldId id="448" r:id="rId294"/>
    <p:sldId id="449" r:id="rId295"/>
    <p:sldId id="450" r:id="rId296"/>
    <p:sldId id="451" r:id="rId297"/>
    <p:sldId id="452" r:id="rId298"/>
    <p:sldId id="453" r:id="rId299"/>
    <p:sldId id="454" r:id="rId300"/>
    <p:sldId id="455" r:id="rId301"/>
    <p:sldId id="456" r:id="rId302"/>
    <p:sldId id="457" r:id="rId303"/>
    <p:sldId id="458" r:id="rId304"/>
    <p:sldId id="459" r:id="rId305"/>
    <p:sldId id="460" r:id="rId306"/>
    <p:sldId id="461" r:id="rId307"/>
    <p:sldId id="462" r:id="rId308"/>
    <p:sldId id="463" r:id="rId309"/>
    <p:sldId id="464" r:id="rId310"/>
    <p:sldId id="465" r:id="rId311"/>
    <p:sldId id="466" r:id="rId312"/>
    <p:sldId id="467" r:id="rId313"/>
    <p:sldId id="468" r:id="rId314"/>
    <p:sldId id="469" r:id="rId315"/>
    <p:sldId id="470" r:id="rId316"/>
    <p:sldId id="471" r:id="rId317"/>
    <p:sldId id="472" r:id="rId318"/>
    <p:sldId id="473" r:id="rId319"/>
    <p:sldId id="474" r:id="rId320"/>
    <p:sldId id="475" r:id="rId321"/>
    <p:sldId id="476" r:id="rId322"/>
    <p:sldId id="477" r:id="rId323"/>
    <p:sldId id="478" r:id="rId324"/>
    <p:sldId id="479" r:id="rId325"/>
    <p:sldId id="480" r:id="rId326"/>
    <p:sldId id="481" r:id="rId327"/>
    <p:sldId id="482" r:id="rId328"/>
    <p:sldId id="483" r:id="rId329"/>
    <p:sldId id="484" r:id="rId330"/>
    <p:sldId id="485" r:id="rId331"/>
    <p:sldId id="486" r:id="rId332"/>
    <p:sldId id="487" r:id="rId333"/>
    <p:sldId id="522" r:id="rId334"/>
    <p:sldId id="523" r:id="rId335"/>
    <p:sldId id="524" r:id="rId336"/>
    <p:sldId id="525" r:id="rId337"/>
    <p:sldId id="538" r:id="rId338"/>
    <p:sldId id="539" r:id="rId339"/>
    <p:sldId id="540" r:id="rId340"/>
    <p:sldId id="541" r:id="rId341"/>
    <p:sldId id="542" r:id="rId342"/>
    <p:sldId id="543" r:id="rId343"/>
    <p:sldId id="544" r:id="rId344"/>
    <p:sldId id="555" r:id="rId345"/>
    <p:sldId id="557" r:id="rId346"/>
    <p:sldId id="558" r:id="rId347"/>
    <p:sldId id="559" r:id="rId348"/>
    <p:sldId id="560" r:id="rId349"/>
    <p:sldId id="561" r:id="rId350"/>
    <p:sldId id="562" r:id="rId351"/>
    <p:sldId id="563" r:id="rId352"/>
    <p:sldId id="564" r:id="rId353"/>
    <p:sldId id="565" r:id="rId354"/>
    <p:sldId id="566" r:id="rId355"/>
    <p:sldId id="567" r:id="rId356"/>
    <p:sldId id="573" r:id="rId357"/>
    <p:sldId id="574" r:id="rId358"/>
    <p:sldId id="575" r:id="rId359"/>
    <p:sldId id="576" r:id="rId360"/>
    <p:sldId id="577" r:id="rId361"/>
    <p:sldId id="578" r:id="rId362"/>
    <p:sldId id="581" r:id="rId363"/>
    <p:sldId id="582" r:id="rId364"/>
    <p:sldId id="583" r:id="rId365"/>
    <p:sldId id="584" r:id="rId366"/>
    <p:sldId id="585" r:id="rId367"/>
    <p:sldId id="586" r:id="rId368"/>
    <p:sldId id="587" r:id="rId369"/>
    <p:sldId id="588" r:id="rId370"/>
    <p:sldId id="605" r:id="rId371"/>
    <p:sldId id="606" r:id="rId372"/>
    <p:sldId id="607" r:id="rId373"/>
    <p:sldId id="608" r:id="rId374"/>
    <p:sldId id="609" r:id="rId375"/>
    <p:sldId id="610" r:id="rId376"/>
    <p:sldId id="611" r:id="rId377"/>
    <p:sldId id="612" r:id="rId378"/>
    <p:sldId id="613" r:id="rId379"/>
    <p:sldId id="614" r:id="rId380"/>
    <p:sldId id="615" r:id="rId381"/>
    <p:sldId id="616" r:id="rId382"/>
    <p:sldId id="617" r:id="rId383"/>
    <p:sldId id="618" r:id="rId384"/>
    <p:sldId id="619" r:id="rId385"/>
    <p:sldId id="620" r:id="rId386"/>
    <p:sldId id="621" r:id="rId387"/>
    <p:sldId id="622" r:id="rId388"/>
    <p:sldId id="623" r:id="rId389"/>
    <p:sldId id="624" r:id="rId390"/>
    <p:sldId id="625" r:id="rId391"/>
    <p:sldId id="626" r:id="rId392"/>
    <p:sldId id="627" r:id="rId393"/>
    <p:sldId id="628" r:id="rId394"/>
    <p:sldId id="629" r:id="rId39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19" autoAdjust="0"/>
    <p:restoredTop sz="63094" autoAdjust="0"/>
  </p:normalViewPr>
  <p:slideViewPr>
    <p:cSldViewPr snapToGrid="0">
      <p:cViewPr varScale="1">
        <p:scale>
          <a:sx n="72" d="100"/>
          <a:sy n="72" d="100"/>
        </p:scale>
        <p:origin x="296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slide" Target="slides/slide321.xml"/><Relationship Id="rId366" Type="http://schemas.openxmlformats.org/officeDocument/2006/relationships/slide" Target="slides/slide363.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335" Type="http://schemas.openxmlformats.org/officeDocument/2006/relationships/slide" Target="slides/slide332.xml"/><Relationship Id="rId377" Type="http://schemas.openxmlformats.org/officeDocument/2006/relationships/slide" Target="slides/slide374.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346" Type="http://schemas.openxmlformats.org/officeDocument/2006/relationships/slide" Target="slides/slide343.xml"/><Relationship Id="rId388" Type="http://schemas.openxmlformats.org/officeDocument/2006/relationships/slide" Target="slides/slide385.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357" Type="http://schemas.openxmlformats.org/officeDocument/2006/relationships/slide" Target="slides/slide354.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399" Type="http://schemas.openxmlformats.org/officeDocument/2006/relationships/viewProps" Target="viewProps.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slide" Target="slides/slide323.xml"/><Relationship Id="rId65" Type="http://schemas.openxmlformats.org/officeDocument/2006/relationships/slide" Target="slides/slide62.xml"/><Relationship Id="rId130" Type="http://schemas.openxmlformats.org/officeDocument/2006/relationships/slide" Target="slides/slide127.xml"/><Relationship Id="rId368" Type="http://schemas.openxmlformats.org/officeDocument/2006/relationships/slide" Target="slides/slide365.xml"/><Relationship Id="rId172" Type="http://schemas.openxmlformats.org/officeDocument/2006/relationships/slide" Target="slides/slide169.xml"/><Relationship Id="rId228" Type="http://schemas.openxmlformats.org/officeDocument/2006/relationships/slide" Target="slides/slide225.xml"/><Relationship Id="rId281" Type="http://schemas.openxmlformats.org/officeDocument/2006/relationships/slide" Target="slides/slide278.xml"/><Relationship Id="rId337" Type="http://schemas.openxmlformats.org/officeDocument/2006/relationships/slide" Target="slides/slide334.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379" Type="http://schemas.openxmlformats.org/officeDocument/2006/relationships/slide" Target="slides/slide376.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390" Type="http://schemas.openxmlformats.org/officeDocument/2006/relationships/slide" Target="slides/slide387.xml"/><Relationship Id="rId250" Type="http://schemas.openxmlformats.org/officeDocument/2006/relationships/slide" Target="slides/slide247.xml"/><Relationship Id="rId292" Type="http://schemas.openxmlformats.org/officeDocument/2006/relationships/slide" Target="slides/slide289.xml"/><Relationship Id="rId306" Type="http://schemas.openxmlformats.org/officeDocument/2006/relationships/slide" Target="slides/slide303.xml"/><Relationship Id="rId45" Type="http://schemas.openxmlformats.org/officeDocument/2006/relationships/slide" Target="slides/slide42.xml"/><Relationship Id="rId87" Type="http://schemas.openxmlformats.org/officeDocument/2006/relationships/slide" Target="slides/slide84.xml"/><Relationship Id="rId110" Type="http://schemas.openxmlformats.org/officeDocument/2006/relationships/slide" Target="slides/slide107.xml"/><Relationship Id="rId348" Type="http://schemas.openxmlformats.org/officeDocument/2006/relationships/slide" Target="slides/slide345.xml"/><Relationship Id="rId152" Type="http://schemas.openxmlformats.org/officeDocument/2006/relationships/slide" Target="slides/slide149.xml"/><Relationship Id="rId194" Type="http://schemas.openxmlformats.org/officeDocument/2006/relationships/slide" Target="slides/slide191.xml"/><Relationship Id="rId208" Type="http://schemas.openxmlformats.org/officeDocument/2006/relationships/slide" Target="slides/slide205.xml"/><Relationship Id="rId261" Type="http://schemas.openxmlformats.org/officeDocument/2006/relationships/slide" Target="slides/slide258.xml"/><Relationship Id="rId14" Type="http://schemas.openxmlformats.org/officeDocument/2006/relationships/slide" Target="slides/slide11.xml"/><Relationship Id="rId56" Type="http://schemas.openxmlformats.org/officeDocument/2006/relationships/slide" Target="slides/slide53.xml"/><Relationship Id="rId317" Type="http://schemas.openxmlformats.org/officeDocument/2006/relationships/slide" Target="slides/slide314.xml"/><Relationship Id="rId359" Type="http://schemas.openxmlformats.org/officeDocument/2006/relationships/slide" Target="slides/slide356.xml"/><Relationship Id="rId98" Type="http://schemas.openxmlformats.org/officeDocument/2006/relationships/slide" Target="slides/slide95.xml"/><Relationship Id="rId121" Type="http://schemas.openxmlformats.org/officeDocument/2006/relationships/slide" Target="slides/slide118.xml"/><Relationship Id="rId163" Type="http://schemas.openxmlformats.org/officeDocument/2006/relationships/slide" Target="slides/slide160.xml"/><Relationship Id="rId219" Type="http://schemas.openxmlformats.org/officeDocument/2006/relationships/slide" Target="slides/slide216.xml"/><Relationship Id="rId370" Type="http://schemas.openxmlformats.org/officeDocument/2006/relationships/slide" Target="slides/slide367.xml"/><Relationship Id="rId230" Type="http://schemas.openxmlformats.org/officeDocument/2006/relationships/slide" Target="slides/slide227.xml"/><Relationship Id="rId25" Type="http://schemas.openxmlformats.org/officeDocument/2006/relationships/slide" Target="slides/slide22.xml"/><Relationship Id="rId67" Type="http://schemas.openxmlformats.org/officeDocument/2006/relationships/slide" Target="slides/slide64.xml"/><Relationship Id="rId272" Type="http://schemas.openxmlformats.org/officeDocument/2006/relationships/slide" Target="slides/slide269.xml"/><Relationship Id="rId328" Type="http://schemas.openxmlformats.org/officeDocument/2006/relationships/slide" Target="slides/slide325.xml"/><Relationship Id="rId132" Type="http://schemas.openxmlformats.org/officeDocument/2006/relationships/slide" Target="slides/slide129.xml"/><Relationship Id="rId174" Type="http://schemas.openxmlformats.org/officeDocument/2006/relationships/slide" Target="slides/slide171.xml"/><Relationship Id="rId381" Type="http://schemas.openxmlformats.org/officeDocument/2006/relationships/slide" Target="slides/slide378.xml"/><Relationship Id="rId241" Type="http://schemas.openxmlformats.org/officeDocument/2006/relationships/slide" Target="slides/slide238.xml"/><Relationship Id="rId36" Type="http://schemas.openxmlformats.org/officeDocument/2006/relationships/slide" Target="slides/slide33.xml"/><Relationship Id="rId283" Type="http://schemas.openxmlformats.org/officeDocument/2006/relationships/slide" Target="slides/slide280.xml"/><Relationship Id="rId339" Type="http://schemas.openxmlformats.org/officeDocument/2006/relationships/slide" Target="slides/slide336.xml"/><Relationship Id="rId78" Type="http://schemas.openxmlformats.org/officeDocument/2006/relationships/slide" Target="slides/slide75.xml"/><Relationship Id="rId101" Type="http://schemas.openxmlformats.org/officeDocument/2006/relationships/slide" Target="slides/slide98.xml"/><Relationship Id="rId143" Type="http://schemas.openxmlformats.org/officeDocument/2006/relationships/slide" Target="slides/slide140.xml"/><Relationship Id="rId185" Type="http://schemas.openxmlformats.org/officeDocument/2006/relationships/slide" Target="slides/slide182.xml"/><Relationship Id="rId350" Type="http://schemas.openxmlformats.org/officeDocument/2006/relationships/slide" Target="slides/slide347.xml"/><Relationship Id="rId9" Type="http://schemas.openxmlformats.org/officeDocument/2006/relationships/slide" Target="slides/slide6.xml"/><Relationship Id="rId210" Type="http://schemas.openxmlformats.org/officeDocument/2006/relationships/slide" Target="slides/slide207.xml"/><Relationship Id="rId392" Type="http://schemas.openxmlformats.org/officeDocument/2006/relationships/slide" Target="slides/slide389.xml"/><Relationship Id="rId252" Type="http://schemas.openxmlformats.org/officeDocument/2006/relationships/slide" Target="slides/slide249.xml"/><Relationship Id="rId294" Type="http://schemas.openxmlformats.org/officeDocument/2006/relationships/slide" Target="slides/slide291.xml"/><Relationship Id="rId308" Type="http://schemas.openxmlformats.org/officeDocument/2006/relationships/slide" Target="slides/slide305.xml"/><Relationship Id="rId47" Type="http://schemas.openxmlformats.org/officeDocument/2006/relationships/slide" Target="slides/slide44.xml"/><Relationship Id="rId89" Type="http://schemas.openxmlformats.org/officeDocument/2006/relationships/slide" Target="slides/slide86.xml"/><Relationship Id="rId112" Type="http://schemas.openxmlformats.org/officeDocument/2006/relationships/slide" Target="slides/slide109.xml"/><Relationship Id="rId154" Type="http://schemas.openxmlformats.org/officeDocument/2006/relationships/slide" Target="slides/slide151.xml"/><Relationship Id="rId361" Type="http://schemas.openxmlformats.org/officeDocument/2006/relationships/slide" Target="slides/slide358.xml"/><Relationship Id="rId196" Type="http://schemas.openxmlformats.org/officeDocument/2006/relationships/slide" Target="slides/slide193.xml"/><Relationship Id="rId16" Type="http://schemas.openxmlformats.org/officeDocument/2006/relationships/slide" Target="slides/slide13.xml"/><Relationship Id="rId221" Type="http://schemas.openxmlformats.org/officeDocument/2006/relationships/slide" Target="slides/slide218.xml"/><Relationship Id="rId263" Type="http://schemas.openxmlformats.org/officeDocument/2006/relationships/slide" Target="slides/slide260.xml"/><Relationship Id="rId319" Type="http://schemas.openxmlformats.org/officeDocument/2006/relationships/slide" Target="slides/slide316.xml"/><Relationship Id="rId58" Type="http://schemas.openxmlformats.org/officeDocument/2006/relationships/slide" Target="slides/slide55.xml"/><Relationship Id="rId123" Type="http://schemas.openxmlformats.org/officeDocument/2006/relationships/slide" Target="slides/slide120.xml"/><Relationship Id="rId330" Type="http://schemas.openxmlformats.org/officeDocument/2006/relationships/slide" Target="slides/slide327.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351" Type="http://schemas.openxmlformats.org/officeDocument/2006/relationships/slide" Target="slides/slide348.xml"/><Relationship Id="rId372" Type="http://schemas.openxmlformats.org/officeDocument/2006/relationships/slide" Target="slides/slide369.xml"/><Relationship Id="rId393" Type="http://schemas.openxmlformats.org/officeDocument/2006/relationships/slide" Target="slides/slide390.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341" Type="http://schemas.openxmlformats.org/officeDocument/2006/relationships/slide" Target="slides/slide338.xml"/><Relationship Id="rId362" Type="http://schemas.openxmlformats.org/officeDocument/2006/relationships/slide" Target="slides/slide359.xml"/><Relationship Id="rId383" Type="http://schemas.openxmlformats.org/officeDocument/2006/relationships/slide" Target="slides/slide380.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slide" Target="slides/slide328.xml"/><Relationship Id="rId352" Type="http://schemas.openxmlformats.org/officeDocument/2006/relationships/slide" Target="slides/slide349.xml"/><Relationship Id="rId373" Type="http://schemas.openxmlformats.org/officeDocument/2006/relationships/slide" Target="slides/slide370.xml"/><Relationship Id="rId394" Type="http://schemas.openxmlformats.org/officeDocument/2006/relationships/slide" Target="slides/slide391.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342" Type="http://schemas.openxmlformats.org/officeDocument/2006/relationships/slide" Target="slides/slide339.xml"/><Relationship Id="rId363" Type="http://schemas.openxmlformats.org/officeDocument/2006/relationships/slide" Target="slides/slide360.xml"/><Relationship Id="rId384" Type="http://schemas.openxmlformats.org/officeDocument/2006/relationships/slide" Target="slides/slide381.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slide" Target="slides/slide329.xml"/><Relationship Id="rId353" Type="http://schemas.openxmlformats.org/officeDocument/2006/relationships/slide" Target="slides/slide350.xml"/><Relationship Id="rId374" Type="http://schemas.openxmlformats.org/officeDocument/2006/relationships/slide" Target="slides/slide371.xml"/><Relationship Id="rId395" Type="http://schemas.openxmlformats.org/officeDocument/2006/relationships/slide" Target="slides/slide392.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343" Type="http://schemas.openxmlformats.org/officeDocument/2006/relationships/slide" Target="slides/slide340.xml"/><Relationship Id="rId364" Type="http://schemas.openxmlformats.org/officeDocument/2006/relationships/slide" Target="slides/slide361.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385" Type="http://schemas.openxmlformats.org/officeDocument/2006/relationships/slide" Target="slides/slide382.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slide" Target="slides/slide330.xml"/><Relationship Id="rId354" Type="http://schemas.openxmlformats.org/officeDocument/2006/relationships/slide" Target="slides/slide351.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75" Type="http://schemas.openxmlformats.org/officeDocument/2006/relationships/slide" Target="slides/slide372.xml"/><Relationship Id="rId396" Type="http://schemas.openxmlformats.org/officeDocument/2006/relationships/notesMaster" Target="notesMasters/notesMaster1.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400" Type="http://schemas.openxmlformats.org/officeDocument/2006/relationships/theme" Target="theme/theme1.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344" Type="http://schemas.openxmlformats.org/officeDocument/2006/relationships/slide" Target="slides/slide34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365" Type="http://schemas.openxmlformats.org/officeDocument/2006/relationships/slide" Target="slides/slide362.xml"/><Relationship Id="rId386" Type="http://schemas.openxmlformats.org/officeDocument/2006/relationships/slide" Target="slides/slide383.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slide" Target="slides/slide331.xml"/><Relationship Id="rId355" Type="http://schemas.openxmlformats.org/officeDocument/2006/relationships/slide" Target="slides/slide352.xml"/><Relationship Id="rId376" Type="http://schemas.openxmlformats.org/officeDocument/2006/relationships/slide" Target="slides/slide373.xml"/><Relationship Id="rId397" Type="http://schemas.openxmlformats.org/officeDocument/2006/relationships/handoutMaster" Target="handoutMasters/handoutMaster1.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01" Type="http://schemas.openxmlformats.org/officeDocument/2006/relationships/tableStyles" Target="tableStyles.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345" Type="http://schemas.openxmlformats.org/officeDocument/2006/relationships/slide" Target="slides/slide342.xml"/><Relationship Id="rId387" Type="http://schemas.openxmlformats.org/officeDocument/2006/relationships/slide" Target="slides/slide384.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356" Type="http://schemas.openxmlformats.org/officeDocument/2006/relationships/slide" Target="slides/slide353.xml"/><Relationship Id="rId398" Type="http://schemas.openxmlformats.org/officeDocument/2006/relationships/presProps" Target="presProps.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slide" Target="slides/slide322.xml"/><Relationship Id="rId367" Type="http://schemas.openxmlformats.org/officeDocument/2006/relationships/slide" Target="slides/slide364.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slide" Target="slides/slide333.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378" Type="http://schemas.openxmlformats.org/officeDocument/2006/relationships/slide" Target="slides/slide375.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347" Type="http://schemas.openxmlformats.org/officeDocument/2006/relationships/slide" Target="slides/slide344.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389" Type="http://schemas.openxmlformats.org/officeDocument/2006/relationships/slide" Target="slides/slide386.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358" Type="http://schemas.openxmlformats.org/officeDocument/2006/relationships/slide" Target="slides/slide355.xml"/><Relationship Id="rId162" Type="http://schemas.openxmlformats.org/officeDocument/2006/relationships/slide" Target="slides/slide159.xml"/><Relationship Id="rId218" Type="http://schemas.openxmlformats.org/officeDocument/2006/relationships/slide" Target="slides/slide215.xml"/><Relationship Id="rId271" Type="http://schemas.openxmlformats.org/officeDocument/2006/relationships/slide" Target="slides/slide268.xml"/><Relationship Id="rId24" Type="http://schemas.openxmlformats.org/officeDocument/2006/relationships/slide" Target="slides/slide21.xml"/><Relationship Id="rId66" Type="http://schemas.openxmlformats.org/officeDocument/2006/relationships/slide" Target="slides/slide63.xml"/><Relationship Id="rId131" Type="http://schemas.openxmlformats.org/officeDocument/2006/relationships/slide" Target="slides/slide128.xml"/><Relationship Id="rId327" Type="http://schemas.openxmlformats.org/officeDocument/2006/relationships/slide" Target="slides/slide324.xml"/><Relationship Id="rId369" Type="http://schemas.openxmlformats.org/officeDocument/2006/relationships/slide" Target="slides/slide366.xml"/><Relationship Id="rId173" Type="http://schemas.openxmlformats.org/officeDocument/2006/relationships/slide" Target="slides/slide170.xml"/><Relationship Id="rId229" Type="http://schemas.openxmlformats.org/officeDocument/2006/relationships/slide" Target="slides/slide226.xml"/><Relationship Id="rId380" Type="http://schemas.openxmlformats.org/officeDocument/2006/relationships/slide" Target="slides/slide377.xml"/><Relationship Id="rId240" Type="http://schemas.openxmlformats.org/officeDocument/2006/relationships/slide" Target="slides/slide237.xml"/><Relationship Id="rId35" Type="http://schemas.openxmlformats.org/officeDocument/2006/relationships/slide" Target="slides/slide32.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38" Type="http://schemas.openxmlformats.org/officeDocument/2006/relationships/slide" Target="slides/slide335.xml"/><Relationship Id="rId8" Type="http://schemas.openxmlformats.org/officeDocument/2006/relationships/slide" Target="slides/slide5.xml"/><Relationship Id="rId142" Type="http://schemas.openxmlformats.org/officeDocument/2006/relationships/slide" Target="slides/slide139.xml"/><Relationship Id="rId184" Type="http://schemas.openxmlformats.org/officeDocument/2006/relationships/slide" Target="slides/slide181.xml"/><Relationship Id="rId391" Type="http://schemas.openxmlformats.org/officeDocument/2006/relationships/slide" Target="slides/slide388.xml"/><Relationship Id="rId251" Type="http://schemas.openxmlformats.org/officeDocument/2006/relationships/slide" Target="slides/slide248.xml"/><Relationship Id="rId46" Type="http://schemas.openxmlformats.org/officeDocument/2006/relationships/slide" Target="slides/slide43.xml"/><Relationship Id="rId293" Type="http://schemas.openxmlformats.org/officeDocument/2006/relationships/slide" Target="slides/slide290.xml"/><Relationship Id="rId307" Type="http://schemas.openxmlformats.org/officeDocument/2006/relationships/slide" Target="slides/slide304.xml"/><Relationship Id="rId349" Type="http://schemas.openxmlformats.org/officeDocument/2006/relationships/slide" Target="slides/slide346.xml"/><Relationship Id="rId88" Type="http://schemas.openxmlformats.org/officeDocument/2006/relationships/slide" Target="slides/slide85.xml"/><Relationship Id="rId111" Type="http://schemas.openxmlformats.org/officeDocument/2006/relationships/slide" Target="slides/slide108.xml"/><Relationship Id="rId153" Type="http://schemas.openxmlformats.org/officeDocument/2006/relationships/slide" Target="slides/slide150.xml"/><Relationship Id="rId195" Type="http://schemas.openxmlformats.org/officeDocument/2006/relationships/slide" Target="slides/slide192.xml"/><Relationship Id="rId209" Type="http://schemas.openxmlformats.org/officeDocument/2006/relationships/slide" Target="slides/slide206.xml"/><Relationship Id="rId360" Type="http://schemas.openxmlformats.org/officeDocument/2006/relationships/slide" Target="slides/slide357.xml"/><Relationship Id="rId220" Type="http://schemas.openxmlformats.org/officeDocument/2006/relationships/slide" Target="slides/slide217.xml"/><Relationship Id="rId15" Type="http://schemas.openxmlformats.org/officeDocument/2006/relationships/slide" Target="slides/slide12.xml"/><Relationship Id="rId57" Type="http://schemas.openxmlformats.org/officeDocument/2006/relationships/slide" Target="slides/slide54.xml"/><Relationship Id="rId262" Type="http://schemas.openxmlformats.org/officeDocument/2006/relationships/slide" Target="slides/slide259.xml"/><Relationship Id="rId318" Type="http://schemas.openxmlformats.org/officeDocument/2006/relationships/slide" Target="slides/slide315.xml"/><Relationship Id="rId99" Type="http://schemas.openxmlformats.org/officeDocument/2006/relationships/slide" Target="slides/slide96.xml"/><Relationship Id="rId122" Type="http://schemas.openxmlformats.org/officeDocument/2006/relationships/slide" Target="slides/slide119.xml"/><Relationship Id="rId164" Type="http://schemas.openxmlformats.org/officeDocument/2006/relationships/slide" Target="slides/slide161.xml"/><Relationship Id="rId371" Type="http://schemas.openxmlformats.org/officeDocument/2006/relationships/slide" Target="slides/slide368.xml"/><Relationship Id="rId26" Type="http://schemas.openxmlformats.org/officeDocument/2006/relationships/slide" Target="slides/slide23.xml"/><Relationship Id="rId231" Type="http://schemas.openxmlformats.org/officeDocument/2006/relationships/slide" Target="slides/slide228.xml"/><Relationship Id="rId273" Type="http://schemas.openxmlformats.org/officeDocument/2006/relationships/slide" Target="slides/slide270.xml"/><Relationship Id="rId329" Type="http://schemas.openxmlformats.org/officeDocument/2006/relationships/slide" Target="slides/slide326.xml"/><Relationship Id="rId68" Type="http://schemas.openxmlformats.org/officeDocument/2006/relationships/slide" Target="slides/slide65.xml"/><Relationship Id="rId133" Type="http://schemas.openxmlformats.org/officeDocument/2006/relationships/slide" Target="slides/slide130.xml"/><Relationship Id="rId175" Type="http://schemas.openxmlformats.org/officeDocument/2006/relationships/slide" Target="slides/slide172.xml"/><Relationship Id="rId340" Type="http://schemas.openxmlformats.org/officeDocument/2006/relationships/slide" Target="slides/slide337.xml"/><Relationship Id="rId200" Type="http://schemas.openxmlformats.org/officeDocument/2006/relationships/slide" Target="slides/slide197.xml"/><Relationship Id="rId382" Type="http://schemas.openxmlformats.org/officeDocument/2006/relationships/slide" Target="slides/slide379.xml"/><Relationship Id="rId242" Type="http://schemas.openxmlformats.org/officeDocument/2006/relationships/slide" Target="slides/slide239.xml"/><Relationship Id="rId284" Type="http://schemas.openxmlformats.org/officeDocument/2006/relationships/slide" Target="slides/slide281.xml"/><Relationship Id="rId37" Type="http://schemas.openxmlformats.org/officeDocument/2006/relationships/slide" Target="slides/slide34.xml"/><Relationship Id="rId79" Type="http://schemas.openxmlformats.org/officeDocument/2006/relationships/slide" Target="slides/slide76.xml"/><Relationship Id="rId102" Type="http://schemas.openxmlformats.org/officeDocument/2006/relationships/slide" Target="slides/slide99.xml"/><Relationship Id="rId144" Type="http://schemas.openxmlformats.org/officeDocument/2006/relationships/slide" Target="slides/slide1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28DFFDA-62CD-44C5-9966-0B09580EF81F}"/>
              </a:ext>
            </a:extLst>
          </p:cNvPr>
          <p:cNvSpPr txBox="1">
            <a:spLocks noGrp="1"/>
          </p:cNvSpPr>
          <p:nvPr>
            <p:ph type="hdr" sz="quarter"/>
          </p:nvPr>
        </p:nvSpPr>
        <p:spPr>
          <a:xfrm>
            <a:off x="0" y="0"/>
            <a:ext cx="2975759" cy="456843"/>
          </a:xfrm>
          <a:prstGeom prst="rect">
            <a:avLst/>
          </a:prstGeom>
          <a:noFill/>
          <a:ln>
            <a:noFill/>
          </a:ln>
        </p:spPr>
        <p:txBody>
          <a:bodyPr vert="horz" wrap="square" lIns="90004" tIns="44997" rIns="90004" bIns="44997"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4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sp>
        <p:nvSpPr>
          <p:cNvPr id="3" name="Marcador de fecha 2">
            <a:extLst>
              <a:ext uri="{FF2B5EF4-FFF2-40B4-BE49-F238E27FC236}">
                <a16:creationId xmlns:a16="http://schemas.microsoft.com/office/drawing/2014/main" id="{57A1B7D3-020E-4CEF-8457-90104B49F27C}"/>
              </a:ext>
            </a:extLst>
          </p:cNvPr>
          <p:cNvSpPr txBox="1">
            <a:spLocks noGrp="1"/>
          </p:cNvSpPr>
          <p:nvPr>
            <p:ph type="dt" sz="quarter" idx="1"/>
          </p:nvPr>
        </p:nvSpPr>
        <p:spPr>
          <a:xfrm>
            <a:off x="3881884" y="0"/>
            <a:ext cx="2975759" cy="456843"/>
          </a:xfrm>
          <a:prstGeom prst="rect">
            <a:avLst/>
          </a:prstGeom>
          <a:noFill/>
          <a:ln>
            <a:noFill/>
          </a:ln>
        </p:spPr>
        <p:txBody>
          <a:bodyPr vert="horz" wrap="square" lIns="90004" tIns="44997" rIns="90004" bIns="44997" anchor="t" anchorCtr="0" compatLnSpc="1">
            <a:noAutofit/>
          </a:bodyPr>
          <a:lstStyle/>
          <a:p>
            <a:pPr marL="0" marR="0" lvl="0" indent="0" algn="r"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4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sp>
        <p:nvSpPr>
          <p:cNvPr id="4" name="Marcador de pie de página 3">
            <a:extLst>
              <a:ext uri="{FF2B5EF4-FFF2-40B4-BE49-F238E27FC236}">
                <a16:creationId xmlns:a16="http://schemas.microsoft.com/office/drawing/2014/main" id="{58E676C8-A7ED-4355-8E4B-F562DC23F781}"/>
              </a:ext>
            </a:extLst>
          </p:cNvPr>
          <p:cNvSpPr txBox="1">
            <a:spLocks noGrp="1"/>
          </p:cNvSpPr>
          <p:nvPr>
            <p:ph type="ftr" sz="quarter" idx="2"/>
          </p:nvPr>
        </p:nvSpPr>
        <p:spPr>
          <a:xfrm>
            <a:off x="0" y="8686800"/>
            <a:ext cx="2975759" cy="456843"/>
          </a:xfrm>
          <a:prstGeom prst="rect">
            <a:avLst/>
          </a:prstGeom>
          <a:noFill/>
          <a:ln>
            <a:noFill/>
          </a:ln>
        </p:spPr>
        <p:txBody>
          <a:bodyPr vert="horz" wrap="square" lIns="90004" tIns="44997" rIns="90004" bIns="44997" anchor="b"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4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sp>
        <p:nvSpPr>
          <p:cNvPr id="5" name="Marcador de número de diapositiva 4">
            <a:extLst>
              <a:ext uri="{FF2B5EF4-FFF2-40B4-BE49-F238E27FC236}">
                <a16:creationId xmlns:a16="http://schemas.microsoft.com/office/drawing/2014/main" id="{3DF8554D-E364-4B06-A631-2371B97665DD}"/>
              </a:ext>
            </a:extLst>
          </p:cNvPr>
          <p:cNvSpPr txBox="1">
            <a:spLocks noGrp="1"/>
          </p:cNvSpPr>
          <p:nvPr>
            <p:ph type="sldNum" sz="quarter" idx="3"/>
          </p:nvPr>
        </p:nvSpPr>
        <p:spPr>
          <a:xfrm>
            <a:off x="3881884" y="8686800"/>
            <a:ext cx="2975759" cy="456843"/>
          </a:xfrm>
          <a:prstGeom prst="rect">
            <a:avLst/>
          </a:prstGeom>
          <a:noFill/>
          <a:ln>
            <a:noFill/>
          </a:ln>
        </p:spPr>
        <p:txBody>
          <a:bodyPr vert="horz" wrap="square" lIns="90004" tIns="44997" rIns="90004" bIns="44997" anchor="b" anchorCtr="0" compatLnSpc="1">
            <a:noAutofit/>
          </a:bodyPr>
          <a:lstStyle/>
          <a:p>
            <a:pPr marL="0" marR="0" lvl="0" indent="0" algn="r"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400" b="0" i="0" u="none" strike="noStrike" kern="0" cap="none" spc="0" baseline="0">
                <a:solidFill>
                  <a:srgbClr val="000000"/>
                </a:solidFill>
                <a:uFillTx/>
              </a:defRPr>
            </a:pPr>
            <a:fld id="{E0139872-7117-48ED-98B2-4555969A8689}" type="slidenum">
              <a:t>‹Nº›</a:t>
            </a:fld>
            <a:endParaRPr lang="es-ES" sz="1400" b="0" i="0" u="none" strike="noStrike" kern="1200" cap="none" spc="0" baseline="0">
              <a:solidFill>
                <a:srgbClr val="000000"/>
              </a:solidFill>
              <a:uFillTx/>
              <a:latin typeface="Arial" pitchFamily="18"/>
              <a:ea typeface="DejaVu Sans" pitchFamily="2"/>
              <a:cs typeface="Lohit Hindi" pitchFamily="2"/>
            </a:endParaRPr>
          </a:p>
        </p:txBody>
      </p:sp>
    </p:spTree>
    <p:extLst>
      <p:ext uri="{BB962C8B-B14F-4D97-AF65-F5344CB8AC3E}">
        <p14:creationId xmlns:p14="http://schemas.microsoft.com/office/powerpoint/2010/main" val="585526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47BD71D-4A6A-4283-B4E7-F5E547FEEE0F}"/>
              </a:ext>
            </a:extLst>
          </p:cNvPr>
          <p:cNvSpPr>
            <a:spLocks noMove="1" noResize="1"/>
          </p:cNvSpPr>
          <p:nvPr/>
        </p:nvSpPr>
        <p:spPr>
          <a:xfrm>
            <a:off x="0" y="0"/>
            <a:ext cx="6858000" cy="9144000"/>
          </a:xfrm>
          <a:prstGeom prst="rect">
            <a:avLst/>
          </a:prstGeom>
          <a:solidFill>
            <a:srgbClr val="FFFFFF"/>
          </a:solidFill>
          <a:ln cap="flat">
            <a:noFill/>
            <a:prstDash val="solid"/>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 name="Marcador de imagen de diapositiva 2">
            <a:extLst>
              <a:ext uri="{FF2B5EF4-FFF2-40B4-BE49-F238E27FC236}">
                <a16:creationId xmlns:a16="http://schemas.microsoft.com/office/drawing/2014/main" id="{F0AB1B41-BAAF-4551-84A7-9C8CF6ECF413}"/>
              </a:ext>
            </a:extLst>
          </p:cNvPr>
          <p:cNvSpPr>
            <a:spLocks noGrp="1" noRot="1" noChangeAspect="1"/>
          </p:cNvSpPr>
          <p:nvPr>
            <p:ph type="sldImg" idx="2"/>
          </p:nvPr>
        </p:nvSpPr>
        <p:spPr>
          <a:xfrm>
            <a:off x="-11798640" y="-11797195"/>
            <a:ext cx="11798283" cy="12492359"/>
          </a:xfrm>
          <a:prstGeom prst="rect">
            <a:avLst/>
          </a:prstGeom>
          <a:noFill/>
          <a:ln>
            <a:noFill/>
            <a:prstDash val="solid"/>
          </a:ln>
        </p:spPr>
      </p:sp>
      <p:sp>
        <p:nvSpPr>
          <p:cNvPr id="4" name="Marcador de notas 3">
            <a:extLst>
              <a:ext uri="{FF2B5EF4-FFF2-40B4-BE49-F238E27FC236}">
                <a16:creationId xmlns:a16="http://schemas.microsoft.com/office/drawing/2014/main" id="{AA4EAB42-F295-4294-A5F1-7BDD2350070B}"/>
              </a:ext>
            </a:extLst>
          </p:cNvPr>
          <p:cNvSpPr txBox="1">
            <a:spLocks noGrp="1"/>
          </p:cNvSpPr>
          <p:nvPr>
            <p:ph type="body" sz="quarter" idx="3"/>
          </p:nvPr>
        </p:nvSpPr>
        <p:spPr>
          <a:xfrm>
            <a:off x="685800" y="4343400"/>
            <a:ext cx="5484964" cy="4113721"/>
          </a:xfrm>
          <a:prstGeom prst="rect">
            <a:avLst/>
          </a:prstGeom>
          <a:noFill/>
          <a:ln>
            <a:noFill/>
          </a:ln>
        </p:spPr>
        <p:txBody>
          <a:bodyPr vert="horz" wrap="square" lIns="0" tIns="0" rIns="0" bIns="0" anchor="t" anchorCtr="0" compatLnSpc="1">
            <a:noAutofit/>
          </a:bodyPr>
          <a:lstStyle/>
          <a:p>
            <a:pPr lvl="0"/>
            <a:endParaRPr lang="es-ES"/>
          </a:p>
        </p:txBody>
      </p:sp>
    </p:spTree>
    <p:extLst>
      <p:ext uri="{BB962C8B-B14F-4D97-AF65-F5344CB8AC3E}">
        <p14:creationId xmlns:p14="http://schemas.microsoft.com/office/powerpoint/2010/main" val="1764880563"/>
      </p:ext>
    </p:extLst>
  </p:cSld>
  <p:clrMap bg1="lt1" tx1="dk1" bg2="lt2" tx2="dk2" accent1="accent1" accent2="accent2" accent3="accent3" accent4="accent4" accent5="accent5" accent6="accent6" hlink="hlink" folHlink="folHlink"/>
  <p:notesStyle>
    <a:lvl1pPr marL="0" marR="0" lvl="0" indent="0" algn="l" defTabSz="914400" rtl="0" fontAlgn="auto" hangingPunct="0">
      <a:lnSpc>
        <a:spcPct val="100000"/>
      </a:lnSpc>
      <a:spcBef>
        <a:spcPts val="45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lang="es-ES" sz="1200" b="0" i="0" u="none" strike="noStrike" kern="0" cap="none" spc="0" baseline="0">
        <a:solidFill>
          <a:srgbClr val="000000"/>
        </a:solidFill>
        <a:uFillTx/>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203027-0EDD-48E8-B403-65A44D457AB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3EE47E0-C5BB-4E5B-ABC0-C3AB4CDBF586}"/>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831898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r>
              <a:rPr lang="es-MX" dirty="0"/>
              <a:t>Un siguiente paso fue adaptarlo a diferentes arquitecturas. Hasta el año 1977</a:t>
            </a:r>
          </a:p>
          <a:p>
            <a:r>
              <a:rPr lang="es-MX" dirty="0"/>
              <a:t>sólo se podía ejecutar en máquinas PDP; en ese año se comenzaron a hacer</a:t>
            </a:r>
          </a:p>
          <a:p>
            <a:r>
              <a:rPr lang="es-MX" dirty="0"/>
              <a:t>adaptaciones para máquinas del momento, como las </a:t>
            </a:r>
            <a:r>
              <a:rPr lang="es-MX" dirty="0" err="1"/>
              <a:t>Interdata</a:t>
            </a:r>
            <a:r>
              <a:rPr lang="es-MX" dirty="0"/>
              <a:t> e IBM. La versión</a:t>
            </a:r>
          </a:p>
          <a:p>
            <a:r>
              <a:rPr lang="es-MX" dirty="0"/>
              <a:t>7 (V7 en junio de 1979) de UNIX fue la primera portable. Esta versión</a:t>
            </a:r>
          </a:p>
          <a:p>
            <a:r>
              <a:rPr lang="es-MX" dirty="0"/>
              <a:t>trajo muchos avances, ya que contenía </a:t>
            </a:r>
            <a:r>
              <a:rPr lang="es-MX" dirty="0" err="1"/>
              <a:t>awk</a:t>
            </a:r>
            <a:r>
              <a:rPr lang="es-MX" dirty="0"/>
              <a:t>, </a:t>
            </a:r>
            <a:r>
              <a:rPr lang="es-MX" dirty="0" err="1"/>
              <a:t>lint</a:t>
            </a:r>
            <a:r>
              <a:rPr lang="es-MX" dirty="0"/>
              <a:t>, </a:t>
            </a:r>
            <a:r>
              <a:rPr lang="es-MX" dirty="0" err="1"/>
              <a:t>make</a:t>
            </a:r>
            <a:r>
              <a:rPr lang="es-MX" dirty="0"/>
              <a:t>, </a:t>
            </a:r>
            <a:r>
              <a:rPr lang="es-MX" dirty="0" err="1"/>
              <a:t>uucp</a:t>
            </a:r>
            <a:r>
              <a:rPr lang="es-MX" dirty="0"/>
              <a:t>. El manual ya tenía</a:t>
            </a:r>
          </a:p>
          <a:p>
            <a:r>
              <a:rPr lang="es-MX" dirty="0"/>
              <a:t>400 páginas (más dos apéndices de 400 cada uno). Se incluía también el</a:t>
            </a:r>
          </a:p>
          <a:p>
            <a:r>
              <a:rPr lang="es-MX" dirty="0"/>
              <a:t>compilador de C diseñado en los BTL por </a:t>
            </a:r>
            <a:r>
              <a:rPr lang="es-MX" dirty="0" err="1"/>
              <a:t>Kernighan</a:t>
            </a:r>
            <a:r>
              <a:rPr lang="es-MX" dirty="0"/>
              <a:t> y Ritchie, que se había</a:t>
            </a:r>
          </a:p>
          <a:p>
            <a:r>
              <a:rPr lang="es-MX" dirty="0"/>
              <a:t>creado para reescribir la mayor parte de UNIX, inicialmente en ensamblador y</a:t>
            </a:r>
          </a:p>
          <a:p>
            <a:r>
              <a:rPr lang="es-MX" dirty="0"/>
              <a:t>luego pasado a C con las partes de ensamblador que fuesen sólo dependientes</a:t>
            </a:r>
          </a:p>
          <a:p>
            <a:r>
              <a:rPr lang="es-MX" dirty="0"/>
              <a:t>de la arquitectura. Se incluyeron también una </a:t>
            </a:r>
            <a:r>
              <a:rPr lang="es-MX" dirty="0" err="1"/>
              <a:t>shell</a:t>
            </a:r>
            <a:r>
              <a:rPr lang="es-MX" dirty="0"/>
              <a:t> mejorada (</a:t>
            </a:r>
            <a:r>
              <a:rPr lang="es-MX" dirty="0" err="1"/>
              <a:t>shell</a:t>
            </a:r>
            <a:r>
              <a:rPr lang="es-MX" dirty="0"/>
              <a:t> de </a:t>
            </a:r>
            <a:r>
              <a:rPr lang="es-MX" dirty="0" err="1"/>
              <a:t>Bourne</a:t>
            </a:r>
            <a:r>
              <a:rPr lang="es-MX" dirty="0"/>
              <a:t>)</a:t>
            </a:r>
          </a:p>
          <a:p>
            <a:r>
              <a:rPr lang="es-MX" dirty="0"/>
              <a:t>y comandos como </a:t>
            </a:r>
            <a:r>
              <a:rPr lang="es-MX" dirty="0" err="1"/>
              <a:t>find</a:t>
            </a:r>
            <a:r>
              <a:rPr lang="es-MX" dirty="0"/>
              <a:t>, </a:t>
            </a:r>
            <a:r>
              <a:rPr lang="es-MX" dirty="0" err="1"/>
              <a:t>cpio</a:t>
            </a:r>
            <a:r>
              <a:rPr lang="es-MX" dirty="0"/>
              <a:t> y </a:t>
            </a:r>
            <a:r>
              <a:rPr lang="es-MX" dirty="0" err="1"/>
              <a:t>expr</a:t>
            </a:r>
            <a:r>
              <a:rPr lang="es-MX" dirty="0"/>
              <a:t>.</a:t>
            </a:r>
            <a:endParaRPr lang="es-ES" dirty="0"/>
          </a:p>
        </p:txBody>
      </p:sp>
    </p:spTree>
    <p:extLst>
      <p:ext uri="{BB962C8B-B14F-4D97-AF65-F5344CB8AC3E}">
        <p14:creationId xmlns:p14="http://schemas.microsoft.com/office/powerpoint/2010/main" val="23151426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9B21FA-0BD2-489F-B437-05FB27B2C31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E0B37DD-26DA-4235-A36E-E0F7FC55F47E}"/>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0435974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D6A998C-5356-4630-966E-AF745019FFA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F821F9D-7811-40FF-9A0D-9C95E81F4C4B}"/>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7834313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428E2CA-3B28-40E7-AFC8-EB1273ED795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A80B057-EFF3-469B-8D7E-0230EC651AA2}"/>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1997736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B22394-738B-4B61-8787-B832A729953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5FBCF89-E601-45F8-870A-1B32FBD40051}"/>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6899586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3787C10-0AFA-46E5-B39E-4D4E42D6975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DD80B01-0767-4AC8-A094-B71E3FCF928C}"/>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9066738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8B16A9-A31D-4CCD-AF5C-A8478ABA2EF7}"/>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0FF3D69-B095-4971-AC6A-4F29D64C30B8}"/>
              </a:ext>
            </a:extLst>
          </p:cNvPr>
          <p:cNvSpPr txBox="1">
            <a:spLocks noGrp="1"/>
          </p:cNvSpPr>
          <p:nvPr>
            <p:ph type="body" sz="quarter" idx="1"/>
          </p:nvPr>
        </p:nvSpPr>
        <p:spPr>
          <a:xfrm>
            <a:off x="685443" y="4343043"/>
            <a:ext cx="5483163" cy="4112276"/>
          </a:xfrm>
        </p:spPr>
        <p:txBody>
          <a:bodyPr/>
          <a:lstStyle/>
          <a:p>
            <a:endParaRPr lang="es-MX" dirty="0"/>
          </a:p>
          <a:p>
            <a:pPr algn="l"/>
            <a:r>
              <a:rPr lang="es-MX" sz="1800" b="0" i="0" u="none" strike="noStrike" baseline="0" dirty="0">
                <a:latin typeface="1E9defITCStoneSerifStdMedium"/>
              </a:rPr>
              <a:t>• </a:t>
            </a:r>
            <a:r>
              <a:rPr lang="es-MX" sz="1800" b="1" i="0" u="none" strike="noStrike" baseline="0" dirty="0" err="1">
                <a:latin typeface="5E9fc3ITCStoneSerifStdMedium,Bold"/>
              </a:rPr>
              <a:t>adduser</a:t>
            </a:r>
            <a:r>
              <a:rPr lang="es-MX" sz="1800" b="0" i="0" u="none" strike="noStrike" baseline="0" dirty="0">
                <a:latin typeface="1E9defITCStoneSerifStdMedium"/>
              </a:rPr>
              <a:t>: nos sirve para añadir un nuevo usuario al sistema. La manera en</a:t>
            </a:r>
          </a:p>
          <a:p>
            <a:pPr algn="l"/>
            <a:r>
              <a:rPr lang="es-MX" sz="1800" b="0" i="0" u="none" strike="noStrike" baseline="0" dirty="0">
                <a:latin typeface="1E9defITCStoneSerifStdMedium"/>
              </a:rPr>
              <a:t>que este se añade (si no le especificamos nada) se puede configurar en el</a:t>
            </a:r>
          </a:p>
          <a:p>
            <a:pPr algn="l"/>
            <a:r>
              <a:rPr lang="es-MX" sz="1800" b="0" i="0" u="none" strike="noStrike" baseline="0" dirty="0">
                <a:latin typeface="1E9defITCStoneSerifStdMedium"/>
              </a:rPr>
              <a:t>fichero </a:t>
            </a:r>
            <a:r>
              <a:rPr lang="es-MX" sz="1800" b="0" i="1" u="none" strike="noStrike" baseline="0" dirty="0">
                <a:latin typeface="2E9ec9ITCStoneSerifStdMedium,Italic"/>
              </a:rPr>
              <a:t>/</a:t>
            </a:r>
            <a:r>
              <a:rPr lang="es-MX" sz="1800" b="0" i="1" u="none" strike="noStrike" baseline="0" dirty="0" err="1">
                <a:latin typeface="2E9ec9ITCStoneSerifStdMedium,Italic"/>
              </a:rPr>
              <a:t>etc</a:t>
            </a:r>
            <a:r>
              <a:rPr lang="es-MX" sz="1800" b="0" i="1" u="none" strike="noStrike" baseline="0" dirty="0">
                <a:latin typeface="2E9ec9ITCStoneSerifStdMedium,Italic"/>
              </a:rPr>
              <a:t>/</a:t>
            </a:r>
            <a:r>
              <a:rPr lang="es-MX" sz="1800" b="0" i="1" u="none" strike="noStrike" baseline="0" dirty="0" err="1">
                <a:latin typeface="2E9ec9ITCStoneSerifStdMedium,Italic"/>
              </a:rPr>
              <a:t>adduser.conf</a:t>
            </a:r>
            <a:r>
              <a:rPr lang="es-MX" sz="1800" b="0" i="0" u="none" strike="noStrike" baseline="0" dirty="0">
                <a:latin typeface="1E9defITCStoneSerifStdMedium"/>
              </a:rPr>
              <a:t>. Admite un conjunto de opciones diferentes para</a:t>
            </a:r>
          </a:p>
          <a:p>
            <a:pPr algn="l"/>
            <a:r>
              <a:rPr lang="es-MX" sz="1800" b="0" i="0" u="none" strike="noStrike" baseline="0" dirty="0">
                <a:latin typeface="1E9defITCStoneSerifStdMedium"/>
              </a:rPr>
              <a:t>especificar el directorio </a:t>
            </a:r>
            <a:r>
              <a:rPr lang="es-MX" sz="1800" b="0" i="1" u="none" strike="noStrike" baseline="0" dirty="0">
                <a:latin typeface="2E9ec9ITCStoneSerifStdMedium,Italic"/>
              </a:rPr>
              <a:t>home</a:t>
            </a:r>
            <a:r>
              <a:rPr lang="es-MX" sz="1800" b="0" i="0" u="none" strike="noStrike" baseline="0" dirty="0">
                <a:latin typeface="1E9defITCStoneSerifStdMedium"/>
              </a:rPr>
              <a:t>, el </a:t>
            </a:r>
            <a:r>
              <a:rPr lang="es-MX" sz="1800" b="0" i="1" u="none" strike="noStrike" baseline="0" dirty="0" err="1">
                <a:latin typeface="2E9ec9ITCStoneSerifStdMedium,Italic"/>
              </a:rPr>
              <a:t>shell</a:t>
            </a:r>
            <a:r>
              <a:rPr lang="es-MX" sz="1800" b="0" i="1" u="none" strike="noStrike" baseline="0" dirty="0">
                <a:latin typeface="2E9ec9ITCStoneSerifStdMedium,Italic"/>
              </a:rPr>
              <a:t> </a:t>
            </a:r>
            <a:r>
              <a:rPr lang="es-MX" sz="1800" b="0" i="0" u="none" strike="noStrike" baseline="0" dirty="0">
                <a:latin typeface="1E9defITCStoneSerifStdMedium"/>
              </a:rPr>
              <a:t>a utilizar, etc.</a:t>
            </a:r>
          </a:p>
          <a:p>
            <a:pPr algn="l"/>
            <a:r>
              <a:rPr lang="es-MX" sz="1800" b="0" i="0" u="none" strike="noStrike" baseline="0" dirty="0">
                <a:latin typeface="1E9defITCStoneSerifStdMedium"/>
              </a:rPr>
              <a:t>• </a:t>
            </a:r>
            <a:r>
              <a:rPr lang="es-MX" sz="1800" b="1" i="0" u="none" strike="noStrike" baseline="0" dirty="0" err="1">
                <a:latin typeface="5E9fc3ITCStoneSerifStdMedium,Bold"/>
              </a:rPr>
              <a:t>useradd</a:t>
            </a:r>
            <a:r>
              <a:rPr lang="es-MX" sz="1800" b="0" i="0" u="none" strike="noStrike" baseline="0" dirty="0">
                <a:latin typeface="1E9defITCStoneSerifStdMedium"/>
              </a:rPr>
              <a:t>: crea un nuevo usuario o cambia la configuración por defecto.</a:t>
            </a:r>
          </a:p>
          <a:p>
            <a:pPr algn="l"/>
            <a:r>
              <a:rPr lang="es-MX" sz="1800" b="0" i="0" u="none" strike="noStrike" baseline="0" dirty="0">
                <a:latin typeface="1E9defITCStoneSerifStdMedium"/>
              </a:rPr>
              <a:t>Esta orden y la anterior nos pueden servir para efectuar las mismas acciones,</a:t>
            </a:r>
          </a:p>
          <a:p>
            <a:pPr algn="l"/>
            <a:r>
              <a:rPr lang="es-ES" sz="1800" b="0" i="0" u="none" strike="noStrike" baseline="0" dirty="0">
                <a:latin typeface="1E9defITCStoneSerifStdMedium"/>
              </a:rPr>
              <a:t>aunque con diferentes parámetros.</a:t>
            </a:r>
            <a:endParaRPr lang="es-ES" dirty="0"/>
          </a:p>
        </p:txBody>
      </p:sp>
    </p:spTree>
    <p:extLst>
      <p:ext uri="{BB962C8B-B14F-4D97-AF65-F5344CB8AC3E}">
        <p14:creationId xmlns:p14="http://schemas.microsoft.com/office/powerpoint/2010/main" val="20865652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649A93-0DC8-4D17-B5DE-1648F2D4A8B1}"/>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BFEDB57-6552-4B8D-8D6C-6A7A1CE3F45A}"/>
              </a:ext>
            </a:extLst>
          </p:cNvPr>
          <p:cNvSpPr txBox="1">
            <a:spLocks noGrp="1"/>
          </p:cNvSpPr>
          <p:nvPr>
            <p:ph type="body" sz="quarter" idx="1"/>
          </p:nvPr>
        </p:nvSpPr>
        <p:spPr>
          <a:xfrm>
            <a:off x="685443" y="4343043"/>
            <a:ext cx="5483163" cy="4112276"/>
          </a:xfrm>
        </p:spPr>
        <p:txBody>
          <a:bodyPr/>
          <a:lstStyle/>
          <a:p>
            <a:pPr algn="l"/>
            <a:r>
              <a:rPr lang="es-MX" sz="1800" b="0" i="0" u="none" strike="noStrike" baseline="0" dirty="0">
                <a:latin typeface="1E9defITCStoneSerifStdMedium"/>
              </a:rPr>
              <a:t>• </a:t>
            </a:r>
            <a:r>
              <a:rPr lang="es-MX" sz="1800" b="1" i="0" u="none" strike="noStrike" baseline="0" dirty="0" err="1">
                <a:latin typeface="5E9fc3ITCStoneSerifStdMedium,Bold"/>
              </a:rPr>
              <a:t>usermod</a:t>
            </a:r>
            <a:r>
              <a:rPr lang="es-MX" sz="1800" b="0" i="0" u="none" strike="noStrike" baseline="0" dirty="0">
                <a:latin typeface="1E9defITCStoneSerifStdMedium"/>
              </a:rPr>
              <a:t>: con esta orden podemos modificar la mayoría de los campos</a:t>
            </a:r>
          </a:p>
          <a:p>
            <a:pPr algn="l"/>
            <a:r>
              <a:rPr lang="es-MX" sz="1800" b="0" i="0" u="none" strike="noStrike" baseline="0" dirty="0">
                <a:latin typeface="1E9defITCStoneSerifStdMedium"/>
              </a:rPr>
              <a:t>que se encuentran en el fichero de </a:t>
            </a:r>
            <a:r>
              <a:rPr lang="es-MX" sz="1800" b="0" i="1" u="none" strike="noStrike" baseline="0" dirty="0" err="1">
                <a:latin typeface="2E9ec9ITCStoneSerifStdMedium,Italic"/>
              </a:rPr>
              <a:t>passwd</a:t>
            </a:r>
            <a:r>
              <a:rPr lang="es-MX" sz="1800" b="0" i="1" u="none" strike="noStrike" baseline="0" dirty="0">
                <a:latin typeface="2E9ec9ITCStoneSerifStdMedium,Italic"/>
              </a:rPr>
              <a:t> </a:t>
            </a:r>
            <a:r>
              <a:rPr lang="es-MX" sz="1800" b="0" i="0" u="none" strike="noStrike" baseline="0" dirty="0">
                <a:latin typeface="1E9defITCStoneSerifStdMedium"/>
              </a:rPr>
              <a:t>y </a:t>
            </a:r>
            <a:r>
              <a:rPr lang="es-MX" sz="1800" b="0" i="1" u="none" strike="noStrike" baseline="0" dirty="0" err="1">
                <a:latin typeface="2E9ec9ITCStoneSerifStdMedium,Italic"/>
              </a:rPr>
              <a:t>shadow</a:t>
            </a:r>
            <a:r>
              <a:rPr lang="es-MX" sz="1800" b="0" i="0" u="none" strike="noStrike" baseline="0" dirty="0">
                <a:latin typeface="1E9defITCStoneSerifStdMedium"/>
              </a:rPr>
              <a:t>, como el directorio</a:t>
            </a:r>
          </a:p>
          <a:p>
            <a:pPr algn="l"/>
            <a:r>
              <a:rPr lang="es-MX" sz="1800" b="0" i="1" u="none" strike="noStrike" baseline="0" dirty="0">
                <a:latin typeface="2E9ec9ITCStoneSerifStdMedium,Italic"/>
              </a:rPr>
              <a:t>home</a:t>
            </a:r>
            <a:r>
              <a:rPr lang="es-MX" sz="1800" b="0" i="0" u="none" strike="noStrike" baseline="0" dirty="0">
                <a:latin typeface="1E9defITCStoneSerifStdMedium"/>
              </a:rPr>
              <a:t>, el </a:t>
            </a:r>
            <a:r>
              <a:rPr lang="es-MX" sz="1800" b="0" i="1" u="none" strike="noStrike" baseline="0" dirty="0" err="1">
                <a:latin typeface="2E9ec9ITCStoneSerifStdMedium,Italic"/>
              </a:rPr>
              <a:t>shell</a:t>
            </a:r>
            <a:r>
              <a:rPr lang="es-MX" sz="1800" b="0" i="0" u="none" strike="noStrike" baseline="0" dirty="0">
                <a:latin typeface="1E9defITCStoneSerifStdMedium"/>
              </a:rPr>
              <a:t>, la caducidad de la contraseña, etc.</a:t>
            </a:r>
            <a:endParaRPr lang="es-ES" dirty="0"/>
          </a:p>
        </p:txBody>
      </p:sp>
    </p:spTree>
    <p:extLst>
      <p:ext uri="{BB962C8B-B14F-4D97-AF65-F5344CB8AC3E}">
        <p14:creationId xmlns:p14="http://schemas.microsoft.com/office/powerpoint/2010/main" val="4947865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83FE6B-341C-4AAB-94B2-E3A2E45438DD}"/>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C92BF7F-B5B4-4773-90B8-FFB30A8E9BA5}"/>
              </a:ext>
            </a:extLst>
          </p:cNvPr>
          <p:cNvSpPr txBox="1">
            <a:spLocks noGrp="1"/>
          </p:cNvSpPr>
          <p:nvPr>
            <p:ph type="body" sz="quarter" idx="1"/>
          </p:nvPr>
        </p:nvSpPr>
        <p:spPr>
          <a:xfrm>
            <a:off x="685443" y="4343043"/>
            <a:ext cx="5483163" cy="4112276"/>
          </a:xfrm>
        </p:spPr>
        <p:txBody>
          <a:bodyPr/>
          <a:lstStyle/>
          <a:p>
            <a:r>
              <a:rPr lang="es-MX" dirty="0"/>
              <a:t>• </a:t>
            </a:r>
            <a:r>
              <a:rPr lang="es-MX" dirty="0" err="1"/>
              <a:t>deluser</a:t>
            </a:r>
            <a:r>
              <a:rPr lang="es-MX" dirty="0"/>
              <a:t>: elimina a un usuario del sistema, y borra todos sus ficheros según</a:t>
            </a:r>
          </a:p>
          <a:p>
            <a:r>
              <a:rPr lang="es-MX" dirty="0"/>
              <a:t>los parámetros que se le pase, hace copia de seguridad o no, etc. La configuración</a:t>
            </a:r>
          </a:p>
          <a:p>
            <a:r>
              <a:rPr lang="es-MX" dirty="0"/>
              <a:t>que se utilizará por defecto con esta orden se especifica en el</a:t>
            </a:r>
          </a:p>
          <a:p>
            <a:r>
              <a:rPr lang="es-MX" dirty="0"/>
              <a:t>fichero /</a:t>
            </a:r>
            <a:r>
              <a:rPr lang="es-MX" dirty="0" err="1"/>
              <a:t>etc</a:t>
            </a:r>
            <a:r>
              <a:rPr lang="es-MX" dirty="0"/>
              <a:t>/</a:t>
            </a:r>
            <a:r>
              <a:rPr lang="es-MX" dirty="0" err="1"/>
              <a:t>deluser.conf</a:t>
            </a:r>
            <a:r>
              <a:rPr lang="es-MX" dirty="0"/>
              <a:t>.</a:t>
            </a:r>
          </a:p>
          <a:p>
            <a:r>
              <a:rPr lang="es-MX" dirty="0"/>
              <a:t>• </a:t>
            </a:r>
            <a:r>
              <a:rPr lang="es-MX" dirty="0" err="1"/>
              <a:t>userdel</a:t>
            </a:r>
            <a:r>
              <a:rPr lang="es-MX" dirty="0"/>
              <a:t>: orden con las mismas posibilidades que la anterior.</a:t>
            </a:r>
            <a:endParaRPr lang="es-ES" dirty="0"/>
          </a:p>
        </p:txBody>
      </p:sp>
    </p:spTree>
    <p:extLst>
      <p:ext uri="{BB962C8B-B14F-4D97-AF65-F5344CB8AC3E}">
        <p14:creationId xmlns:p14="http://schemas.microsoft.com/office/powerpoint/2010/main" val="10141453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F4636D8-EF09-442E-9C6B-465B9A4BEE52}"/>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E43C04E-2B7B-4F1F-BEF7-8F81BBBFD06E}"/>
              </a:ext>
            </a:extLst>
          </p:cNvPr>
          <p:cNvSpPr txBox="1">
            <a:spLocks noGrp="1"/>
          </p:cNvSpPr>
          <p:nvPr>
            <p:ph type="body" sz="quarter" idx="1"/>
          </p:nvPr>
        </p:nvSpPr>
        <p:spPr>
          <a:xfrm>
            <a:off x="685443" y="4343043"/>
            <a:ext cx="5483163" cy="4112276"/>
          </a:xfrm>
        </p:spPr>
        <p:txBody>
          <a:bodyPr/>
          <a:lstStyle/>
          <a:p>
            <a:r>
              <a:rPr lang="es-MX" dirty="0"/>
              <a:t>• </a:t>
            </a:r>
            <a:r>
              <a:rPr lang="es-MX" dirty="0" err="1"/>
              <a:t>passwd</a:t>
            </a:r>
            <a:r>
              <a:rPr lang="es-MX" dirty="0"/>
              <a:t>: sirve para cambiar la contraseña de un usuario, su información</a:t>
            </a:r>
          </a:p>
          <a:p>
            <a:r>
              <a:rPr lang="es-MX" dirty="0"/>
              <a:t>de caducidad o para bloquear o desbloquear una determinada cuenta.</a:t>
            </a:r>
            <a:endParaRPr lang="es-ES" dirty="0"/>
          </a:p>
        </p:txBody>
      </p:sp>
    </p:spTree>
    <p:extLst>
      <p:ext uri="{BB962C8B-B14F-4D97-AF65-F5344CB8AC3E}">
        <p14:creationId xmlns:p14="http://schemas.microsoft.com/office/powerpoint/2010/main" val="28467258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03D8C2-52C0-4F1E-B8B1-D085CD9651B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AF65C4D-B5AD-48C4-A820-5B5E54F1E18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13765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r>
              <a:rPr lang="es-MX" dirty="0"/>
              <a:t>La industria UNIX comenzó también a crecer; empezaron a aparecer versiones</a:t>
            </a:r>
          </a:p>
          <a:p>
            <a:r>
              <a:rPr lang="es-MX" dirty="0"/>
              <a:t>(implementaciones) de UNIX por parte de compañías, como Xenix; hubo una</a:t>
            </a:r>
          </a:p>
          <a:p>
            <a:r>
              <a:rPr lang="es-MX" dirty="0"/>
              <a:t>colaboración entre Microsoft (en los orígenes también trabajó con versiones</a:t>
            </a:r>
          </a:p>
          <a:p>
            <a:r>
              <a:rPr lang="es-MX" dirty="0"/>
              <a:t>de UNIX) y SCO para máquinas Intel 8086 (el primer PC de IBM); aparecieron</a:t>
            </a:r>
          </a:p>
          <a:p>
            <a:r>
              <a:rPr lang="es-MX" dirty="0"/>
              <a:t>nuevas versiones BSD de Berkeley.</a:t>
            </a:r>
            <a:endParaRPr lang="es-ES" dirty="0"/>
          </a:p>
        </p:txBody>
      </p:sp>
    </p:spTree>
    <p:extLst>
      <p:ext uri="{BB962C8B-B14F-4D97-AF65-F5344CB8AC3E}">
        <p14:creationId xmlns:p14="http://schemas.microsoft.com/office/powerpoint/2010/main" val="2454562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651910-2887-498F-BF30-6CFAAC0ABF22}"/>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F238FCD-160D-426E-8742-E75A552CAC8C}"/>
              </a:ext>
            </a:extLst>
          </p:cNvPr>
          <p:cNvSpPr txBox="1">
            <a:spLocks noGrp="1"/>
          </p:cNvSpPr>
          <p:nvPr>
            <p:ph type="body" sz="quarter" idx="1"/>
          </p:nvPr>
        </p:nvSpPr>
        <p:spPr>
          <a:xfrm>
            <a:off x="685443" y="4343043"/>
            <a:ext cx="5483163" cy="4112276"/>
          </a:xfrm>
        </p:spPr>
        <p:txBody>
          <a:bodyPr/>
          <a:lstStyle/>
          <a:p>
            <a:pPr algn="l"/>
            <a:r>
              <a:rPr lang="es-MX" sz="1800" b="0" i="0" u="none" strike="noStrike" baseline="0" dirty="0">
                <a:latin typeface="1E9defITCStoneSerifStdMedium"/>
              </a:rPr>
              <a:t>• </a:t>
            </a:r>
            <a:r>
              <a:rPr lang="es-MX" sz="1800" b="1" i="0" u="none" strike="noStrike" baseline="0" dirty="0" err="1">
                <a:latin typeface="5E9fc3ITCStoneSerifStdMedium,Bold"/>
              </a:rPr>
              <a:t>addgroup</a:t>
            </a:r>
            <a:r>
              <a:rPr lang="es-MX" sz="1800" b="0" i="0" u="none" strike="noStrike" baseline="0" dirty="0">
                <a:latin typeface="1E9defITCStoneSerifStdMedium"/>
              </a:rPr>
              <a:t>: permite añadir un grupo al sistema.</a:t>
            </a:r>
          </a:p>
          <a:p>
            <a:pPr algn="l"/>
            <a:r>
              <a:rPr lang="es-MX" sz="1800" b="0" i="0" u="none" strike="noStrike" baseline="0" dirty="0">
                <a:latin typeface="1E9defITCStoneSerifStdMedium"/>
              </a:rPr>
              <a:t>• </a:t>
            </a:r>
            <a:r>
              <a:rPr lang="es-MX" sz="1800" b="1" i="0" u="none" strike="noStrike" baseline="0" dirty="0" err="1">
                <a:latin typeface="5E9fc3ITCStoneSerifStdMedium,Bold"/>
              </a:rPr>
              <a:t>groupadd</a:t>
            </a:r>
            <a:r>
              <a:rPr lang="es-MX" sz="1800" b="0" i="0" u="none" strike="noStrike" baseline="0" dirty="0">
                <a:latin typeface="1E9defITCStoneSerifStdMedium"/>
              </a:rPr>
              <a:t>: lo mismo que la orden anterior, pero con diferentes parámetros.</a:t>
            </a:r>
            <a:endParaRPr lang="es-ES" dirty="0"/>
          </a:p>
        </p:txBody>
      </p:sp>
    </p:spTree>
    <p:extLst>
      <p:ext uri="{BB962C8B-B14F-4D97-AF65-F5344CB8AC3E}">
        <p14:creationId xmlns:p14="http://schemas.microsoft.com/office/powerpoint/2010/main" val="2709390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7CE4E6-F8FD-4727-A605-AFBEE0CF5356}"/>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AFBA1EC-F6C2-4D75-B7AB-8DC3C47433FF}"/>
              </a:ext>
            </a:extLst>
          </p:cNvPr>
          <p:cNvSpPr txBox="1">
            <a:spLocks noGrp="1"/>
          </p:cNvSpPr>
          <p:nvPr>
            <p:ph type="body" sz="quarter" idx="1"/>
          </p:nvPr>
        </p:nvSpPr>
        <p:spPr>
          <a:xfrm>
            <a:off x="685443" y="4343043"/>
            <a:ext cx="5483163" cy="4112276"/>
          </a:xfrm>
        </p:spPr>
        <p:txBody>
          <a:bodyPr/>
          <a:lstStyle/>
          <a:p>
            <a:r>
              <a:rPr lang="es-MX" dirty="0"/>
              <a:t>• </a:t>
            </a:r>
            <a:r>
              <a:rPr lang="es-MX" dirty="0" err="1"/>
              <a:t>groupmod</a:t>
            </a:r>
            <a:r>
              <a:rPr lang="es-MX" dirty="0"/>
              <a:t>: permite modificar la información (nombre y GID) de un grupo</a:t>
            </a:r>
          </a:p>
          <a:p>
            <a:r>
              <a:rPr lang="es-MX" dirty="0"/>
              <a:t>determinado.</a:t>
            </a:r>
            <a:endParaRPr lang="es-ES" dirty="0"/>
          </a:p>
        </p:txBody>
      </p:sp>
    </p:spTree>
    <p:extLst>
      <p:ext uri="{BB962C8B-B14F-4D97-AF65-F5344CB8AC3E}">
        <p14:creationId xmlns:p14="http://schemas.microsoft.com/office/powerpoint/2010/main" val="25967699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065B34C-C5DF-460B-ACA5-B8B00EB257C5}"/>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4DCC8A7-5F4B-4379-BB61-D7BBD22A8D0D}"/>
              </a:ext>
            </a:extLst>
          </p:cNvPr>
          <p:cNvSpPr txBox="1">
            <a:spLocks noGrp="1"/>
          </p:cNvSpPr>
          <p:nvPr>
            <p:ph type="body" sz="quarter" idx="1"/>
          </p:nvPr>
        </p:nvSpPr>
        <p:spPr>
          <a:xfrm>
            <a:off x="685443" y="4343043"/>
            <a:ext cx="5483163" cy="4112276"/>
          </a:xfrm>
        </p:spPr>
        <p:txBody>
          <a:bodyPr/>
          <a:lstStyle/>
          <a:p>
            <a:pPr algn="l"/>
            <a:r>
              <a:rPr lang="es-MX" sz="1800" b="0" i="0" u="none" strike="noStrike" baseline="0" dirty="0">
                <a:latin typeface="1E9defITCStoneSerifStdMedium"/>
              </a:rPr>
              <a:t>• </a:t>
            </a:r>
            <a:r>
              <a:rPr lang="es-MX" sz="1800" b="1" i="0" u="none" strike="noStrike" baseline="0" dirty="0" err="1">
                <a:latin typeface="5E9fc3ITCStoneSerifStdMedium,Bold"/>
              </a:rPr>
              <a:t>delgroup</a:t>
            </a:r>
            <a:r>
              <a:rPr lang="es-MX" sz="1800" b="0" i="0" u="none" strike="noStrike" baseline="0" dirty="0">
                <a:latin typeface="1E9defITCStoneSerifStdMedium"/>
              </a:rPr>
              <a:t>: elimina un grupo determinado. Si algún usuario todavía lo tiene</a:t>
            </a:r>
          </a:p>
          <a:p>
            <a:pPr algn="l"/>
            <a:r>
              <a:rPr lang="es-MX" sz="1800" b="0" i="0" u="none" strike="noStrike" baseline="0" dirty="0">
                <a:latin typeface="1E9defITCStoneSerifStdMedium"/>
              </a:rPr>
              <a:t>como primario, no se podrá eliminar.</a:t>
            </a:r>
          </a:p>
          <a:p>
            <a:pPr algn="l"/>
            <a:r>
              <a:rPr lang="es-MX" sz="1800" b="0" i="0" u="none" strike="noStrike" baseline="0" dirty="0">
                <a:latin typeface="1E9defITCStoneSerifStdMedium"/>
              </a:rPr>
              <a:t>• </a:t>
            </a:r>
            <a:r>
              <a:rPr lang="es-MX" sz="1800" b="1" i="0" u="none" strike="noStrike" baseline="0" dirty="0" err="1">
                <a:latin typeface="5E9fc3ITCStoneSerifStdMedium,Bold"/>
              </a:rPr>
              <a:t>groupdel</a:t>
            </a:r>
            <a:r>
              <a:rPr lang="es-MX" sz="1800" b="0" i="0" u="none" strike="noStrike" baseline="0" dirty="0">
                <a:latin typeface="1E9defITCStoneSerifStdMedium"/>
              </a:rPr>
              <a:t>: igual que en el caso anterior.</a:t>
            </a:r>
            <a:endParaRPr lang="es-ES" dirty="0"/>
          </a:p>
        </p:txBody>
      </p:sp>
    </p:spTree>
    <p:extLst>
      <p:ext uri="{BB962C8B-B14F-4D97-AF65-F5344CB8AC3E}">
        <p14:creationId xmlns:p14="http://schemas.microsoft.com/office/powerpoint/2010/main" val="25274872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86A45E3-4CC5-4674-B4B5-513A894E54E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4A55AC1-2533-410A-9FAB-006A5360014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8289857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A47D75-C2AF-477E-B2C4-28CFE92A371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7F7D061-61B2-44CC-AF46-02C19EA67CA1}"/>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6858337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7FBC47A-376A-4214-A769-E388874FDB9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DD8877B-9945-4E49-BB55-89293CE49D48}"/>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5455846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20F81A2-B2CE-4C9C-8469-C7AC6D22510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C4F7F14-6896-4E1B-9E5B-EE0DC57DBC0E}"/>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0688765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D01778-5894-4948-B2DF-D297B311122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12EE580-5817-4DA3-A35D-15DCA46A550A}"/>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863134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24B51E-8CA1-4D73-8A92-DF8C1ECA4B74}"/>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BA8C641-25B2-4001-8F0E-7D94F7846454}"/>
              </a:ext>
            </a:extLst>
          </p:cNvPr>
          <p:cNvSpPr txBox="1">
            <a:spLocks noGrp="1"/>
          </p:cNvSpPr>
          <p:nvPr>
            <p:ph type="body" sz="quarter" idx="1"/>
          </p:nvPr>
        </p:nvSpPr>
        <p:spPr>
          <a:xfrm>
            <a:off x="685800" y="4343400"/>
            <a:ext cx="5484964" cy="4114077"/>
          </a:xfrm>
        </p:spPr>
        <p:txBody>
          <a:bodyPr>
            <a:spAutoFit/>
          </a:bodyPr>
          <a:lstStyle/>
          <a:p>
            <a:r>
              <a:rPr lang="es-MX" dirty="0"/>
              <a:t>1)/</a:t>
            </a:r>
            <a:r>
              <a:rPr lang="es-MX" dirty="0" err="1"/>
              <a:t>etc</a:t>
            </a:r>
            <a:r>
              <a:rPr lang="es-MX" dirty="0"/>
              <a:t>/</a:t>
            </a:r>
            <a:r>
              <a:rPr lang="es-MX" dirty="0" err="1"/>
              <a:t>passwd</a:t>
            </a:r>
            <a:r>
              <a:rPr lang="es-MX" dirty="0"/>
              <a:t>: Por ejemplo: games:x:5:60:games:/</a:t>
            </a:r>
            <a:r>
              <a:rPr lang="es-MX" dirty="0" err="1"/>
              <a:t>usr</a:t>
            </a:r>
            <a:r>
              <a:rPr lang="es-MX" dirty="0"/>
              <a:t>/</a:t>
            </a:r>
            <a:r>
              <a:rPr lang="es-MX" dirty="0" err="1"/>
              <a:t>games</a:t>
            </a:r>
            <a:r>
              <a:rPr lang="es-MX" dirty="0"/>
              <a:t>:/</a:t>
            </a:r>
            <a:r>
              <a:rPr lang="es-MX" dirty="0" err="1"/>
              <a:t>bin</a:t>
            </a:r>
            <a:r>
              <a:rPr lang="es-MX" dirty="0"/>
              <a:t>/</a:t>
            </a:r>
            <a:r>
              <a:rPr lang="es-MX" dirty="0" err="1"/>
              <a:t>sh</a:t>
            </a:r>
            <a:r>
              <a:rPr lang="es-MX" dirty="0"/>
              <a:t>.</a:t>
            </a:r>
          </a:p>
          <a:p>
            <a:r>
              <a:rPr lang="es-MX" dirty="0"/>
              <a:t>• Campo 1) </a:t>
            </a:r>
            <a:r>
              <a:rPr lang="es-MX" dirty="0" err="1"/>
              <a:t>Login</a:t>
            </a:r>
            <a:r>
              <a:rPr lang="es-MX" dirty="0"/>
              <a:t>: el nombre del usuario. No puede haber dos nombres</a:t>
            </a:r>
          </a:p>
          <a:p>
            <a:r>
              <a:rPr lang="es-MX" dirty="0"/>
              <a:t>iguales, aunque sí alguno que coincida con un grupo del sistema.</a:t>
            </a:r>
          </a:p>
          <a:p>
            <a:r>
              <a:rPr lang="es-MX" dirty="0"/>
              <a:t>• Campo 2) Contraseña cifrada: si no se utiliza el fichero de </a:t>
            </a:r>
            <a:r>
              <a:rPr lang="es-MX" dirty="0" err="1"/>
              <a:t>shadow</a:t>
            </a:r>
            <a:r>
              <a:rPr lang="es-MX" dirty="0"/>
              <a:t>, las contraseñas</a:t>
            </a:r>
          </a:p>
          <a:p>
            <a:r>
              <a:rPr lang="es-MX" dirty="0"/>
              <a:t>cifradas se almacenan en este campo. Si utilizamos el fichero de</a:t>
            </a:r>
          </a:p>
          <a:p>
            <a:r>
              <a:rPr lang="es-MX" dirty="0" err="1"/>
              <a:t>shadow</a:t>
            </a:r>
            <a:r>
              <a:rPr lang="es-MX" dirty="0"/>
              <a:t>, todos los usuarios existentes deben estar también en el de </a:t>
            </a:r>
            <a:r>
              <a:rPr lang="es-MX" dirty="0" err="1"/>
              <a:t>shadow</a:t>
            </a:r>
            <a:endParaRPr lang="es-MX" dirty="0"/>
          </a:p>
          <a:p>
            <a:r>
              <a:rPr lang="es-MX" dirty="0"/>
              <a:t>y en este campo se identifica con el carácter "x".</a:t>
            </a:r>
          </a:p>
          <a:p>
            <a:r>
              <a:rPr lang="es-MX" dirty="0"/>
              <a:t>• Campo 3) </a:t>
            </a:r>
            <a:r>
              <a:rPr lang="es-MX" dirty="0" err="1"/>
              <a:t>User</a:t>
            </a:r>
            <a:r>
              <a:rPr lang="es-MX" dirty="0"/>
              <a:t> ID: número de identificación del usuario. Es el número con</a:t>
            </a:r>
          </a:p>
          <a:p>
            <a:r>
              <a:rPr lang="es-MX" dirty="0"/>
              <a:t>el cual el sistema identifica el usuario. El 0 es el reservado para el </a:t>
            </a:r>
            <a:r>
              <a:rPr lang="es-MX" dirty="0" err="1"/>
              <a:t>root</a:t>
            </a:r>
            <a:r>
              <a:rPr lang="es-MX" dirty="0"/>
              <a:t>.</a:t>
            </a:r>
          </a:p>
          <a:p>
            <a:r>
              <a:rPr lang="es-MX" dirty="0"/>
              <a:t>• Campo 4) </a:t>
            </a:r>
            <a:r>
              <a:rPr lang="es-MX" dirty="0" err="1"/>
              <a:t>Group</a:t>
            </a:r>
            <a:r>
              <a:rPr lang="es-MX" dirty="0"/>
              <a:t> ID: el número de grupo al cual pertenece el usuario. Como</a:t>
            </a:r>
          </a:p>
          <a:p>
            <a:r>
              <a:rPr lang="es-MX" dirty="0"/>
              <a:t>que un usuario puede pertenecer además de un grupo, este grupo se</a:t>
            </a:r>
          </a:p>
          <a:p>
            <a:r>
              <a:rPr lang="es-MX" dirty="0"/>
              <a:t>denomina primario.</a:t>
            </a:r>
          </a:p>
          <a:p>
            <a:r>
              <a:rPr lang="es-MX" dirty="0"/>
              <a:t>• Campo 5) Comentarios: campo reservado para introducir los comentarios</a:t>
            </a:r>
          </a:p>
          <a:p>
            <a:r>
              <a:rPr lang="es-MX" dirty="0"/>
              <a:t>sobre el usuario. Se suele utilizar para poner el nombre completo o algún</a:t>
            </a:r>
          </a:p>
          <a:p>
            <a:r>
              <a:rPr lang="es-MX" dirty="0"/>
              <a:t>tipo de identificación personal.</a:t>
            </a:r>
          </a:p>
          <a:p>
            <a:r>
              <a:rPr lang="es-MX" dirty="0"/>
              <a:t>• Campo 6) Directorio de usuario: el directorio home del usuario que es donde</a:t>
            </a:r>
          </a:p>
          <a:p>
            <a:r>
              <a:rPr lang="es-MX" dirty="0"/>
              <a:t>este puede dejar todos sus ficheros. Se suelen poner en una carpeta del</a:t>
            </a:r>
          </a:p>
          <a:p>
            <a:r>
              <a:rPr lang="es-MX" dirty="0"/>
              <a:t>sistema (generalmente /home/</a:t>
            </a:r>
            <a:r>
              <a:rPr lang="es-MX" dirty="0" err="1"/>
              <a:t>login_usuario</a:t>
            </a:r>
            <a:r>
              <a:rPr lang="es-MX" dirty="0"/>
              <a:t>).</a:t>
            </a:r>
          </a:p>
          <a:p>
            <a:r>
              <a:rPr lang="es-MX" dirty="0"/>
              <a:t>• Campo 7) Intérprete de órdenes: un intérprete de órdenes (</a:t>
            </a:r>
            <a:r>
              <a:rPr lang="es-MX" dirty="0" err="1"/>
              <a:t>shell</a:t>
            </a:r>
            <a:r>
              <a:rPr lang="es-MX" dirty="0"/>
              <a:t>) es un</a:t>
            </a:r>
          </a:p>
          <a:p>
            <a:r>
              <a:rPr lang="es-MX" dirty="0"/>
              <a:t>programa que se encarga de leer todo el que escribimos en el teclado y</a:t>
            </a:r>
          </a:p>
          <a:p>
            <a:r>
              <a:rPr lang="es-MX" dirty="0"/>
              <a:t>ejecutar los programas u órdenes que indicamos. En el mundo </a:t>
            </a:r>
            <a:r>
              <a:rPr lang="es-MX" dirty="0" err="1"/>
              <a:t>Gnu</a:t>
            </a:r>
            <a:r>
              <a:rPr lang="es-MX" dirty="0"/>
              <a:t>/</a:t>
            </a:r>
            <a:r>
              <a:rPr lang="es-MX" dirty="0" err="1"/>
              <a:t>linux</a:t>
            </a:r>
            <a:endParaRPr lang="es-MX" dirty="0"/>
          </a:p>
          <a:p>
            <a:r>
              <a:rPr lang="es-MX" dirty="0"/>
              <a:t>el más utilizado es el </a:t>
            </a:r>
            <a:r>
              <a:rPr lang="es-MX" dirty="0" err="1"/>
              <a:t>bash</a:t>
            </a:r>
            <a:r>
              <a:rPr lang="es-MX" dirty="0"/>
              <a:t> (GNU </a:t>
            </a:r>
            <a:r>
              <a:rPr lang="es-MX" dirty="0" err="1"/>
              <a:t>Bourne-Again</a:t>
            </a:r>
            <a:r>
              <a:rPr lang="es-MX" dirty="0"/>
              <a:t> Shell), si bien hay otros</a:t>
            </a:r>
          </a:p>
          <a:p>
            <a:r>
              <a:rPr lang="es-MX" dirty="0"/>
              <a:t>(</a:t>
            </a:r>
            <a:r>
              <a:rPr lang="es-MX" dirty="0" err="1"/>
              <a:t>csh</a:t>
            </a:r>
            <a:r>
              <a:rPr lang="es-MX" dirty="0"/>
              <a:t>, </a:t>
            </a:r>
            <a:r>
              <a:rPr lang="es-MX" dirty="0" err="1"/>
              <a:t>ksh</a:t>
            </a:r>
            <a:r>
              <a:rPr lang="es-MX" dirty="0"/>
              <a:t>, etc.). Si en este campo escribimos /</a:t>
            </a:r>
            <a:r>
              <a:rPr lang="es-MX" dirty="0" err="1"/>
              <a:t>bin</a:t>
            </a:r>
            <a:r>
              <a:rPr lang="es-MX" dirty="0"/>
              <a:t>/false, no permitiremos que</a:t>
            </a:r>
          </a:p>
          <a:p>
            <a:r>
              <a:rPr lang="es-MX" dirty="0"/>
              <a:t>el usuario ejecute ninguna orden en el sistema, aunque esté dado de alta.</a:t>
            </a:r>
          </a:p>
          <a:p>
            <a:endParaRPr lang="es-MX" dirty="0"/>
          </a:p>
          <a:p>
            <a:r>
              <a:rPr lang="es-MX" dirty="0"/>
              <a:t>2)/</a:t>
            </a:r>
            <a:r>
              <a:rPr lang="es-MX" dirty="0" err="1"/>
              <a:t>etc</a:t>
            </a:r>
            <a:r>
              <a:rPr lang="es-MX" dirty="0"/>
              <a:t>/</a:t>
            </a:r>
            <a:r>
              <a:rPr lang="es-MX" dirty="0" err="1"/>
              <a:t>group</a:t>
            </a:r>
            <a:r>
              <a:rPr lang="es-MX" dirty="0"/>
              <a:t>: Por ejemplo: netdev:x:110:Debian.</a:t>
            </a:r>
          </a:p>
          <a:p>
            <a:r>
              <a:rPr lang="es-MX" dirty="0"/>
              <a:t>• Campo 1) Nombre del grupo.</a:t>
            </a:r>
          </a:p>
          <a:p>
            <a:r>
              <a:rPr lang="es-MX" dirty="0"/>
              <a:t>• Campo 2) Contraseña cifrada: la contraseña de un grupo se utiliza para</a:t>
            </a:r>
          </a:p>
          <a:p>
            <a:r>
              <a:rPr lang="es-MX" dirty="0"/>
              <a:t>permitir que los usuarios de un determinado grupo se puedan cambiar a</a:t>
            </a:r>
          </a:p>
          <a:p>
            <a:r>
              <a:rPr lang="es-MX" dirty="0"/>
              <a:t>otro o para ejecutar algunos programas con permisos de otro grupo (siempre</a:t>
            </a:r>
          </a:p>
          <a:p>
            <a:r>
              <a:rPr lang="es-MX" dirty="0"/>
              <a:t>que se disponga de la contraseña).</a:t>
            </a:r>
          </a:p>
          <a:p>
            <a:r>
              <a:rPr lang="es-MX" dirty="0"/>
              <a:t>• Campo 3) </a:t>
            </a:r>
            <a:r>
              <a:rPr lang="es-MX" dirty="0" err="1"/>
              <a:t>Group</a:t>
            </a:r>
            <a:r>
              <a:rPr lang="es-MX" dirty="0"/>
              <a:t> ID: número de identificación del grupo. Es el número con</a:t>
            </a:r>
          </a:p>
          <a:p>
            <a:r>
              <a:rPr lang="es-MX" dirty="0"/>
              <a:t>el cual el sistema identifica internamente los grupos. El 0 está reservado</a:t>
            </a:r>
          </a:p>
          <a:p>
            <a:r>
              <a:rPr lang="es-MX" dirty="0"/>
              <a:t>para el grupo del </a:t>
            </a:r>
            <a:r>
              <a:rPr lang="es-MX" dirty="0" err="1"/>
              <a:t>root</a:t>
            </a:r>
            <a:r>
              <a:rPr lang="es-MX" dirty="0"/>
              <a:t> (los administradores).</a:t>
            </a:r>
          </a:p>
          <a:p>
            <a:r>
              <a:rPr lang="es-MX" dirty="0"/>
              <a:t>• Campo 4) Lista de usuarios: los nombres de los usuarios que pertenecen al</a:t>
            </a:r>
          </a:p>
          <a:p>
            <a:r>
              <a:rPr lang="es-MX" dirty="0"/>
              <a:t>grupo, separados por comas. Aunque todos los usuarios deben pertenecer</a:t>
            </a:r>
          </a:p>
          <a:p>
            <a:r>
              <a:rPr lang="es-MX" dirty="0"/>
              <a:t>a un grupo determinado (especificado en el cuarto campo del fichero de</a:t>
            </a:r>
          </a:p>
          <a:p>
            <a:r>
              <a:rPr lang="es-MX" dirty="0" err="1"/>
              <a:t>passwd</a:t>
            </a:r>
            <a:r>
              <a:rPr lang="es-MX" dirty="0"/>
              <a:t>), este campo se puede utilizar para que usuarios de otros grupos</a:t>
            </a:r>
          </a:p>
          <a:p>
            <a:r>
              <a:rPr lang="es-MX" dirty="0"/>
              <a:t>también dispongan de los mismos permisos que tiene el usuario a quien</a:t>
            </a:r>
          </a:p>
          <a:p>
            <a:r>
              <a:rPr lang="es-MX" dirty="0"/>
              <a:t>se está haciendo referencia.</a:t>
            </a:r>
          </a:p>
          <a:p>
            <a:r>
              <a:rPr lang="es-MX" dirty="0"/>
              <a:t>3)/</a:t>
            </a:r>
            <a:r>
              <a:rPr lang="es-MX" dirty="0" err="1"/>
              <a:t>etc</a:t>
            </a:r>
            <a:r>
              <a:rPr lang="es-MX" dirty="0"/>
              <a:t>/</a:t>
            </a:r>
            <a:r>
              <a:rPr lang="es-MX" dirty="0" err="1"/>
              <a:t>shadow</a:t>
            </a:r>
            <a:r>
              <a:rPr lang="es-MX" dirty="0"/>
              <a:t>: Por ejemplo:</a:t>
            </a:r>
          </a:p>
          <a:p>
            <a:r>
              <a:rPr lang="es-MX" dirty="0" err="1"/>
              <a:t>root</a:t>
            </a:r>
            <a:r>
              <a:rPr lang="es-MX" dirty="0"/>
              <a:t>:$1$oE9iKzko$n9imGERnPDayiyat0XQjm.:14409:0:99999:7:::</a:t>
            </a:r>
          </a:p>
          <a:p>
            <a:r>
              <a:rPr lang="es-MX" dirty="0"/>
              <a:t>• Campo 1) </a:t>
            </a:r>
            <a:r>
              <a:rPr lang="es-MX" dirty="0" err="1"/>
              <a:t>Login</a:t>
            </a:r>
            <a:r>
              <a:rPr lang="es-MX" dirty="0"/>
              <a:t>: debe ser el mismo nombre que se utiliza en el fichero</a:t>
            </a:r>
          </a:p>
          <a:p>
            <a:r>
              <a:rPr lang="es-MX" dirty="0"/>
              <a:t>de /</a:t>
            </a:r>
            <a:r>
              <a:rPr lang="es-MX" dirty="0" err="1"/>
              <a:t>etc</a:t>
            </a:r>
            <a:r>
              <a:rPr lang="es-MX" dirty="0"/>
              <a:t>/</a:t>
            </a:r>
            <a:r>
              <a:rPr lang="es-MX" dirty="0" err="1"/>
              <a:t>passwd</a:t>
            </a:r>
            <a:r>
              <a:rPr lang="es-MX" dirty="0"/>
              <a:t>.</a:t>
            </a:r>
          </a:p>
          <a:p>
            <a:r>
              <a:rPr lang="es-MX" dirty="0"/>
              <a:t>• Campo 2) Contraseña cifrada.</a:t>
            </a:r>
          </a:p>
          <a:p>
            <a:r>
              <a:rPr lang="es-MX" dirty="0"/>
              <a:t>• Campo 3) Días que han pasado, desde el 1/1/1970, hasta que la contraseña</a:t>
            </a:r>
          </a:p>
          <a:p>
            <a:r>
              <a:rPr lang="es-MX" dirty="0"/>
              <a:t>ha sido cambiada por última vez.</a:t>
            </a:r>
          </a:p>
          <a:p>
            <a:r>
              <a:rPr lang="es-MX" dirty="0"/>
              <a:t>• Campo 4) Días que deben pasar hasta que la contraseña se pueda cambiar.</a:t>
            </a:r>
          </a:p>
          <a:p>
            <a:r>
              <a:rPr lang="es-MX" dirty="0"/>
              <a:t>• Campo 5) Días que deben pasar hasta que la contraseña se deba cambiar.</a:t>
            </a:r>
          </a:p>
          <a:p>
            <a:r>
              <a:rPr lang="es-MX" dirty="0"/>
              <a:t>• Campo 6) Días antes de que caduque la contraseña en qué se avisará al</a:t>
            </a:r>
          </a:p>
          <a:p>
            <a:r>
              <a:rPr lang="es-MX" dirty="0"/>
              <a:t>usuario que la debe cambiar.</a:t>
            </a:r>
          </a:p>
          <a:p>
            <a:r>
              <a:rPr lang="es-MX" dirty="0"/>
              <a:t>• Campo 7) Días que pueden pasar después de que la contraseña caduque,</a:t>
            </a:r>
          </a:p>
          <a:p>
            <a:r>
              <a:rPr lang="es-MX" dirty="0"/>
              <a:t>antes de deshabilitar la cuenta del usuario (si no se cambia la contraseña).</a:t>
            </a:r>
          </a:p>
          <a:p>
            <a:r>
              <a:rPr lang="es-MX" dirty="0"/>
              <a:t>• Campo 8) Días, desde el 1/1/1970, que la cuenta es válida, pasados estos</a:t>
            </a:r>
          </a:p>
          <a:p>
            <a:r>
              <a:rPr lang="es-MX" dirty="0"/>
              <a:t>días será deshabilitada.</a:t>
            </a:r>
          </a:p>
          <a:p>
            <a:r>
              <a:rPr lang="es-MX" dirty="0"/>
              <a:t>• Campo 9) reservado.</a:t>
            </a:r>
          </a:p>
          <a:p>
            <a:endParaRPr lang="es-ES" dirty="0"/>
          </a:p>
        </p:txBody>
      </p:sp>
    </p:spTree>
    <p:extLst>
      <p:ext uri="{BB962C8B-B14F-4D97-AF65-F5344CB8AC3E}">
        <p14:creationId xmlns:p14="http://schemas.microsoft.com/office/powerpoint/2010/main" val="8389362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31A9C4-BA61-489F-BB80-E131DF62508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AF3AC76-410D-460D-80E3-B83A5DC8939A}"/>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429809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pPr algn="l"/>
            <a:r>
              <a:rPr lang="es-MX" sz="1800" b="0" i="0" u="none" strike="noStrike" baseline="0" dirty="0">
                <a:latin typeface="1E63b6ITCStoneSerifStdMedium"/>
              </a:rPr>
              <a:t>Pero surgió un nuevo problema cuando AT&amp;T se dio cuenta de que UNIX era</a:t>
            </a:r>
          </a:p>
          <a:p>
            <a:pPr algn="l"/>
            <a:r>
              <a:rPr lang="es-MX" sz="1800" b="0" i="0" u="none" strike="noStrike" baseline="0" dirty="0">
                <a:latin typeface="1E63b6ITCStoneSerifStdMedium"/>
              </a:rPr>
              <a:t>un producto comercial valioso. En la licencia de la V7 se prohibió el estudio en</a:t>
            </a:r>
          </a:p>
          <a:p>
            <a:pPr algn="l"/>
            <a:r>
              <a:rPr lang="es-ES" sz="1800" b="0" i="0" u="none" strike="noStrike" baseline="0" dirty="0">
                <a:latin typeface="1E63b6ITCStoneSerifStdMedium"/>
              </a:rPr>
              <a:t>centros académicos, para proteger el secreto comercial. Muchas universidades</a:t>
            </a:r>
          </a:p>
          <a:p>
            <a:pPr algn="l"/>
            <a:r>
              <a:rPr lang="es-MX" sz="1800" b="0" i="0" u="none" strike="noStrike" baseline="0" dirty="0">
                <a:latin typeface="1E63b6ITCStoneSerifStdMedium"/>
              </a:rPr>
              <a:t>utilizaban hasta el momento el código fuente de UNIX para docencia de sistemas</a:t>
            </a:r>
          </a:p>
          <a:p>
            <a:pPr algn="l"/>
            <a:r>
              <a:rPr lang="es-MX" sz="1800" b="0" i="0" u="none" strike="noStrike" baseline="0" dirty="0">
                <a:latin typeface="1E63b6ITCStoneSerifStdMedium"/>
              </a:rPr>
              <a:t>operativos, y dejaron de usarlo para dar sólo teoría.</a:t>
            </a:r>
            <a:endParaRPr lang="es-ES" dirty="0"/>
          </a:p>
        </p:txBody>
      </p:sp>
    </p:spTree>
    <p:extLst>
      <p:ext uri="{BB962C8B-B14F-4D97-AF65-F5344CB8AC3E}">
        <p14:creationId xmlns:p14="http://schemas.microsoft.com/office/powerpoint/2010/main" val="1651402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915DE9-9044-4DFB-9618-71D0AD2DFF3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A705D45-3A2F-4152-8DBB-D84FED498241}"/>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0988741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4294F4-0B57-4FD8-B96D-D246C6E97D3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A623EA9-CEF8-4D0F-9E72-F94B83793813}"/>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45180929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46B6596-0D58-4354-B110-A5107C1FAA1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AFC3502-0462-4C44-A3E0-454A21A8F113}"/>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6827390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A637FC2-E7C9-46DB-89ED-6124D90AEA2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C17DD18-29EA-4AA4-923C-1C7FD5432E4A}"/>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8385264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149B37-486D-4722-B4B0-EBC7922EF6A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542469D-C842-40DB-B246-DCA4A838DDA5}"/>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2712526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7A579-9F38-4A02-9838-BAB95C9A2B5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8C04499-0628-4498-9F1D-DDF5474AAFF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95046542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FCEEC00-2B08-4391-B511-19C95F47FD65}"/>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FF58F8F-DECA-41EE-AB2A-5A2BA22A40E1}"/>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16540958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B6DEB4-8552-4277-91C6-770994D2B076}"/>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078D925-1D3A-4FE0-B928-4C9E2B5FED0A}"/>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17082468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268FB73-572C-40E3-87AE-A133544D4176}"/>
              </a:ext>
            </a:extLst>
          </p:cNvPr>
          <p:cNvSpPr>
            <a:spLocks noGrp="1" noRot="1" noChangeAspect="1"/>
          </p:cNvSpPr>
          <p:nvPr>
            <p:ph type="sldImg"/>
          </p:nvPr>
        </p:nvSpPr>
        <p:spPr>
          <a:xfrm>
            <a:off x="-14227175" y="-11796713"/>
            <a:ext cx="16656050" cy="12492038"/>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92AD1E1-F7CE-4819-9602-57FA035CB40E}"/>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2860253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37C37C-6480-4794-9B6A-82D43FB0DE6B}"/>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1464308-C87D-4DD0-B334-2B8453A548F7}"/>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3761193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pPr algn="l"/>
            <a:r>
              <a:rPr lang="es-MX" sz="1800" b="0" i="0" u="none" strike="noStrike" baseline="0" dirty="0">
                <a:latin typeface="1E63b6ITCStoneSerifStdMedium"/>
              </a:rPr>
              <a:t>Pero surgió un nuevo problema cuando AT&amp;T se dio cuenta de que UNIX era</a:t>
            </a:r>
          </a:p>
          <a:p>
            <a:pPr algn="l"/>
            <a:r>
              <a:rPr lang="es-MX" sz="1800" b="0" i="0" u="none" strike="noStrike" baseline="0" dirty="0">
                <a:latin typeface="1E63b6ITCStoneSerifStdMedium"/>
              </a:rPr>
              <a:t>un producto comercial valioso. En la licencia de la V7 se prohibió el estudio en</a:t>
            </a:r>
          </a:p>
          <a:p>
            <a:pPr algn="l"/>
            <a:r>
              <a:rPr lang="es-ES" sz="1800" b="0" i="0" u="none" strike="noStrike" baseline="0" dirty="0">
                <a:latin typeface="1E63b6ITCStoneSerifStdMedium"/>
              </a:rPr>
              <a:t>centros académicos, para proteger el secreto comercial. Muchas universidades</a:t>
            </a:r>
          </a:p>
          <a:p>
            <a:pPr algn="l"/>
            <a:r>
              <a:rPr lang="es-MX" sz="1800" b="0" i="0" u="none" strike="noStrike" baseline="0" dirty="0">
                <a:latin typeface="1E63b6ITCStoneSerifStdMedium"/>
              </a:rPr>
              <a:t>utilizaban hasta el momento el código fuente de UNIX para docencia de sistemas</a:t>
            </a:r>
          </a:p>
          <a:p>
            <a:pPr algn="l"/>
            <a:r>
              <a:rPr lang="es-MX" sz="1800" b="0" i="0" u="none" strike="noStrike" baseline="0" dirty="0">
                <a:latin typeface="1E63b6ITCStoneSerifStdMedium"/>
              </a:rPr>
              <a:t>operativos, y dejaron de usarlo para dar sólo teoría.</a:t>
            </a:r>
          </a:p>
          <a:p>
            <a:pPr algn="l"/>
            <a:r>
              <a:rPr lang="es-MX" sz="1800" b="0" i="0" u="none" strike="noStrike" baseline="0" dirty="0">
                <a:latin typeface="1E63b6ITCStoneSerifStdMedium"/>
              </a:rPr>
              <a:t>En cualquier caso, cada uno solucionó el problema a su modo. En Ámsterdam,</a:t>
            </a:r>
          </a:p>
          <a:p>
            <a:pPr algn="l"/>
            <a:r>
              <a:rPr lang="es-ES" sz="1800" b="1" i="0" u="none" strike="noStrike" baseline="0" dirty="0">
                <a:latin typeface="6E678eITCStoneSerifStdMedium,Bold"/>
              </a:rPr>
              <a:t>Andrew Tanenbaum </a:t>
            </a:r>
            <a:r>
              <a:rPr lang="es-ES" sz="1800" b="0" i="0" u="none" strike="noStrike" baseline="0" dirty="0">
                <a:latin typeface="1E63b6ITCStoneSerifStdMedium"/>
              </a:rPr>
              <a:t>(autor de prestigio de libros de teoría de sistema operativos)</a:t>
            </a:r>
          </a:p>
          <a:p>
            <a:pPr algn="l"/>
            <a:r>
              <a:rPr lang="es-MX" sz="1800" b="0" i="0" u="none" strike="noStrike" baseline="0" dirty="0">
                <a:latin typeface="1E63b6ITCStoneSerifStdMedium"/>
              </a:rPr>
              <a:t>decidió escribir desde el principio un nuevo sistema operativo compatible</a:t>
            </a:r>
          </a:p>
          <a:p>
            <a:pPr algn="l"/>
            <a:r>
              <a:rPr lang="es-MX" sz="1800" b="0" i="0" u="none" strike="noStrike" baseline="0" dirty="0">
                <a:latin typeface="1E63b6ITCStoneSerifStdMedium"/>
              </a:rPr>
              <a:t>con UNIX sin utilizar una sola línea de código de AT&amp;T; llamó a este nuevo</a:t>
            </a:r>
          </a:p>
          <a:p>
            <a:pPr algn="l"/>
            <a:r>
              <a:rPr lang="es-MX" sz="1800" b="0" i="0" u="none" strike="noStrike" baseline="0" dirty="0">
                <a:latin typeface="1E63b6ITCStoneSerifStdMedium"/>
              </a:rPr>
              <a:t>operativo </a:t>
            </a:r>
            <a:r>
              <a:rPr lang="es-MX" sz="1800" b="1" i="0" u="none" strike="noStrike" baseline="0" dirty="0" err="1">
                <a:latin typeface="6E678eITCStoneSerifStdMedium,Bold"/>
              </a:rPr>
              <a:t>Minix</a:t>
            </a:r>
            <a:r>
              <a:rPr lang="es-MX" sz="1800" b="0" i="0" u="none" strike="noStrike" baseline="0" dirty="0">
                <a:latin typeface="1E63b6ITCStoneSerifStdMedium"/>
              </a:rPr>
              <a:t>. Éste sería el que, posteriormente, le serviría en 1991 a un</a:t>
            </a:r>
          </a:p>
          <a:p>
            <a:pPr algn="l"/>
            <a:r>
              <a:rPr lang="es-MX" sz="1800" b="0" i="0" u="none" strike="noStrike" baseline="0" dirty="0">
                <a:latin typeface="1E63b6ITCStoneSerifStdMedium"/>
              </a:rPr>
              <a:t>estudiante finlandés para crear su propia versión de UNIX, que llamó Linux.</a:t>
            </a:r>
            <a:endParaRPr lang="es-ES" dirty="0"/>
          </a:p>
        </p:txBody>
      </p:sp>
    </p:spTree>
    <p:extLst>
      <p:ext uri="{BB962C8B-B14F-4D97-AF65-F5344CB8AC3E}">
        <p14:creationId xmlns:p14="http://schemas.microsoft.com/office/powerpoint/2010/main" val="262463158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0CBE88-8F79-46DA-BDB1-BDB4A69D5D33}"/>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78D2C5A-ACB1-4EB7-BB45-06BDB658D688}"/>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209430666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8DF084-52D9-446A-ACC1-53918871A36E}"/>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AEC746D-21CC-4A26-A969-1156D4C42C37}"/>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36526353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BCD921-F42D-4362-9C27-1F8E40FBD302}"/>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29A554C-72DB-4347-AD1A-E4DFCEDB6761}"/>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28323322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101370-A2BB-4AF5-B04A-B9971B16AC50}"/>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808C12D-8534-4546-A004-FE003A670496}"/>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84274387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CB9C9D-9D5D-49D3-86A4-A2AE2B98757E}"/>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BA8D9EE-94E2-4542-BC8C-B07DFA7D7B0E}"/>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71317194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30B61B8-2EF4-43F6-99C3-C773B1CCF798}"/>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541D902-350D-4D1E-A099-757CD26AAAE4}"/>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8439622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C48CA8-80F0-4A59-B1F2-5925C96B28AC}"/>
              </a:ext>
            </a:extLst>
          </p:cNvPr>
          <p:cNvSpPr>
            <a:spLocks noGrp="1" noRot="1" noChangeAspect="1"/>
          </p:cNvSpPr>
          <p:nvPr>
            <p:ph type="sldImg"/>
          </p:nvPr>
        </p:nvSpPr>
        <p:spPr>
          <a:xfrm>
            <a:off x="-14227175" y="-11796713"/>
            <a:ext cx="16656050" cy="12492038"/>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3D72246-EECA-490B-84BD-CFA2709FF4B3}"/>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27462463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713F74-6CFE-45F0-BBAA-101A8813704A}"/>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D28D6AF-3D4C-4540-8FE4-0F420F0A0CBB}"/>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27390929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D50D42-3E16-4823-BC91-EC17F6E1AFBE}"/>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8C01ED9-D661-4D78-9960-A70C82BBA099}"/>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121774425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E2BA6E-A561-4005-9E0C-2750A50565B4}"/>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16A0FE1-A1DC-451F-A913-489961DCCDB8}"/>
              </a:ext>
            </a:extLst>
          </p:cNvPr>
          <p:cNvSpPr txBox="1">
            <a:spLocks noGrp="1"/>
          </p:cNvSpPr>
          <p:nvPr>
            <p:ph type="body" sz="quarter" idx="1"/>
          </p:nvPr>
        </p:nvSpPr>
        <p:spPr>
          <a:xfrm>
            <a:off x="685800" y="4343400"/>
            <a:ext cx="5484964" cy="4114077"/>
          </a:xfrm>
        </p:spPr>
        <p:txBody>
          <a:bodyPr/>
          <a:lstStyle/>
          <a:p>
            <a:endParaRPr lang="es-ES"/>
          </a:p>
        </p:txBody>
      </p:sp>
    </p:spTree>
    <p:extLst>
      <p:ext uri="{BB962C8B-B14F-4D97-AF65-F5344CB8AC3E}">
        <p14:creationId xmlns:p14="http://schemas.microsoft.com/office/powerpoint/2010/main" val="3338526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pPr algn="l"/>
            <a:r>
              <a:rPr lang="es-MX" sz="1800" b="0" i="0" u="none" strike="noStrike" baseline="0" dirty="0">
                <a:latin typeface="1E63b6ITCStoneSerifStdMedium"/>
              </a:rPr>
              <a:t>Bill </a:t>
            </a:r>
            <a:r>
              <a:rPr lang="es-MX" sz="1800" b="0" i="0" u="none" strike="noStrike" baseline="0" dirty="0" err="1">
                <a:latin typeface="1E63b6ITCStoneSerifStdMedium"/>
              </a:rPr>
              <a:t>Joy</a:t>
            </a:r>
            <a:r>
              <a:rPr lang="es-MX" sz="1800" b="0" i="0" u="none" strike="noStrike" baseline="0" dirty="0">
                <a:latin typeface="1E63b6ITCStoneSerifStdMedium"/>
              </a:rPr>
              <a:t>, que continuaba en Berkeley desarrollando BSD (ya estaba en la versión</a:t>
            </a:r>
          </a:p>
          <a:p>
            <a:pPr algn="l"/>
            <a:r>
              <a:rPr lang="es-MX" sz="1800" b="0" i="0" u="none" strike="noStrike" baseline="0" dirty="0">
                <a:latin typeface="1E63b6ITCStoneSerifStdMedium"/>
              </a:rPr>
              <a:t>4.1), decidió marcharse a una nueva empresa llamada SUN Microsystems,</a:t>
            </a:r>
          </a:p>
          <a:p>
            <a:pPr algn="l"/>
            <a:r>
              <a:rPr lang="es-MX" sz="1800" b="0" i="0" u="none" strike="noStrike" baseline="0" dirty="0">
                <a:latin typeface="1E63b6ITCStoneSerifStdMedium"/>
              </a:rPr>
              <a:t>en la cual acabó los trabajos del 4.2BSD, que después acabaría modificando</a:t>
            </a:r>
          </a:p>
          <a:p>
            <a:pPr algn="l"/>
            <a:r>
              <a:rPr lang="es-MX" sz="1800" b="0" i="0" u="none" strike="noStrike" baseline="0" dirty="0">
                <a:latin typeface="1E63b6ITCStoneSerifStdMedium"/>
              </a:rPr>
              <a:t>para crear el UNIX de SUN, el SunOS (hacia 1983). Cada empresa comenzó</a:t>
            </a:r>
          </a:p>
          <a:p>
            <a:pPr algn="l"/>
            <a:r>
              <a:rPr lang="es-MX" sz="1800" b="0" i="0" u="none" strike="noStrike" baseline="0" dirty="0">
                <a:latin typeface="1E63b6ITCStoneSerifStdMedium"/>
              </a:rPr>
              <a:t>a desarrollar sus versiones: IBM con AIX, DEC con </a:t>
            </a:r>
            <a:r>
              <a:rPr lang="es-MX" sz="1800" b="0" i="0" u="none" strike="noStrike" baseline="0" dirty="0" err="1">
                <a:latin typeface="1E63b6ITCStoneSerifStdMedium"/>
              </a:rPr>
              <a:t>Ultrix</a:t>
            </a:r>
            <a:r>
              <a:rPr lang="es-MX" sz="1800" b="0" i="0" u="none" strike="noStrike" baseline="0" dirty="0">
                <a:latin typeface="1E63b6ITCStoneSerifStdMedium"/>
              </a:rPr>
              <a:t>, HP con HPUX, Microsoft/</a:t>
            </a:r>
          </a:p>
          <a:p>
            <a:pPr algn="l"/>
            <a:r>
              <a:rPr lang="es-MX" sz="1800" b="0" i="0" u="none" strike="noStrike" baseline="0" dirty="0">
                <a:latin typeface="1E63b6ITCStoneSerifStdMedium"/>
              </a:rPr>
              <a:t>SCO con Xenix, etc.</a:t>
            </a:r>
            <a:endParaRPr lang="es-ES" dirty="0"/>
          </a:p>
        </p:txBody>
      </p:sp>
    </p:spTree>
    <p:extLst>
      <p:ext uri="{BB962C8B-B14F-4D97-AF65-F5344CB8AC3E}">
        <p14:creationId xmlns:p14="http://schemas.microsoft.com/office/powerpoint/2010/main" val="169686933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618C41B-3004-4FDD-9A39-3B3DB1F29F1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0E834BB-D8FD-4C3F-8D03-DB9B4D9DB00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9078153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70EBC0-BD07-4F32-AD5B-A2DE466CC23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AEF3270-53CC-482E-9E18-F19A3B751CE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0263418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553F7EA-428D-4D53-86E6-ED96EA0509C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CF239CB-D632-4D07-A6CB-A11270CA51B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6849660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AE91F-2735-4FA0-9678-95B1FFFBB6E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2FF38C9-30F8-46E2-BCE3-4FA1DB582E2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48810267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559B2A0-0E61-4727-8B72-311119C6B09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AEA2A4C-70B0-414E-BF44-456842CCB62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7885952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1A74E0-3A0D-46CE-BB70-7732EE6C4D2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76A16E3-2928-49C6-8871-E9681A48CC6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63618116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1A74E0-3A0D-46CE-BB70-7732EE6C4D28}"/>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76A16E3-2928-49C6-8871-E9681A48CC6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17594551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0256A71-9719-4BEC-9104-79704F3B785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D04934C-96E7-4EB8-8FCC-7B14A1CCE00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39940695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6687A53-0003-4568-9BC7-A1772517609D}"/>
              </a:ext>
            </a:extLst>
          </p:cNvPr>
          <p:cNvSpPr>
            <a:spLocks noGrp="1" noRot="1" noChangeAspect="1"/>
          </p:cNvSpPr>
          <p:nvPr>
            <p:ph type="sldImg"/>
          </p:nvPr>
        </p:nvSpPr>
        <p:spPr>
          <a:xfrm>
            <a:off x="-14227175" y="-11796713"/>
            <a:ext cx="16656050" cy="12492038"/>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D4A5A36-264A-4436-9C26-381E7E8456BD}"/>
              </a:ext>
            </a:extLst>
          </p:cNvPr>
          <p:cNvSpPr txBox="1">
            <a:spLocks noGrp="1"/>
          </p:cNvSpPr>
          <p:nvPr>
            <p:ph type="body" sz="quarter" idx="1"/>
          </p:nvPr>
        </p:nvSpPr>
        <p:spPr>
          <a:xfrm>
            <a:off x="685443" y="4343043"/>
            <a:ext cx="5483163" cy="4112276"/>
          </a:xfrm>
        </p:spPr>
        <p:txBody>
          <a:bodyPr/>
          <a:lstStyle/>
          <a:p>
            <a:r>
              <a:rPr lang="es-MX" dirty="0"/>
              <a:t>Como hemos dicho en la introducción, los *</a:t>
            </a:r>
            <a:r>
              <a:rPr lang="es-MX" dirty="0" err="1"/>
              <a:t>nix</a:t>
            </a:r>
            <a:r>
              <a:rPr lang="es-MX" dirty="0"/>
              <a:t> son sistemas operativos multitareas</a:t>
            </a:r>
          </a:p>
          <a:p>
            <a:r>
              <a:rPr lang="es-MX" dirty="0"/>
              <a:t>que ejecutan procesos e hilos (</a:t>
            </a:r>
            <a:r>
              <a:rPr lang="es-MX" dirty="0" err="1"/>
              <a:t>threads</a:t>
            </a:r>
            <a:r>
              <a:rPr lang="es-MX" dirty="0"/>
              <a:t>) mediante una técnica llamada</a:t>
            </a:r>
          </a:p>
          <a:p>
            <a:r>
              <a:rPr lang="es-MX" dirty="0"/>
              <a:t>multiprogramación, que permite ejecutar más de un proceso/hilo a la vez en</a:t>
            </a:r>
          </a:p>
          <a:p>
            <a:r>
              <a:rPr lang="es-MX" dirty="0"/>
              <a:t>forma concurrente y de forma más eficiente que si lo ejecutáramos en forma</a:t>
            </a:r>
          </a:p>
          <a:p>
            <a:r>
              <a:rPr lang="es-MX" dirty="0"/>
              <a:t>secuencial, ya que se puede solapar la ejecución de entrada/salida de un proceso</a:t>
            </a:r>
          </a:p>
          <a:p>
            <a:r>
              <a:rPr lang="es-MX" dirty="0"/>
              <a:t>con la ejecución en CPU de otro proceso. Para identificar de manera inequívoca</a:t>
            </a:r>
          </a:p>
          <a:p>
            <a:r>
              <a:rPr lang="es-MX" dirty="0"/>
              <a:t>cada proceso, el núcleo del sistema les asigna un número denominado</a:t>
            </a:r>
          </a:p>
          <a:p>
            <a:r>
              <a:rPr lang="es-MX" dirty="0"/>
              <a:t>PID (</a:t>
            </a:r>
            <a:r>
              <a:rPr lang="es-MX" dirty="0" err="1"/>
              <a:t>process</a:t>
            </a:r>
            <a:r>
              <a:rPr lang="es-MX" dirty="0"/>
              <a:t> </a:t>
            </a:r>
            <a:r>
              <a:rPr lang="es-MX" dirty="0" err="1"/>
              <a:t>identification</a:t>
            </a:r>
            <a:r>
              <a:rPr lang="es-MX" dirty="0"/>
              <a:t>) necesario para administrar y referenciar el proceso.</a:t>
            </a:r>
            <a:endParaRPr lang="es-ES" dirty="0"/>
          </a:p>
        </p:txBody>
      </p:sp>
    </p:spTree>
    <p:extLst>
      <p:ext uri="{BB962C8B-B14F-4D97-AF65-F5344CB8AC3E}">
        <p14:creationId xmlns:p14="http://schemas.microsoft.com/office/powerpoint/2010/main" val="28172288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992029-75A1-4ABB-9E10-ED27860172F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8B2F16E-47CC-4D48-9572-EE2A9E7C024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425687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pPr algn="l"/>
            <a:r>
              <a:rPr lang="es-MX" sz="1800" b="0" i="0" u="none" strike="noStrike" baseline="0" dirty="0">
                <a:latin typeface="1E63b6ITCStoneSerifStdMedium"/>
              </a:rPr>
              <a:t>UNIX comenzó (desde 1980) su andadura comercial,</a:t>
            </a:r>
          </a:p>
          <a:p>
            <a:pPr algn="l"/>
            <a:r>
              <a:rPr lang="es-MX" sz="1800" b="0" i="0" u="none" strike="noStrike" baseline="0" dirty="0">
                <a:latin typeface="1E63b6ITCStoneSerifStdMedium"/>
              </a:rPr>
              <a:t>AT&amp;T sacó una ultima versión llamada UNIX </a:t>
            </a:r>
            <a:r>
              <a:rPr lang="es-MX" sz="1800" b="0" i="0" u="none" strike="noStrike" baseline="0" dirty="0" err="1">
                <a:latin typeface="1E63b6ITCStoneSerifStdMedium"/>
              </a:rPr>
              <a:t>SystemV</a:t>
            </a:r>
            <a:r>
              <a:rPr lang="es-MX" sz="1800" b="0" i="0" u="none" strike="noStrike" baseline="0" dirty="0">
                <a:latin typeface="1E63b6ITCStoneSerifStdMedium"/>
              </a:rPr>
              <a:t> (SV), de la cual</a:t>
            </a:r>
          </a:p>
          <a:p>
            <a:pPr algn="l"/>
            <a:r>
              <a:rPr lang="es-MX" sz="1800" b="0" i="0" u="none" strike="noStrike" baseline="0" dirty="0">
                <a:latin typeface="1E63b6ITCStoneSerifStdMedium"/>
              </a:rPr>
              <a:t>derivan, junto con los 4.xBSD, los UNIX actuales, ya sea de la rama BSD o de</a:t>
            </a:r>
          </a:p>
          <a:p>
            <a:pPr algn="l"/>
            <a:r>
              <a:rPr lang="es-MX" sz="1800" b="0" i="0" u="none" strike="noStrike" baseline="0" dirty="0">
                <a:latin typeface="1E63b6ITCStoneSerifStdMedium"/>
              </a:rPr>
              <a:t>la </a:t>
            </a:r>
            <a:r>
              <a:rPr lang="es-MX" sz="1800" b="0" i="0" u="none" strike="noStrike" baseline="0" dirty="0" err="1">
                <a:latin typeface="1E63b6ITCStoneSerifStdMedium"/>
              </a:rPr>
              <a:t>SystemV</a:t>
            </a:r>
            <a:r>
              <a:rPr lang="es-MX" sz="1800" b="0" i="0" u="none" strike="noStrike" baseline="0" dirty="0">
                <a:latin typeface="1E63b6ITCStoneSerifStdMedium"/>
              </a:rPr>
              <a:t>. La SV tuvo varias revisiones, por ejemplo, la SV </a:t>
            </a:r>
            <a:r>
              <a:rPr lang="es-MX" sz="1800" b="0" i="0" u="none" strike="noStrike" baseline="0" dirty="0" err="1">
                <a:latin typeface="1E63b6ITCStoneSerifStdMedium"/>
              </a:rPr>
              <a:t>Release</a:t>
            </a:r>
            <a:r>
              <a:rPr lang="es-MX" sz="1800" b="0" i="0" u="none" strike="noStrike" baseline="0" dirty="0">
                <a:latin typeface="1E63b6ITCStoneSerifStdMedium"/>
              </a:rPr>
              <a:t> 4 fue una</a:t>
            </a:r>
          </a:p>
          <a:p>
            <a:pPr algn="l"/>
            <a:r>
              <a:rPr lang="es-MX" sz="1800" b="0" i="0" u="none" strike="noStrike" baseline="0" dirty="0">
                <a:latin typeface="1E63b6ITCStoneSerifStdMedium"/>
              </a:rPr>
              <a:t>de las más importantes. La consecuencia de estas últimas versiones es que más</a:t>
            </a:r>
          </a:p>
          <a:p>
            <a:pPr algn="l"/>
            <a:r>
              <a:rPr lang="es-MX" sz="1800" b="0" i="0" u="none" strike="noStrike" baseline="0" dirty="0">
                <a:latin typeface="1E63b6ITCStoneSerifStdMedium"/>
              </a:rPr>
              <a:t>o menos todos los UNIX existentes se adaptaron uno al otro; en la práctica</a:t>
            </a:r>
          </a:p>
          <a:p>
            <a:pPr algn="l"/>
            <a:r>
              <a:rPr lang="es-MX" sz="1800" b="0" i="0" u="none" strike="noStrike" baseline="0" dirty="0">
                <a:latin typeface="1E63b6ITCStoneSerifStdMedium"/>
              </a:rPr>
              <a:t>son versiones del </a:t>
            </a:r>
            <a:r>
              <a:rPr lang="es-MX" sz="1800" b="0" i="0" u="none" strike="noStrike" baseline="0" dirty="0" err="1">
                <a:latin typeface="1E63b6ITCStoneSerifStdMedium"/>
              </a:rPr>
              <a:t>SystemV</a:t>
            </a:r>
            <a:r>
              <a:rPr lang="es-MX" sz="1800" b="0" i="0" u="none" strike="noStrike" baseline="0" dirty="0">
                <a:latin typeface="1E63b6ITCStoneSerifStdMedium"/>
              </a:rPr>
              <a:t> R4 de AT&amp;T o del BSD de Berkeley, adaptadas por</a:t>
            </a:r>
          </a:p>
          <a:p>
            <a:pPr algn="l"/>
            <a:r>
              <a:rPr lang="es-MX" sz="1800" b="0" i="0" u="none" strike="noStrike" baseline="0" dirty="0">
                <a:latin typeface="1E63b6ITCStoneSerifStdMedium"/>
              </a:rPr>
              <a:t>cada fabricante. Algunos fabricantes lo especifican y dicen que su UNIX es de</a:t>
            </a:r>
          </a:p>
          <a:p>
            <a:pPr algn="l"/>
            <a:r>
              <a:rPr lang="es-MX" sz="1800" b="0" i="0" u="none" strike="noStrike" baseline="0" dirty="0">
                <a:latin typeface="1E63b6ITCStoneSerifStdMedium"/>
              </a:rPr>
              <a:t>tipo BSD o </a:t>
            </a:r>
            <a:r>
              <a:rPr lang="es-MX" sz="1800" b="0" i="0" u="none" strike="noStrike" baseline="0" dirty="0" err="1">
                <a:latin typeface="1E63b6ITCStoneSerifStdMedium"/>
              </a:rPr>
              <a:t>SystemV</a:t>
            </a:r>
            <a:r>
              <a:rPr lang="es-MX" sz="1800" b="0" i="0" u="none" strike="noStrike" baseline="0" dirty="0">
                <a:latin typeface="1E63b6ITCStoneSerifStdMedium"/>
              </a:rPr>
              <a:t>, pero la realidad es que todos tienen un poco de las dos,</a:t>
            </a:r>
          </a:p>
          <a:p>
            <a:pPr algn="l"/>
            <a:r>
              <a:rPr lang="es-MX" sz="1800" b="0" i="0" u="none" strike="noStrike" baseline="0" dirty="0">
                <a:latin typeface="1E63b6ITCStoneSerifStdMedium"/>
              </a:rPr>
              <a:t>ya que posteriormente se hicieron varios estándares de UNIX para intentar</a:t>
            </a:r>
          </a:p>
          <a:p>
            <a:pPr algn="l"/>
            <a:r>
              <a:rPr lang="es-MX" sz="1800" b="0" i="0" u="none" strike="noStrike" baseline="0" dirty="0">
                <a:latin typeface="1E63b6ITCStoneSerifStdMedium"/>
              </a:rPr>
              <a:t>uniformizarlos. Entre ellos encontramos los IEEE POSIX, UNIX97, FHS, etc.</a:t>
            </a:r>
            <a:endParaRPr lang="es-ES" dirty="0"/>
          </a:p>
        </p:txBody>
      </p:sp>
    </p:spTree>
    <p:extLst>
      <p:ext uri="{BB962C8B-B14F-4D97-AF65-F5344CB8AC3E}">
        <p14:creationId xmlns:p14="http://schemas.microsoft.com/office/powerpoint/2010/main" val="38924971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900E69-4AFB-466F-A785-7C3CAFDBD269}"/>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20F8422-0E5D-4809-B41D-2B4CF70E9E4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23128330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C21604-4D59-45CC-8B6B-D2096D0490F2}"/>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72F4E6C-AD5A-4AB6-A3CE-0941DA2805B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6228988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E44B060-46D4-4340-A083-4CD268AEE532}"/>
              </a:ext>
            </a:extLst>
          </p:cNvPr>
          <p:cNvSpPr>
            <a:spLocks noGrp="1" noRot="1" noChangeAspect="1"/>
          </p:cNvSpPr>
          <p:nvPr>
            <p:ph type="sldImg"/>
          </p:nvPr>
        </p:nvSpPr>
        <p:spPr>
          <a:xfrm>
            <a:off x="-14227177" y="-11796710"/>
            <a:ext cx="16656052" cy="12492039"/>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C1F8AFC-248D-4A8F-9927-1D8A2BE9331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2355088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4D9717-63B3-4A0A-BB9C-4C78CA90B44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7F474F3-1F53-470F-86DE-C2C077F37E6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594858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3F0503-CB4A-471E-A590-AB362C6E5AB8}"/>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C37CA52-0DD7-4DA3-8840-5CC503A61D2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388335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D3D39C-F4ED-4B05-BCB0-EEDE135FE6A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9D5A0F9-99EE-4F91-BDEF-5E2AE47D7C2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29672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31A3B5-400A-4446-BA35-804869DEDEC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D0AF996-EA1C-471F-AE92-BD90BB477B6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645974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D47CF65-ED22-4016-84D3-5658D05B231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7085E33-E0D0-4673-8BEC-13D73DC5B9E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947955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0D57D0A-3F38-44F7-A17E-3104A537438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D976F81-A127-4674-9F04-5A0742D091A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67135273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7779A52-3D20-43C4-906D-D7B8AAD4A1E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45849D8-1927-4567-BFFC-2596D76F326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519713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pPr algn="l"/>
            <a:r>
              <a:rPr lang="es-MX" sz="1800" b="0" i="0" u="none" strike="noStrike" baseline="0" dirty="0">
                <a:latin typeface="1E63b6ITCStoneSerifStdMedium"/>
              </a:rPr>
              <a:t>Pero AT&amp;T en aquellos momentos (SVR4) pasó por un proceso judicial por</a:t>
            </a:r>
          </a:p>
          <a:p>
            <a:pPr algn="l"/>
            <a:r>
              <a:rPr lang="es-MX" sz="1800" b="0" i="0" u="none" strike="noStrike" baseline="0" dirty="0">
                <a:latin typeface="1E63b6ITCStoneSerifStdMedium"/>
              </a:rPr>
              <a:t>monopolio telefónico (era la principal, si no la única, compañía telefónica en</a:t>
            </a:r>
          </a:p>
          <a:p>
            <a:pPr algn="l"/>
            <a:r>
              <a:rPr lang="es-MX" sz="1800" b="0" i="0" u="none" strike="noStrike" baseline="0" dirty="0">
                <a:latin typeface="1E63b6ITCStoneSerifStdMedium"/>
              </a:rPr>
              <a:t>Estados Unidos), que hizo que se dividiera en múltiples empresas más pequeñas,</a:t>
            </a:r>
          </a:p>
          <a:p>
            <a:pPr algn="l"/>
            <a:r>
              <a:rPr lang="es-MX" sz="1800" b="0" i="0" u="none" strike="noStrike" baseline="0" dirty="0">
                <a:latin typeface="1E63b6ITCStoneSerifStdMedium"/>
              </a:rPr>
              <a:t>y los derechos de UNIX originales comenzaron un baile de propietarios</a:t>
            </a:r>
          </a:p>
          <a:p>
            <a:pPr algn="l"/>
            <a:r>
              <a:rPr lang="es-MX" dirty="0"/>
              <a:t>importante: en 1990 los tenían a medias el Open Software </a:t>
            </a:r>
            <a:r>
              <a:rPr lang="es-MX" dirty="0" err="1"/>
              <a:t>Foundation</a:t>
            </a:r>
            <a:r>
              <a:rPr lang="es-MX" dirty="0"/>
              <a:t> (OSF) y</a:t>
            </a:r>
          </a:p>
          <a:p>
            <a:pPr algn="l"/>
            <a:r>
              <a:rPr lang="es-MX" dirty="0"/>
              <a:t>UNIX International (UI), después, UNIX </a:t>
            </a:r>
            <a:r>
              <a:rPr lang="es-MX" dirty="0" err="1"/>
              <a:t>Systems</a:t>
            </a:r>
            <a:r>
              <a:rPr lang="es-MX" dirty="0"/>
              <a:t> </a:t>
            </a:r>
            <a:r>
              <a:rPr lang="es-MX" dirty="0" err="1"/>
              <a:t>Laboratories</a:t>
            </a:r>
            <a:r>
              <a:rPr lang="es-MX" dirty="0"/>
              <a:t> (USL), que denunció</a:t>
            </a:r>
          </a:p>
          <a:p>
            <a:pPr algn="l"/>
            <a:r>
              <a:rPr lang="es-MX" dirty="0"/>
              <a:t>a la Universidad de Berkeley por sus copias del BSD, pero perdió, ya que</a:t>
            </a:r>
          </a:p>
          <a:p>
            <a:pPr algn="l"/>
            <a:r>
              <a:rPr lang="es-MX" dirty="0"/>
              <a:t>la licencia original no imponía derechos de propiedad al código de UNIX. Más</a:t>
            </a:r>
          </a:p>
          <a:p>
            <a:pPr algn="l"/>
            <a:r>
              <a:rPr lang="es-MX" dirty="0"/>
              <a:t>tarde, los derechos UNIX se vendieron a la empresa Novell; ésta cedió parte a</a:t>
            </a:r>
          </a:p>
          <a:p>
            <a:pPr algn="l"/>
            <a:r>
              <a:rPr lang="es-MX" dirty="0"/>
              <a:t>SCO (que ya disponía de algunos cedidos por Microsoft desde sus productos</a:t>
            </a:r>
          </a:p>
          <a:p>
            <a:pPr algn="l"/>
            <a:r>
              <a:rPr lang="es-MX" dirty="0"/>
              <a:t>Xenix), y hoy en día aún no está muy claro quién los tiene finalmente: por</a:t>
            </a:r>
          </a:p>
          <a:p>
            <a:pPr algn="l"/>
            <a:r>
              <a:rPr lang="es-MX" dirty="0"/>
              <a:t>diferentes frentes los reclaman Novell, la OSF y SCO.</a:t>
            </a:r>
          </a:p>
          <a:p>
            <a:pPr algn="l"/>
            <a:r>
              <a:rPr lang="es-MX" dirty="0"/>
              <a:t>Un ejemplo de esta problemática fue el caso (2003-10) de la compañía SCO,</a:t>
            </a:r>
          </a:p>
          <a:p>
            <a:pPr algn="l"/>
            <a:r>
              <a:rPr lang="es-MX" dirty="0"/>
              <a:t>que puso una demanda legal a IBM porque ésta, según SCO, había cedido parte</a:t>
            </a:r>
          </a:p>
          <a:p>
            <a:pPr algn="l"/>
            <a:r>
              <a:rPr lang="es-MX" dirty="0"/>
              <a:t>del código UNIX a versiones del </a:t>
            </a:r>
            <a:r>
              <a:rPr lang="es-MX" dirty="0" err="1"/>
              <a:t>kernel</a:t>
            </a:r>
            <a:r>
              <a:rPr lang="es-MX" dirty="0"/>
              <a:t> Linux, que supuestamente incluyen</a:t>
            </a:r>
          </a:p>
          <a:p>
            <a:pPr algn="l"/>
            <a:r>
              <a:rPr lang="es-MX" dirty="0"/>
              <a:t>algún código UNIX original. El resultado a día de hoy es que el asunto aún</a:t>
            </a:r>
          </a:p>
          <a:p>
            <a:pPr algn="l"/>
            <a:r>
              <a:rPr lang="es-MX" dirty="0"/>
              <a:t>continúa con cierta vigencia en los tribunales, con SCO convertida en un "paria"</a:t>
            </a:r>
          </a:p>
          <a:p>
            <a:pPr algn="l"/>
            <a:r>
              <a:rPr lang="es-MX" dirty="0"/>
              <a:t>de la industria informática que amenaza a los usuarios Linux, IBM y otros</a:t>
            </a:r>
          </a:p>
          <a:p>
            <a:pPr algn="l"/>
            <a:r>
              <a:rPr lang="es-MX" dirty="0"/>
              <a:t>UNIX propietarios, con la afirmación de que tienen los derechos UNIX originales,</a:t>
            </a:r>
          </a:p>
          <a:p>
            <a:pPr algn="l"/>
            <a:r>
              <a:rPr lang="es-MX" dirty="0"/>
              <a:t>y de que los demás tienen que pagar por ellos. Aunque en los últimos</a:t>
            </a:r>
          </a:p>
          <a:p>
            <a:pPr algn="l"/>
            <a:r>
              <a:rPr lang="es-MX" dirty="0"/>
              <a:t>movimientos judiciales, parece ser que finalmente Novell es la que posee los</a:t>
            </a:r>
          </a:p>
          <a:p>
            <a:pPr algn="l"/>
            <a:r>
              <a:rPr lang="es-MX" dirty="0"/>
              <a:t>derechos de propiedad intelectual de UNIX. Habrá que ver cómo evoluciona</a:t>
            </a:r>
          </a:p>
          <a:p>
            <a:pPr algn="l"/>
            <a:r>
              <a:rPr lang="es-MX" dirty="0"/>
              <a:t>este caso, y el tema de los derechos UNIX con él.</a:t>
            </a:r>
            <a:endParaRPr lang="es-ES" dirty="0"/>
          </a:p>
        </p:txBody>
      </p:sp>
    </p:spTree>
    <p:extLst>
      <p:ext uri="{BB962C8B-B14F-4D97-AF65-F5344CB8AC3E}">
        <p14:creationId xmlns:p14="http://schemas.microsoft.com/office/powerpoint/2010/main" val="257020445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97764B-4F44-4EF5-B81B-17C83EFDFEF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A242F5C-E3B2-416F-946E-EBA07CF5F34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28663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D8871B3-7F0D-489B-B5A5-1932DE1A876C}"/>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F5BA62E-50CD-46E4-8216-861B34CAA29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4376175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7C7A0D-6969-4104-9405-A5430C4EF62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4AA97F3-8203-4539-8DC3-FA233E2103C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3345347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E36882-B689-4D38-AF25-1CA2D3F459B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1BAA2AE-27D7-4B06-BE85-5C8D977EA75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5914574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D51F39-732D-490D-AEB9-AA0504648D1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DC5B045-90EA-4ADB-8172-09D0ABBD4B6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72271792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034D87-0A8C-4460-B207-A5727BC7398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9DDEA63-B883-4F52-B7E1-74DDAC1E841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9723444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65013BD-700A-4164-85DF-66BCD818617D}"/>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ED7ED5B-68F0-4A4C-AFC9-7F40A25BF8E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50868509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F65E219-CB22-4966-BABF-6528BD84D63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8EC6DD1-2A03-43EF-9AC5-E25E0AF5C89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62910495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1BFF3F-9E5F-4AB9-BBF1-42D3C8C1E55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1220030-1270-4282-BA69-F227231D376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40018184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3FC2FE7-1C7E-4367-B08E-CC17C18EE285}"/>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A939F45-6946-4C13-8650-8A64426FC73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4182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r>
              <a:rPr lang="es-MX" dirty="0"/>
              <a:t>El panorama actual de UNIX ha cambiado mucho desde la </a:t>
            </a:r>
            <a:r>
              <a:rPr lang="es-MX" dirty="0" err="1"/>
              <a:t>aparicióndeLinux</a:t>
            </a:r>
            <a:endParaRPr lang="es-MX" dirty="0"/>
          </a:p>
          <a:p>
            <a:r>
              <a:rPr lang="es-MX" dirty="0"/>
              <a:t>(1991), que a partir de los años 1995-99 comenzó a convertirse en una alternativa</a:t>
            </a:r>
          </a:p>
          <a:p>
            <a:r>
              <a:rPr lang="es-MX" dirty="0"/>
              <a:t>seria a los UNIX propietarios, por la gran cantidad de plataformas hardware</a:t>
            </a:r>
          </a:p>
          <a:p>
            <a:r>
              <a:rPr lang="es-MX" dirty="0"/>
              <a:t>que soporta y el amplio apoyo de la comunidad internacional y empresas</a:t>
            </a:r>
          </a:p>
          <a:p>
            <a:r>
              <a:rPr lang="es-MX" dirty="0"/>
              <a:t>en el avance. Hay diferentes versiones UNIX propietarias que siguen sobreviviendo</a:t>
            </a:r>
          </a:p>
          <a:p>
            <a:r>
              <a:rPr lang="es-MX" dirty="0"/>
              <a:t>en el mercado, tanto por su adaptación a entornos industriales o por</a:t>
            </a:r>
          </a:p>
          <a:p>
            <a:r>
              <a:rPr lang="es-MX" dirty="0"/>
              <a:t>ser el mejor operativo existente en el mercado, como porque hay necesidades</a:t>
            </a:r>
          </a:p>
          <a:p>
            <a:r>
              <a:rPr lang="es-MX" dirty="0"/>
              <a:t>que sólo pueden cubrirse con UNIX y el hardware adecuado. Además, algunos</a:t>
            </a:r>
          </a:p>
          <a:p>
            <a:r>
              <a:rPr lang="es-MX" dirty="0"/>
              <a:t>de los UNIX propietarios todavía son mejores que GNU/Linux en cuanto</a:t>
            </a:r>
          </a:p>
          <a:p>
            <a:r>
              <a:rPr lang="es-MX" dirty="0"/>
              <a:t>a fiabilidad y rendimiento, aunque cada vez acortando distancias, ya que las</a:t>
            </a:r>
          </a:p>
          <a:p>
            <a:r>
              <a:rPr lang="es-MX" dirty="0"/>
              <a:t>mismas empresas que tienen sus UNIX propietarios se interesan cada vez más</a:t>
            </a:r>
          </a:p>
          <a:p>
            <a:r>
              <a:rPr lang="es-MX" dirty="0"/>
              <a:t>en GNU/Linux, y aportan parte de sus desarrollos para incorporarlos a Linux.</a:t>
            </a:r>
          </a:p>
          <a:p>
            <a:r>
              <a:rPr lang="es-MX" dirty="0"/>
              <a:t>Es de esperar una muerte más o menos lenta de las versiones propietarias de</a:t>
            </a:r>
          </a:p>
          <a:p>
            <a:r>
              <a:rPr lang="es-MX" dirty="0"/>
              <a:t>UNIX, hacia distribuciones basadas en Linux de los fabricantes, adaptadas a</a:t>
            </a:r>
          </a:p>
          <a:p>
            <a:r>
              <a:rPr lang="es-MX" dirty="0"/>
              <a:t>sus equipos.</a:t>
            </a:r>
            <a:endParaRPr lang="es-ES" dirty="0"/>
          </a:p>
        </p:txBody>
      </p:sp>
    </p:spTree>
    <p:extLst>
      <p:ext uri="{BB962C8B-B14F-4D97-AF65-F5344CB8AC3E}">
        <p14:creationId xmlns:p14="http://schemas.microsoft.com/office/powerpoint/2010/main" val="572794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079350-83FF-4DBF-8E7D-1FD97C0E300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29AD796-4929-4104-A4A0-D6DECFE7A39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1193692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7D393C9-B436-4107-9308-04CC18B24E4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212065E-27A0-4490-BD79-7B586D4BD1E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37286651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469F90-734E-4C3F-9B32-5B642159E4D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86107EE-C3F2-4858-AC5F-D20A7BD5FDE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3040614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65852A-9A09-4522-9830-E2B0B452090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7462E34-7FE2-41E1-B4BD-201C0623B07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52786132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78399E-8233-4A5F-A5A5-05179D4F2D38}"/>
              </a:ext>
            </a:extLst>
          </p:cNvPr>
          <p:cNvSpPr>
            <a:spLocks noGrp="1" noRot="1" noChangeAspect="1"/>
          </p:cNvSpPr>
          <p:nvPr>
            <p:ph type="sldImg"/>
          </p:nvPr>
        </p:nvSpPr>
        <p:spPr>
          <a:xfrm>
            <a:off x="1144591" y="695328"/>
            <a:ext cx="4568827" cy="3427408"/>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1B44787-1977-4C89-BC45-F8067FA731A2}"/>
              </a:ext>
            </a:extLst>
          </p:cNvPr>
          <p:cNvSpPr txBox="1">
            <a:spLocks noGrp="1"/>
          </p:cNvSpPr>
          <p:nvPr>
            <p:ph type="body" sz="quarter" idx="1"/>
          </p:nvPr>
        </p:nvSpPr>
        <p:spPr>
          <a:xfrm>
            <a:off x="685800" y="4343043"/>
            <a:ext cx="5486043" cy="4114800"/>
          </a:xfrm>
        </p:spPr>
        <p:txBody>
          <a:bodyPr/>
          <a:lstStyle/>
          <a:p>
            <a:endParaRPr lang="es-ES"/>
          </a:p>
        </p:txBody>
      </p:sp>
    </p:spTree>
    <p:extLst>
      <p:ext uri="{BB962C8B-B14F-4D97-AF65-F5344CB8AC3E}">
        <p14:creationId xmlns:p14="http://schemas.microsoft.com/office/powerpoint/2010/main" val="158212351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A81247C-1D9D-48A6-94D5-44B593AB805C}"/>
              </a:ext>
            </a:extLst>
          </p:cNvPr>
          <p:cNvSpPr>
            <a:spLocks noGrp="1" noRot="1" noChangeAspect="1"/>
          </p:cNvSpPr>
          <p:nvPr>
            <p:ph type="sldImg"/>
          </p:nvPr>
        </p:nvSpPr>
        <p:spPr>
          <a:xfrm>
            <a:off x="1144588" y="695325"/>
            <a:ext cx="4568825" cy="3427413"/>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1BB0E8E-98BD-4A17-AB8B-80C1382E4AEA}"/>
              </a:ext>
            </a:extLst>
          </p:cNvPr>
          <p:cNvSpPr txBox="1">
            <a:spLocks noGrp="1"/>
          </p:cNvSpPr>
          <p:nvPr>
            <p:ph type="body" sz="quarter" idx="1"/>
          </p:nvPr>
        </p:nvSpPr>
        <p:spPr>
          <a:xfrm>
            <a:off x="685800" y="4343043"/>
            <a:ext cx="5486043" cy="4114800"/>
          </a:xfrm>
        </p:spPr>
        <p:txBody>
          <a:bodyPr/>
          <a:lstStyle/>
          <a:p>
            <a:endParaRPr lang="es-ES"/>
          </a:p>
        </p:txBody>
      </p:sp>
    </p:spTree>
    <p:extLst>
      <p:ext uri="{BB962C8B-B14F-4D97-AF65-F5344CB8AC3E}">
        <p14:creationId xmlns:p14="http://schemas.microsoft.com/office/powerpoint/2010/main" val="136247070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D7B3DFA-E68B-49DC-992D-931AE9C49A4B}"/>
              </a:ext>
            </a:extLst>
          </p:cNvPr>
          <p:cNvSpPr>
            <a:spLocks noGrp="1" noRot="1" noChangeAspect="1"/>
          </p:cNvSpPr>
          <p:nvPr>
            <p:ph type="sldImg"/>
          </p:nvPr>
        </p:nvSpPr>
        <p:spPr>
          <a:xfrm>
            <a:off x="1144591" y="695328"/>
            <a:ext cx="4568827" cy="3427408"/>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A0ADD9E-7075-4816-BE27-9ADC88636199}"/>
              </a:ext>
            </a:extLst>
          </p:cNvPr>
          <p:cNvSpPr txBox="1">
            <a:spLocks noGrp="1"/>
          </p:cNvSpPr>
          <p:nvPr>
            <p:ph type="body" sz="quarter" idx="1"/>
          </p:nvPr>
        </p:nvSpPr>
        <p:spPr>
          <a:xfrm>
            <a:off x="685800" y="4343043"/>
            <a:ext cx="5486043" cy="4114800"/>
          </a:xfrm>
        </p:spPr>
        <p:txBody>
          <a:bodyPr/>
          <a:lstStyle/>
          <a:p>
            <a:endParaRPr lang="es-ES"/>
          </a:p>
        </p:txBody>
      </p:sp>
    </p:spTree>
    <p:extLst>
      <p:ext uri="{BB962C8B-B14F-4D97-AF65-F5344CB8AC3E}">
        <p14:creationId xmlns:p14="http://schemas.microsoft.com/office/powerpoint/2010/main" val="96425219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EC9F45-86B3-4464-8D97-DC4C277E623C}"/>
              </a:ext>
            </a:extLst>
          </p:cNvPr>
          <p:cNvSpPr>
            <a:spLocks noGrp="1" noRot="1" noChangeAspect="1"/>
          </p:cNvSpPr>
          <p:nvPr>
            <p:ph type="sldImg"/>
          </p:nvPr>
        </p:nvSpPr>
        <p:spPr>
          <a:xfrm>
            <a:off x="1144591" y="695328"/>
            <a:ext cx="4568827" cy="3427408"/>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F137CF4-2B20-4743-B44D-D688FF9597AE}"/>
              </a:ext>
            </a:extLst>
          </p:cNvPr>
          <p:cNvSpPr txBox="1">
            <a:spLocks noGrp="1"/>
          </p:cNvSpPr>
          <p:nvPr>
            <p:ph type="body" sz="quarter" idx="1"/>
          </p:nvPr>
        </p:nvSpPr>
        <p:spPr>
          <a:xfrm>
            <a:off x="685800" y="4343043"/>
            <a:ext cx="5486043" cy="4114800"/>
          </a:xfrm>
        </p:spPr>
        <p:txBody>
          <a:bodyPr/>
          <a:lstStyle/>
          <a:p>
            <a:endParaRPr lang="es-ES"/>
          </a:p>
        </p:txBody>
      </p:sp>
    </p:spTree>
    <p:extLst>
      <p:ext uri="{BB962C8B-B14F-4D97-AF65-F5344CB8AC3E}">
        <p14:creationId xmlns:p14="http://schemas.microsoft.com/office/powerpoint/2010/main" val="13456356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BE1F81-0F59-4309-A006-299070CFA505}"/>
              </a:ext>
            </a:extLst>
          </p:cNvPr>
          <p:cNvSpPr>
            <a:spLocks noGrp="1" noRot="1" noChangeAspect="1"/>
          </p:cNvSpPr>
          <p:nvPr>
            <p:ph type="sldImg"/>
          </p:nvPr>
        </p:nvSpPr>
        <p:spPr>
          <a:xfrm>
            <a:off x="1144588" y="695325"/>
            <a:ext cx="4568825" cy="3427413"/>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AB8C8F2-E42D-4ED6-B4EE-104915B4C25A}"/>
              </a:ext>
            </a:extLst>
          </p:cNvPr>
          <p:cNvSpPr txBox="1">
            <a:spLocks noGrp="1"/>
          </p:cNvSpPr>
          <p:nvPr>
            <p:ph type="body" sz="quarter" idx="1"/>
          </p:nvPr>
        </p:nvSpPr>
        <p:spPr>
          <a:xfrm>
            <a:off x="685800" y="4343043"/>
            <a:ext cx="5486043" cy="4114800"/>
          </a:xfrm>
        </p:spPr>
        <p:txBody>
          <a:bodyPr/>
          <a:lstStyle/>
          <a:p>
            <a:endParaRPr lang="es-ES"/>
          </a:p>
        </p:txBody>
      </p:sp>
    </p:spTree>
    <p:extLst>
      <p:ext uri="{BB962C8B-B14F-4D97-AF65-F5344CB8AC3E}">
        <p14:creationId xmlns:p14="http://schemas.microsoft.com/office/powerpoint/2010/main" val="6899347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D8C3FC1-F627-4103-B84D-CF07E3C30C33}"/>
              </a:ext>
            </a:extLst>
          </p:cNvPr>
          <p:cNvSpPr>
            <a:spLocks noGrp="1" noRot="1" noChangeAspect="1"/>
          </p:cNvSpPr>
          <p:nvPr>
            <p:ph type="sldImg"/>
          </p:nvPr>
        </p:nvSpPr>
        <p:spPr>
          <a:xfrm>
            <a:off x="1144591" y="695328"/>
            <a:ext cx="4568827" cy="3427408"/>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CC1E5D8-4828-4058-93D9-7A556F320967}"/>
              </a:ext>
            </a:extLst>
          </p:cNvPr>
          <p:cNvSpPr txBox="1">
            <a:spLocks noGrp="1"/>
          </p:cNvSpPr>
          <p:nvPr>
            <p:ph type="body" sz="quarter" idx="1"/>
          </p:nvPr>
        </p:nvSpPr>
        <p:spPr>
          <a:xfrm>
            <a:off x="685800" y="4343043"/>
            <a:ext cx="5486043" cy="4114800"/>
          </a:xfrm>
        </p:spPr>
        <p:txBody>
          <a:bodyPr/>
          <a:lstStyle/>
          <a:p>
            <a:endParaRPr lang="es-ES"/>
          </a:p>
        </p:txBody>
      </p:sp>
    </p:spTree>
    <p:extLst>
      <p:ext uri="{BB962C8B-B14F-4D97-AF65-F5344CB8AC3E}">
        <p14:creationId xmlns:p14="http://schemas.microsoft.com/office/powerpoint/2010/main" val="343124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pPr algn="l"/>
            <a:r>
              <a:rPr lang="es-MX" sz="1800" b="0" i="0" u="none" strike="noStrike" baseline="0" dirty="0">
                <a:latin typeface="1E63b6ITCStoneSerifStdMedium"/>
              </a:rPr>
              <a:t>Los sistemas GNU/Linux no son los únicos que utilizan software GNU. Los</a:t>
            </a:r>
          </a:p>
          <a:p>
            <a:pPr algn="l"/>
            <a:r>
              <a:rPr lang="es-MX" sz="1800" b="0" i="0" u="none" strike="noStrike" baseline="0" dirty="0">
                <a:latin typeface="1E63b6ITCStoneSerifStdMedium"/>
              </a:rPr>
              <a:t>sistemas BSD, por ejemplo, incorporan también utilidades GNU. Y algunos</a:t>
            </a:r>
          </a:p>
          <a:p>
            <a:pPr algn="l"/>
            <a:r>
              <a:rPr lang="es-MX" sz="1800" b="0" i="0" u="none" strike="noStrike" baseline="0" dirty="0">
                <a:latin typeface="1E63b6ITCStoneSerifStdMedium"/>
              </a:rPr>
              <a:t>operativos propietarios, como MacOS X (de Apple), también usan software</a:t>
            </a:r>
          </a:p>
          <a:p>
            <a:pPr algn="l"/>
            <a:r>
              <a:rPr lang="es-MX" sz="1800" b="0" i="0" u="none" strike="noStrike" baseline="0" dirty="0">
                <a:latin typeface="1E63b6ITCStoneSerifStdMedium"/>
              </a:rPr>
              <a:t>GNU. El proyecto GNU ha producido software de alta calidad, que se ha ido</a:t>
            </a:r>
          </a:p>
          <a:p>
            <a:pPr algn="l"/>
            <a:r>
              <a:rPr lang="es-MX" sz="1800" b="0" i="0" u="none" strike="noStrike" baseline="0" dirty="0">
                <a:latin typeface="1E63b6ITCStoneSerifStdMedium"/>
              </a:rPr>
              <a:t>incorporando a la mayor parte de las distribuciones de sistemas basadas en</a:t>
            </a:r>
          </a:p>
          <a:p>
            <a:pPr algn="l"/>
            <a:r>
              <a:rPr lang="es-MX" sz="1800" b="0" i="0" u="none" strike="noStrike" baseline="0" dirty="0">
                <a:latin typeface="1E63b6ITCStoneSerifStdMedium"/>
              </a:rPr>
              <a:t>UNIX, tanto libres como propietarias.</a:t>
            </a:r>
            <a:endParaRPr lang="es-ES" dirty="0"/>
          </a:p>
        </p:txBody>
      </p:sp>
    </p:spTree>
    <p:extLst>
      <p:ext uri="{BB962C8B-B14F-4D97-AF65-F5344CB8AC3E}">
        <p14:creationId xmlns:p14="http://schemas.microsoft.com/office/powerpoint/2010/main" val="258013190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C71B171-CBA7-41B5-9B66-2E2552470270}"/>
              </a:ext>
            </a:extLst>
          </p:cNvPr>
          <p:cNvSpPr>
            <a:spLocks noGrp="1" noRot="1" noChangeAspect="1"/>
          </p:cNvSpPr>
          <p:nvPr>
            <p:ph type="sldImg"/>
          </p:nvPr>
        </p:nvSpPr>
        <p:spPr>
          <a:xfrm>
            <a:off x="1144591" y="695328"/>
            <a:ext cx="4568827" cy="3427408"/>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CB66ADF-CF3A-4ADE-8ECA-BEF3F4E44F4C}"/>
              </a:ext>
            </a:extLst>
          </p:cNvPr>
          <p:cNvSpPr txBox="1">
            <a:spLocks noGrp="1"/>
          </p:cNvSpPr>
          <p:nvPr>
            <p:ph type="body" sz="quarter" idx="1"/>
          </p:nvPr>
        </p:nvSpPr>
        <p:spPr>
          <a:xfrm>
            <a:off x="685800" y="4343043"/>
            <a:ext cx="5486043" cy="4114800"/>
          </a:xfrm>
        </p:spPr>
        <p:txBody>
          <a:bodyPr/>
          <a:lstStyle/>
          <a:p>
            <a:endParaRPr lang="es-ES"/>
          </a:p>
        </p:txBody>
      </p:sp>
    </p:spTree>
    <p:extLst>
      <p:ext uri="{BB962C8B-B14F-4D97-AF65-F5344CB8AC3E}">
        <p14:creationId xmlns:p14="http://schemas.microsoft.com/office/powerpoint/2010/main" val="4537974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E9CC5C-EA8F-4417-8B80-D0978635329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2F48AD0-7F7F-44BC-9A21-B4F7B1A5F5F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60302602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70BE35-6668-400D-843E-D9291F5121D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E6C7532-BFA6-4C7B-BD73-7464DDA412A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20809211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29E45C-C04B-45B4-AFEF-3087F3BB344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40EE4F5-2612-4C0E-8F4B-6CF90738F39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8159379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39B7EAA-3131-46C5-9A47-E18566653F3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31C9BF8-3E6A-497F-95A6-089782B0932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8550956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8678507-341E-4794-98DF-374FC528146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8C825A6-789B-46F1-BCE0-FFE018FA8B6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7736569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0031DB-4C3E-4798-A4BD-9830420B448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DEF8200-624C-4C4B-B338-A6B8A8C9BCC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25689822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B899B1-EA45-4AB2-ACDC-DC1ADC0228A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E494D65-8397-4BE3-8A85-64200199038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49581905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02E860-1638-4A7B-8E6A-B586C577C5B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611A4F7-9BA0-425D-90F7-5B3595DED50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25771196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6254407-6E0E-4420-BAFD-B18B32CD8E2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75A3C89-B290-4387-B925-8F19470EB11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08956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62821767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A5BD295-0E7E-485A-A250-CC28F2AF3C1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C5F9569-38BD-43EF-8310-94AF99F51EE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35176260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6357E9-293B-4845-9FEF-426CA851C5B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76149F0-BD75-47FA-B12F-05A5173066D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2605324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1D4185-FD41-44F8-93C4-E26FED5F1EA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7C8226D-B667-4425-B826-34B76C811B9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92843655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8A577A-242F-4B57-959C-30DB81DDE74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C9EF740-1FB8-4E5C-8054-AD6A7666630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00345816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E79889-0424-412D-9226-00B160ECDFC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6B546D7-EC94-469F-A4A1-14355F83D2A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98664270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1C1DDF4-1879-465E-B577-F881C9E89D5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F5BA326-6935-4BD3-8FD9-CBBD808468A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036071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BDEFC3-DE96-4D9E-B496-24AB19EB363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B9CAEF2-43FC-47E6-B9B0-C4D6997CEF2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21674676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472FF1-C035-46E1-9CBB-5565D6084FB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1C6DCD4-3643-43E5-B52C-D66D2B1A0D57}"/>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2373553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23B84C-A2E1-45CD-A09B-81E76C3BFBE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9DC330C-368E-407B-8F98-0966894769B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32229640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A13D3F-B0A9-47B3-8BF9-F7B8162E9DE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E71741E-66BD-4D32-A63F-46B26BC95C3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07569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A1AEE0-215D-423D-83D6-504627E2710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26FC7CD-775C-404B-9867-E890A67F2A40}"/>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421275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C49DC59-DD05-4509-A6C0-56BAFF7F7CC7}"/>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061D295-BE8F-40CF-9671-D79BE3D97E2A}"/>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71140628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C1F66AE-5CB4-47AF-8DB9-259BBB4554C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AAA786E-BF00-440B-9466-1B7EF2EB825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47529284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A5DB4F-262B-4A87-9E11-F5004626037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A4CB6B7-1B37-4E34-A693-9258D9C6D0D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71391254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FEB29F3-6C29-4BD9-A1BA-5CC9D74A4CF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02FF721-E0D1-4F3A-AA9E-D8954C50C53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18802694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F0F3701-356F-460F-89D5-C16F1B103E2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A163415-F6DF-4607-927C-94F76564F83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15557063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457D8F-CB2F-4DE2-B583-AD2DB6AA72D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423FE41-F5A3-4F51-ACB5-7CA652AB86B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6066459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D657EB-4F28-4B43-AE4F-A05D8C796A1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C735E38-C6DD-4ADF-ACD5-9942C5E0DC1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12188984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9CCAD3-2BE6-4A84-A4A7-189BF943F1C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5045C34-5D18-469B-AA32-A91A0009C46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9105939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E17982-543C-4015-A68F-ADD3641EBA5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AC3FE8A-6BBE-478C-BA3A-6FC23AD2251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28874281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0DDDA9D-4E83-4E7E-9702-5C1FDB980BB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BB39792-4CC3-4E5E-A925-D3C8FDE7D13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52839484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AC4B221-86FB-4B9D-88D9-1E6B76A4FA7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68A5D6C-0924-4BA5-BB80-D04A348C86F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47867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087EEEC-93CB-431C-88CD-A949A707052B}"/>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17BB60A-18C8-493C-B48C-238052E10A58}"/>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95154811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E0F6C14-8C3B-4A31-80FE-C8126BB7260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509B475-162F-4D2D-9690-0FE0184A767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09731031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AE811E-F53F-4D34-9AA9-5362FF4208F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008EA7C-ED77-4ED9-A7B7-A3FF4C44B73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76618408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3A37ED1-004B-4DE3-A451-5ABF93E9607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285C3B9-5B4A-4FEE-8D4E-B5F201BEE6F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71134894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AE514D4-F2FD-41E4-A1C1-04ACFEA5150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A04AFDA-003D-4757-9191-977B5090C05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2398444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4079BC-E8E9-4E51-B88C-6455CC78B12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AC3AA49-0FA0-4368-870B-39D2BCB2828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274618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66D7F70-5038-4CC2-8840-1D1EAAE094E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A434ADD-7D57-48C8-9270-66C6A2F9284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694064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BA3251-63B1-44E3-ADCE-741E9423179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04A7C1E-7DD7-46AE-A33F-580BE94685B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36788428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CB4733E-912F-4DA4-869B-7099D80092B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5D83EB1-FC64-4AE3-B11C-E214EADBD41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4194465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DC269CB-75F2-4CDA-BF28-FED87896213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41A4F81-9187-45D7-8211-1F34FD31DD6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94455530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DAD8F8-1475-4D9E-A89E-7829B767043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C0A7613-0D43-47A5-A51C-E2E74391E9B7}"/>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328301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97FC194-4C22-489D-A00D-F786EC6BA18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39EA4EB-DF8A-491A-9ACC-33812AD4CD83}"/>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3433188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B423A8-44B7-4EBD-966E-EF26BC2247D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511C0E7-5B07-45C2-A926-2974C86F153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01221082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05A72BE-D800-42DD-80C6-8551919E025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E6A36E7-2247-4CC3-AA8D-BBBC742D59A7}"/>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57551617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500210-7C82-4CC1-BB19-D12EC185A14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128F0C5-4F62-4A1F-9C62-7C856B174D8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4646472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1B1201-91FD-4C29-9AE9-9CBF5D9791C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99EC599-D616-4ADB-B646-7F91416DEE6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87458805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FE52F4-A21C-411C-86CF-EEDF1ED325D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EF6A736-9870-4CCE-8C2A-9CBE7B1E200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69436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DAFB7C8-09E7-48B3-8FD3-E0512E09B12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F9EA571-BF32-4C50-8F8C-64DBCDDDD9A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5592307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F8469E-18AD-4F42-9056-B1207E2D412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DC7F3D1-1582-4F64-B011-C85C7518F32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4076739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6BF8110-A3E5-4D7C-9250-BDD763FC97C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654475E-F019-4C24-BBCF-8B065F366B1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91234553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32B1932-8254-4377-B436-EE9E5F63944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B147DC0-88F1-4698-AC56-F28C16BA6E5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6579884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CB42D9-6242-499D-8FA3-B4121D21EFB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43C47DD-C6CD-42A6-BE66-0E4B118428A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032446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E4A369-F60A-4194-A3CC-013259F82D6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85CFF45-52B9-491E-8D49-BEB24F6B4601}"/>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82783817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9BC170-9D17-4C5C-86F7-54386D435B6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392D14B-6AA3-4F88-86E4-AEE1F1B1541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95902075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DA8E8C-6722-4413-905B-15B1A9D2B3F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2BA5A80-79B9-4562-92A0-72A29ADA7A1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4362442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C7DE7A-F89D-455C-846E-624CC3E6B25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CD79775-081D-4EB2-988D-B82A428B87E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79970497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8D4F79E-4A10-4ECF-BECF-E20B75042AE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A561881-DD1F-46F9-9101-688AF31D10E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62330629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DAAAAF-39FE-42E5-85A6-E77CCC1DDAC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E07A3EE-6239-453C-BF68-6C71EF310B67}"/>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3482274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0C96B1-B89D-4AEC-BA32-DDCDD35C462C}"/>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F6ABEDA-004E-48F1-AD92-6D2AE51278D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06706780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DADABC-945D-4B27-A0C5-AD0FE168579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F786555-55CE-4FFE-9378-0956D1E6CEB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57668507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B6D101C-DE96-4A9D-A9B3-491653E9BFB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DD85444-2E0E-435D-BB47-3C7365A585C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4928689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EE8958-28F0-4314-AABB-99E12FBDECD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9E31809-00CC-415A-A72B-23E2FDD901D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62042698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EAAE01-0419-4CE6-BC21-127AB2AF9BA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52A924E-3714-4E07-9C80-33154DC66DE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049835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DA45B6-38A2-467C-A36D-CB7B418EA4D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6906C55-B6F4-4002-A8BA-CD7B52E27BE9}"/>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32588554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008B4F-3F31-4D35-BDD4-A2DBA28030E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28E949E-A567-4702-8B73-1C8B97AA27B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65839902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3EE24B-A9A9-4377-B53A-5728B07101D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65C2C61-AC6B-4A93-B494-E78BAAA44B0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8129944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A022B7-5FA8-420D-9005-25F8E90C64E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649197E-63A5-4E2C-AB8B-C809F287C21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761566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C95A63-56DE-49E3-A9FF-09C6B76A6F5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AD9A054-C15F-46E5-AA18-3BC3C8266BA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9779863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60BAE1-AE99-499F-A869-7D379552EB9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46D514D-17D9-470E-93A7-B3E720838B5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50544027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6B9F597-B660-4A3B-B10E-65AE1D39011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C40568E-9B17-4E47-904C-63BA4ABF21D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72199697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08C8DA2-3276-4E7D-B23A-97EA945819B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868DAF4-88B1-4A85-B7E9-989EE71424A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14268931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F38D81-98DA-4D4D-A453-AC1D5F92F8B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57BE58C-27F1-4340-9D6E-BCD134F17DD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6782471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08E8327-0A30-4DA8-A428-CAA2E77FDFE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E125436-CDC1-4AC7-A19E-5B8BD69EB76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3148161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9E44BB-91D8-4385-A9CB-A4749B8E1CB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764DF10-67FC-45A5-9649-C9B3B28FE25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36029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373A87-BE91-4FB1-98C0-07171D014AB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7104DA1-4436-4394-BC48-F7D04E455DBC}"/>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757746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37A489A-246C-4780-922B-1FCCC45DCBE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F2D751A-ACD1-41D4-9613-A8F05D9FF30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29714853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9854F8-B449-4C6E-9D17-D46AC73068C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3268A5E-E2AA-488F-B357-BD302859BC5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5502782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2CF83EB-BB5A-4203-861E-0E5094AB9A2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F36563E-D7F8-4BAB-AD64-D6EE8D0B2A8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1789934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30B9EC-054C-468C-9791-429DDCB8BCD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F0D07F9-1A1B-43E1-AD7A-C6B2FF264D9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2991688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9C2CC1-9C1C-4341-ADCE-97E70CEB20E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7455A6E-2325-4AEF-921A-2C663AE581A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51500803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35C47D-9629-4BC4-B5EC-F26513DC446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19A89D3-64CB-42D4-9085-7AB36840498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92586084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BE1052-665A-48CA-B71C-EB7732C3316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9242E6D-9EFF-4FC1-874C-62F71519E93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45583611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8F3E77-A7C3-4596-945E-3243CA1E8FC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40B96C4-EA3D-44A5-9A35-E19B9E44EA1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019869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DF5BB7-48D5-47F6-B732-C839D1C230E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B83E206-995F-4BF3-917A-90AF73A8AD7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86773666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A0EB5B2-0F8B-4DA0-8C30-96617AA8365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5732DFE-B259-410D-BDEE-7A75FBE6282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245219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B5FD604-811B-4A61-BECA-FB15C6D9768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845963A-AA5B-4B47-81B8-0EFE34E0E725}"/>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4692605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244DE9-08AC-48DE-B577-164BF7F1FB3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62B5212-88BE-4096-9458-01369E1B366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72744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674B1FB-CC94-405A-B49C-FB8A34F9FCD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7118576-3CDA-4F0E-AC53-98E9DC92532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6295691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1873185-1D3B-4CF1-A66C-0FA7024E478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9CAE049-EFAF-441A-92A3-179A60B7C61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2764510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DE3FACF-04D7-4E3E-B503-E6A7963F535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C2FE1AA-0451-4163-BE8F-85C1A8F54B1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8272655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ACBB43-F2F0-413F-A8CB-4133A99E89A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1F1038A-D84A-49EB-A7E6-9E36C078861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51521551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F204B3A-661F-4DD2-B83B-0181C6A5433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081C1EA-D269-449F-B718-71564ACBE78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66041157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8F88910-7702-4227-BC8A-0044C20A9F6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93C0F55-7028-4BFA-98A8-F404AB9621C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43102941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66088D-04B2-4F58-82EF-6DC511510B4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09F70DC-4D67-4F59-A67F-3A7CCE4C424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4777325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608F3F-394F-4720-A1CA-C3CCBE641B4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1D33407-F5C3-48AC-AD2D-55F9990E6B1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02271126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60E84CA-94F8-4D69-BFD1-9678A530EF8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1C10E3B-90AE-417D-B531-B0B6674F836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323031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41270E9-F1C7-4BDC-BB44-E2D70D33594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DA08CF9-A908-4656-A383-FEAB1B0E0CDC}"/>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85400951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E0917A5-D550-48DA-973A-BF02DD8FDC7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31C2814-B56A-4EF5-A95B-27A7B4F56DA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73895169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0E32C8-30C9-48CB-9329-DF98C73763D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8ABDFE3-CFA2-4A54-BAA6-1BB3268ADAF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8525570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FA3834-F84C-4377-8570-5EA19059A42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6B6B097-FFB4-486D-9078-EA8B70B108D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1610410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DF30DBF-9EA4-42A9-B879-6AFE4A8DB75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B02971E-0FFD-48E6-A9F9-001C3301D45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87031261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24C94E5-3775-419F-AE02-CF86168525D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8E935DE-0019-4289-B7DA-AD2B81A836C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72074655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8CDDD6-1EE0-4873-908D-F68BF622760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348EF3C-4BCE-4EB2-8592-F987DAC12B6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2857000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898CB01-9685-42B4-B094-8FF3D01C0B2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4E0A4A6-5258-4C88-9230-F41DB07AA36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57782281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37B686F-2BF1-4957-9A52-E399C5162D2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A4454B5-BC17-4C2D-A702-4A669300497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02089427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253316-58AC-4C26-9D3B-2E7E743EAC3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8BD4299-9A44-4071-8A52-FDC8493D5C8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6518746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E108CA-F0D7-42F4-A946-EBD913D0CF9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6495E8F-B25B-4BF6-ABEF-B1FC35E0854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538679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0AD3D9E-092F-4035-852A-CA0EFCC332E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5BF6424-A479-4F47-B196-01DAACC297CA}"/>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52561034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1A00374-31C7-4887-9DA6-68A8C8A2F19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1E8E596-0956-4433-9ECB-EEE1A959FC2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04475408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58C7C1-6358-407A-A859-417960F4D54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A4B484D-753D-4F5D-8F38-D7CFAFE78A9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3599184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8E1341C-0171-411F-AFB2-7D7C145A54F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93DED26-4E0B-4BEE-B38F-D3BD393976F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084240336"/>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73E3CE-E724-41CA-9897-004EB616A36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304E914-45B0-42FA-8707-11D7FCBF165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12280374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5C737D-EC82-471E-9D54-9905FBC4E98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436E832-E9B5-4601-8D9B-7BD2B51205F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65365684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A63C7E-F494-4E72-981C-C22843CA1FD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3868543-C63B-4FD0-92B3-8B5A8D45C87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37336010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FF3C7E-987C-4DEE-845B-19494ABA55E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599FDE9-0467-424A-B7DD-79F6F069CAF7}"/>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4087564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9C09AC3-B6FE-4BF4-B402-4125BBEBDA3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528B179-C1A2-4F98-A321-6D5EAFF3577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28198274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B34BE19-B32C-4CA9-8BA1-AC9317A435D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71F320E-4129-4DD2-8521-6E614929152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69231856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E0D33A-1E25-46A1-8734-E07198EAFD7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2418DCA-74BE-48A0-8476-37189F846AA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01787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713611-2438-49F0-961E-88252DB23D4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B53D379-84B1-4D2B-A135-2F056C0A72D3}"/>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44344990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370C8A-E2CA-4072-B62A-E642AD3A4DA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9B47435-A965-47FF-95C7-52EEFCA23FF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5884955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D23D9B-9ABE-4FAD-A647-7F65B92A03E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CE65008-D469-4AA9-BC61-C47049B3D0A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8002956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DFDFF0-5262-42B4-87B4-AFEC385999E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6FF92EB-E518-4256-A931-9CED8DE00CD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23652705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AB2B3C6-AA49-45B8-8AE8-C1CAF017BB9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24E7782-0BD4-450F-9680-E9BE96AE330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7447151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01D8B2-BF59-4D9C-AD92-6AEEAD10582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938AAAE-255B-49BA-AC82-0F740D84E55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97958485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0253C3-8BDE-4100-862E-7D558E40B7C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8C5322F-6522-4E31-BDCD-3685BCE79E7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447995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0B821C-9EB6-4CC5-BE9E-0B7631F1856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D5F9830-0157-4D43-B62B-616CEF2CD9A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922802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79FC15-0DB1-42A2-87E9-6F911B1F9B6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BB14637-5504-4D52-84A9-67688A006ED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3039558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64742C-9E1F-4AA9-9409-6B00F142A79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9DE696F-5F14-45E0-A82D-B3D1A472AC3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4891217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8F39A2-2041-4F3F-BED0-7442041734A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6189838-340E-44E0-8D95-D2859D2162F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151696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37F5B8-7427-4A9D-81F7-A8CE8D0901AE}"/>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7A504C9-9BB0-4C2B-A369-C077B5064B6F}"/>
              </a:ext>
            </a:extLst>
          </p:cNvPr>
          <p:cNvSpPr txBox="1">
            <a:spLocks noGrp="1"/>
          </p:cNvSpPr>
          <p:nvPr>
            <p:ph type="body" sz="quarter" idx="1"/>
          </p:nvPr>
        </p:nvSpPr>
        <p:spPr>
          <a:xfrm>
            <a:off x="685800" y="4343400"/>
            <a:ext cx="5484964" cy="4114077"/>
          </a:xfrm>
        </p:spPr>
        <p:txBody>
          <a:bodyPr>
            <a:spAutoFit/>
          </a:bodyPr>
          <a:lstStyle/>
          <a:p>
            <a:r>
              <a:rPr lang="es-ES" dirty="0"/>
              <a:t>Su origen se remonta al mes de agosto de 1991, cuando un estudiante finlandés</a:t>
            </a:r>
          </a:p>
          <a:p>
            <a:r>
              <a:rPr lang="es-ES" dirty="0"/>
              <a:t>llamado </a:t>
            </a:r>
            <a:r>
              <a:rPr lang="es-ES" dirty="0" err="1"/>
              <a:t>Linus</a:t>
            </a:r>
            <a:r>
              <a:rPr lang="es-ES" dirty="0"/>
              <a:t> </a:t>
            </a:r>
            <a:r>
              <a:rPr lang="es-ES" dirty="0" err="1"/>
              <a:t>Torvalds</a:t>
            </a:r>
            <a:r>
              <a:rPr lang="es-ES" dirty="0"/>
              <a:t> anunció, en el </a:t>
            </a:r>
            <a:r>
              <a:rPr lang="es-ES" dirty="0" err="1"/>
              <a:t>newsgroup</a:t>
            </a:r>
            <a:r>
              <a:rPr lang="es-ES" dirty="0"/>
              <a:t> </a:t>
            </a:r>
            <a:r>
              <a:rPr lang="es-ES" dirty="0" err="1"/>
              <a:t>comp.os.minix</a:t>
            </a:r>
            <a:r>
              <a:rPr lang="es-ES" dirty="0"/>
              <a:t> que había</a:t>
            </a:r>
          </a:p>
          <a:p>
            <a:r>
              <a:rPr lang="es-ES" dirty="0"/>
              <a:t>creado su propio núcleo de sistema operativo y lo ofreció a la comunidad de</a:t>
            </a:r>
          </a:p>
          <a:p>
            <a:r>
              <a:rPr lang="es-ES" dirty="0"/>
              <a:t>desarrolladores para que lo probara y sugiriera mejoras para hacerlo más utilizable.</a:t>
            </a:r>
          </a:p>
          <a:p>
            <a:r>
              <a:rPr lang="es-ES" dirty="0"/>
              <a:t>Este sería el origen del núcleo (o </a:t>
            </a:r>
            <a:r>
              <a:rPr lang="es-ES" dirty="0" err="1"/>
              <a:t>kernel</a:t>
            </a:r>
            <a:r>
              <a:rPr lang="es-ES" dirty="0"/>
              <a:t>) del operativo que, más tarde,</a:t>
            </a:r>
          </a:p>
          <a:p>
            <a:r>
              <a:rPr lang="es-ES" dirty="0"/>
              <a:t>se llamaría Linux.</a:t>
            </a:r>
          </a:p>
          <a:p>
            <a:endParaRPr lang="es-ES" dirty="0"/>
          </a:p>
          <a:p>
            <a:r>
              <a:rPr lang="es-ES" dirty="0"/>
              <a:t>Por otra parte, la FSF (Free Software </a:t>
            </a:r>
            <a:r>
              <a:rPr lang="es-ES" dirty="0" err="1"/>
              <a:t>Foundation</a:t>
            </a:r>
            <a:r>
              <a:rPr lang="es-ES" dirty="0"/>
              <a:t>), mediante su proyecto GNU,</a:t>
            </a:r>
          </a:p>
          <a:p>
            <a:r>
              <a:rPr lang="es-ES" dirty="0"/>
              <a:t>producía software desde 1984 que podía ser utilizado libremente, debido a lo</a:t>
            </a:r>
          </a:p>
          <a:p>
            <a:r>
              <a:rPr lang="es-ES" dirty="0"/>
              <a:t>que Richard </a:t>
            </a:r>
            <a:r>
              <a:rPr lang="es-ES" dirty="0" err="1"/>
              <a:t>Stallman</a:t>
            </a:r>
            <a:r>
              <a:rPr lang="es-ES" dirty="0"/>
              <a:t> (miembro de la FSF) consideraba software libre: aquel</a:t>
            </a:r>
          </a:p>
          <a:p>
            <a:r>
              <a:rPr lang="es-ES" dirty="0"/>
              <a:t>del que podíamos conseguir sus fuentes (código), estudiarlas y modificarlas, y</a:t>
            </a:r>
          </a:p>
          <a:p>
            <a:r>
              <a:rPr lang="es-ES" dirty="0"/>
              <a:t>redistribuirlo sin que nos obliguen a pagar por ello. En este modelo, el negocio</a:t>
            </a:r>
          </a:p>
          <a:p>
            <a:r>
              <a:rPr lang="es-ES" dirty="0"/>
              <a:t>no está en la ocultación del código, sino en el software complementario</a:t>
            </a:r>
          </a:p>
          <a:p>
            <a:r>
              <a:rPr lang="es-ES" dirty="0"/>
              <a:t>añadido, en la adecuación del software a los clientes y en los servicios añadidos,</a:t>
            </a:r>
          </a:p>
          <a:p>
            <a:r>
              <a:rPr lang="es-ES" dirty="0"/>
              <a:t>como el mantenimiento y la formación de usuarios (el soporte que les</a:t>
            </a:r>
          </a:p>
          <a:p>
            <a:r>
              <a:rPr lang="es-ES" dirty="0"/>
              <a:t>ofrezcamos), ya sea en forma de material, libros y manuales, o en cursos de</a:t>
            </a:r>
          </a:p>
          <a:p>
            <a:r>
              <a:rPr lang="es-ES" dirty="0"/>
              <a:t>formación.</a:t>
            </a:r>
          </a:p>
        </p:txBody>
      </p:sp>
    </p:spTree>
    <p:extLst>
      <p:ext uri="{BB962C8B-B14F-4D97-AF65-F5344CB8AC3E}">
        <p14:creationId xmlns:p14="http://schemas.microsoft.com/office/powerpoint/2010/main" val="1040916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4C62CD5-6B5B-4E47-A2BB-C63F724150C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20C02E3-4140-4AAC-B940-C44D4578F598}"/>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33851283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5E4550-5B25-4E2F-B93C-168DF8F03AD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A7F424D-DC33-422D-A427-24D10C48B11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73178394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937FB4B-4FA5-4424-A1B7-368860CF2D4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EE73BBE-62ED-4ABA-AD8A-53D909CB913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65507724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D9F4E5-576E-4791-AB83-C00891CB4C9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7291503-FE7B-4889-9AE4-D93B5EB4CA0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69545164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EE45B5-2615-4E20-9E39-4BD9C522984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DE50575-A9AF-467C-A052-0456F8EEEA27}"/>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45827200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09AC2C7-30A0-4D54-8046-5DD9CE28748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B6E506A-C309-4549-A519-A840944C06F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4668770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CCDDEC-0F2E-4BF9-BE33-72031C76DDF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F17DE36-9AA3-4F26-B720-BE19986D726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25331906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4022FC-D02F-45A6-9F29-5B61239E7F2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3152EA5-BA83-4206-BDF9-ACF65D78F2F7}"/>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02562857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BC372E-C68A-4C1E-AA61-07649974AC5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9FAD347-4FEB-456D-B2B7-D01C0B248D2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7191315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148019-C080-44CB-A427-99DFCB971F9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C209D1C-9AE5-413B-A582-12574087345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18571249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344C9BB-3B36-4085-B608-A488F200569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A5086B3-0BAA-4157-8E32-4E3BB71C538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091288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3D0FF5-E10C-4C9F-8587-57C30E156DE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9E6CCEE-A2FF-4B6D-884B-8D9AD6880AF8}"/>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980769138"/>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48FA73-2830-4098-8BE0-E4EE5A2B4A8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3A50F6D-0B33-4EC6-B250-A64CA1BAF6E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1370110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89C104-F01E-4D68-AF60-25C2645892D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D07009C-1F0C-40EC-808C-6DA0C00798B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0866082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B2B049-F27B-49E6-A527-9131E69587A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22FACC1-3DD2-447F-987F-B7D49C384FA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6918763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FA419F-BEDE-49B7-99A1-5F34CC75BA1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A960726-5E48-4FCF-ACA2-7658E21D021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19444300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1FC627E-F091-4FC9-9556-47F0A1EDC2A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C76EE2E-56C4-46FB-85E9-0DFA24A9093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79161968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953A55-C1A3-467F-AF87-0A607578A8A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840619F-9F4C-4A2D-B205-B38F901E8B6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12547117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25594A-5684-4BB3-8E42-AD603EB8A98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C25757B-A2A6-4C08-BAF2-1EE1ACEF149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97020457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906377-294D-4507-9BF0-B1B8130EF0D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B58B28A-4D70-44B4-914E-D77E4E17D847}"/>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87732108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FBB78DE-23ED-4BDB-9CF9-13DABDB2200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AE2844D-BB30-448B-9A8F-8B8BB0E24D6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71085331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75B9528-F36C-426B-8DC0-2999B31FF35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785D76F-B653-40DB-9B1F-02456C94A94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925927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52092AE-37E0-4BD6-95C7-6F491560CD0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CC1EF4A-244B-475E-8C6B-CC83D316D9F9}"/>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41343080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11815F9-D68C-4BA6-9707-903548DF605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870B2BA-6DC4-4295-BB53-C2C36C40F01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95209579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3D0DB9-0D6C-4C01-AFAE-330F96B4377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579C633-2363-423E-8CAE-F31FE2D3777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5725459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1BE3E4E-3672-4546-8EAA-8F04D80FC0A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A3BC73A-1DAA-417E-A141-483CA5017CB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69064443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F588C3-842E-497E-8721-293BE95B2DE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2825B86-0823-466F-8EE9-34D6E9EA1AD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3143913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9F8C3A-4892-40AF-AE25-7C7A88F11B3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DA7B875-AA6E-4757-955D-0D3A065259E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84222684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F4E79-3C06-44E4-A25C-C24A3C24E34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D15C3E1-A506-4DDE-9B52-635CEC79CEF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32654063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8ACEAD-0508-47F2-8CC4-127BCB827CC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7C13545-5FB6-4F4D-8EEA-67729A19957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56919930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CCCE15-4DB9-4F28-9917-678E3708CAC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ACA4F7C-F7E0-4146-AAC0-948098BF531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69727489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13542C-1EB5-4B37-8136-6AE7A359C6D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4252C69-00F3-4F3F-BC27-C1B636DC845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25888000"/>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07DE94-B5B6-477B-B437-ED5D15C5049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DD8CDD9-6E64-49B4-86D5-4FC5102B5D0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208291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9440025-111C-4DDF-A956-300B95E4E69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D9510EC-08EE-4450-BF98-B392B9B19795}"/>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34455326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3C70A5A-D5D3-4048-A00F-1E876FF2D3E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D61A4A01-5468-4D38-A9B5-434965488FD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2193578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6773CC7-003F-4C5C-B5B5-C1A895C797A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50AA55B-7B21-4A70-949E-1A387AD42F0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6593319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A5442D8-9DB5-4A8F-9FB4-AC5BDA070BA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CBC23BF-CA91-44EB-9AFE-D8E753B42BE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18510213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3E366F7-7B27-453B-AFA0-D5794C0CC3F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211DB15-B68D-4957-B30B-8638EE256567}"/>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231228198"/>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AEF8DC6-16EB-43BB-821F-2D24E2B7F98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701E73E-A7D2-4276-A2FF-DB62FF6B085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87495874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18D229-AD68-4353-857C-AE4B6132805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D51761F-475A-4385-93D2-5E77E5602EF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4265494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774E577-914E-4AE9-897F-E8C499FAA47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0C58BB9-4FE7-4BC6-912C-D806331FDB1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92069918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C3E979E-8F1E-4ADF-8523-4D290D17A9C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B8B1567-2C8C-4BA2-87D3-4D618049147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04116975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08E3C8-045C-4F7F-9F68-998D1145038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6268062-E1B7-42C3-AFAC-9F7F7DC33A6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1651899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1E8EDD-467A-4E34-92F6-53C0B6B6476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7D1F74B-A8DE-458E-8C48-2C6F512F1BC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521012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A7B99A-AE3D-4029-B368-C52B293FE21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D7EBA48-5B74-4F1E-BF7A-4BE3CD7C8B0B}"/>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98542136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39DD7A4-894D-4104-B252-33E98DBF1A5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E0F4F29-8AB1-43EC-91FF-EBDABCF8A6A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783715688"/>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3F60CD-F997-4A60-BEF6-5615F362774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5E4BB65-7432-48E5-9525-CAE3B8F6564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3042067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63EA324-6045-48C8-9BB6-061FFDDD633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DD819D0-7DCC-4847-AFCC-11657CC802E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13578456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A04B7F1-5FC6-4C88-B053-196634D1715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95A5EF0-D447-4857-B7D7-88211E2A943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7764301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3C403E7-8354-421C-AB48-D5D9BDA4AD7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671AEFB-7FC3-4C6C-9882-D2CC54BB416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47698773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8F798C2-F58B-4B28-88EA-0A95933CE4E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D7B0BBF-6DD4-4514-97B1-75919EF203A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280065276"/>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E85124-6550-4250-8F98-4AC86411B9E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7C01952-5271-4916-A807-CB3B3219F42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88659686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3CADC42-1FF7-4064-9130-19DE9B39C95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A80C6F3-00A9-44BC-BE50-355BFDB1A59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98710796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291E169-10B9-4910-96B0-AA1504BAE87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51E9B5A-391C-48C3-B96C-AE5DCD6DDBD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7877555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B89F79-8C8F-4F8B-8E4C-F07AF9089A2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B5BC06C-3B2E-446C-BC17-FBEA7F9A113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60933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3E371C-8A5A-4B13-B7F7-DC0967E6F1D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B5C103A-21D6-4845-9A58-367D05EF2A8F}"/>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007216473"/>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4BFBBF-8258-48EA-9FA2-CAC437C1C4F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6BCE9D8-694A-4DB3-92B7-1B6AC331E67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84842996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15D832-7D32-40E3-8CA6-618610D2AF5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C86076D-9DD6-4376-B17F-D70F25E9F38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43206939"/>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B87C2D-513F-4DE3-9D8A-D6212AA3B19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8D58E15-4ADB-428C-BBDA-95591CD63C0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257090196"/>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4665B7B-6B96-4A6A-A5D1-856F0C099B1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DE7A0BD-5C39-4980-81A6-5C8E4B82CFE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632085985"/>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345451-FC36-4FD4-9B22-BBD8F606A3A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A460339-4B59-4159-AC49-0EF7C57F863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81277002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AB4C6E9-3A7A-43D7-A8BF-743BF74153D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CDA9749-B1FB-46E1-A986-4863E490289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08934285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CF37F9E-904D-46E4-A0A3-5A2E10B2F16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1816C2F-7EF1-42E2-B0F9-51715326E12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92786717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4CA7FA1-3462-410A-9440-D6C0EE73EC1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61AD20A-FBD6-46BE-BCD5-B76E88A1CE9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07693079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3B4051-E2CE-4458-A54E-E7A74E72901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9FB5457-6798-40A2-847D-FC29C90A2B1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9139343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1B8FB3-063F-4B62-A272-8AC6DF0948C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972C8C8-7C0F-472D-BED0-2AB4C03C428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359573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F121615-C0E2-4D3B-8782-33201697E4A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8AB1075-4D8D-4775-BD8A-EEE4F655D074}"/>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82056712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822EFF-F94B-46A6-860E-6275A1F262C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EEFC962-1940-4D20-9354-C5375D56DB7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4307913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DC80587-A684-4BF3-878B-3A24D52916E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4A49AB9-B2F0-490C-A616-874D86431BD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1579347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E4051F7-4995-4DAD-ADB5-18AEA23AF21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810F921-AA89-4092-91D6-5B2B64CBD3E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37527240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E3E019-FBF7-4C84-8DC3-E151B09BABC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2A993F4-5240-4098-B507-DF4055F8A01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97879574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559AD5E-76FF-46A5-8E7A-09AA9D0E581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DAADF69-19B1-4FB9-8D5C-B47D929B68A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14362051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0C108C-CE98-462C-AF64-804A8820825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9E92E02-7D48-4088-B8E5-A9C7A32CEC6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31952024"/>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B9ACE5-93A0-4A6F-889A-D90076B0B98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6E0E3EA-C7B5-4BAE-A570-C8976CFB614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783438927"/>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65ED4E-39E8-4A9D-A3F4-01F3CDCB20F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1C05EB9-2469-4612-9A00-0A98D2AD48F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870439937"/>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7EB4BAE-8F7B-4625-8505-28E8B490EAE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8193525-1A58-4523-B556-521AFC22B07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2316420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D83296-FA65-4990-BFF3-206E22A0DE0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85DB123-5C26-4C49-B501-82D0F8CECCD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37596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3E2DCEE-CAEA-470E-A27A-9AF1FA7C2FC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65EB7CE-6C07-47A7-A87C-348F49F2AEC7}"/>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28806906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2FB1EE-AF85-458B-998D-2C8839EDFC6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0BC94A2-9B79-40F1-874A-ABA311DAF80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56223408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154FCD-514B-4724-B70D-0F0FF84B717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1BF70E4-8097-48F1-A54E-0D01D96D0CA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71882410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F5644C-0EBA-4940-AFEC-5166D4C7E15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EAB530A-1CF1-4DF5-9F13-E4B2A12529F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781551662"/>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8F6A63-D81F-42DC-8E28-8E8EE0DED73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9DC0AE2-E36B-4DD2-A441-41DF2429B44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30563195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1DE3A2-37A4-4FB5-8AD1-823BCE0375B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9714039-447B-4D41-A4A3-64270F29324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205972791"/>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443BE2-696E-49F5-A685-245C1F728C3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3D14263-C41E-4F84-99BF-165EFBBECD1D}"/>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147631436"/>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B6C59E9-05BD-47AE-A64C-49879C756C9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F181D76-E9E9-4577-900A-B6C9FD93EB4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09352207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3B09497-9396-4194-912D-DC11683B1CC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DC2377D-54F8-495E-B000-1CFB1D5F518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67983745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DC10CFF-AF68-4221-9502-8ED3A48CACD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ACB50F9-19D4-457D-B1CE-E1C79A9697D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698442689"/>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69DAC9-5633-4CCE-9636-5F31CA13AEA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C89598C-F3D7-4AF5-BAE0-21B9D953C98C}"/>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655077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3D26494-F2ED-4B8B-BD6E-9AAA6FC74BA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C8C4011-3CD2-4FD6-A0D7-4310D88A5E73}"/>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92525953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A49686C-AFCB-4869-9741-52EAE1970A7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C56F288-A18A-4337-A2FD-C1994F23B58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363022143"/>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0236A58-0993-4895-AC02-FDEB7397975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FC3F154-6B86-4B4B-B126-037D79DC011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641366366"/>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464056-F471-43BC-92F3-AB1556FB45C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A42A47D-BA1D-4E98-872E-0BEC0FF0301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4199091620"/>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03E2F1C-AA97-4778-9F6C-99FB8E9EC5E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452F09F-21B0-425D-BEF5-DB597AE74093}"/>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93482230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0CCDF9-0BF7-465C-A386-D20568FCFE5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1804A11-1757-473F-A683-B73F08EB4F3F}"/>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199577553"/>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CB852F4-209B-460C-AC4A-FD730008919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B77645C-B8D2-4702-A86C-0594EBB07A90}"/>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27183439"/>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D53F6B-BC4A-4302-8CFD-7F2FE142207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7AC1B10-B31F-43DE-9D3A-88F24D55B93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76181115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DB99062-8640-48CD-9B9B-1847B8C40F0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372EF28-A08A-4096-93F0-82D24DD85C4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616160099"/>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791507-F6C5-4E4B-A78D-AFD0BFA0F49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FEAA4D2-F79E-4F81-B14E-A91E7BD0694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15532168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22CCBD-4F07-4641-B49B-5B2659B99B1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159E12E-6261-46F0-BB8A-53C0DF48A8B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41095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04CE98-70BD-46AC-B519-95DBAB99A72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5E23512-8616-48EF-983C-5DBDEFB21F3B}"/>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005457016"/>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F7E5A08-D9BC-41C0-B5DD-2B0E370DC38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880E7EC-3896-429F-851B-2DED3433ED4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94955099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748FD8-722C-4B5D-887C-6431473DF42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FD8FB8A-7377-4E42-9078-783C76387C42}"/>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496040393"/>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3D5F72-B1FA-41E9-AB6A-CEE604A5179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483B973-0837-47A9-A3DD-3DE061962CD6}"/>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9722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37F5B8-7427-4A9D-81F7-A8CE8D0901AE}"/>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7A504C9-9BB0-4C2B-A369-C077B5064B6F}"/>
              </a:ext>
            </a:extLst>
          </p:cNvPr>
          <p:cNvSpPr txBox="1">
            <a:spLocks noGrp="1"/>
          </p:cNvSpPr>
          <p:nvPr>
            <p:ph type="body" sz="quarter" idx="1"/>
          </p:nvPr>
        </p:nvSpPr>
        <p:spPr>
          <a:xfrm>
            <a:off x="685800" y="4343400"/>
            <a:ext cx="5484964" cy="4114077"/>
          </a:xfrm>
        </p:spPr>
        <p:txBody>
          <a:bodyPr>
            <a:spAutoFit/>
          </a:bodyPr>
          <a:lstStyle/>
          <a:p>
            <a:r>
              <a:rPr lang="es-ES" dirty="0"/>
              <a:t>Su origen se remonta al mes de agosto de 1991, cuando un estudiante finlandés</a:t>
            </a:r>
          </a:p>
          <a:p>
            <a:r>
              <a:rPr lang="es-ES" dirty="0"/>
              <a:t>llamado </a:t>
            </a:r>
            <a:r>
              <a:rPr lang="es-ES" dirty="0" err="1"/>
              <a:t>Linus</a:t>
            </a:r>
            <a:r>
              <a:rPr lang="es-ES" dirty="0"/>
              <a:t> </a:t>
            </a:r>
            <a:r>
              <a:rPr lang="es-ES" dirty="0" err="1"/>
              <a:t>Torvalds</a:t>
            </a:r>
            <a:r>
              <a:rPr lang="es-ES" dirty="0"/>
              <a:t> anunció, en el </a:t>
            </a:r>
            <a:r>
              <a:rPr lang="es-ES" dirty="0" err="1"/>
              <a:t>newsgroup</a:t>
            </a:r>
            <a:r>
              <a:rPr lang="es-ES" dirty="0"/>
              <a:t> </a:t>
            </a:r>
            <a:r>
              <a:rPr lang="es-ES" dirty="0" err="1"/>
              <a:t>comp.os.minix</a:t>
            </a:r>
            <a:r>
              <a:rPr lang="es-ES" dirty="0"/>
              <a:t> que había</a:t>
            </a:r>
          </a:p>
          <a:p>
            <a:r>
              <a:rPr lang="es-ES" dirty="0"/>
              <a:t>creado su propio núcleo de sistema operativo y lo ofreció a la comunidad de</a:t>
            </a:r>
          </a:p>
          <a:p>
            <a:r>
              <a:rPr lang="es-ES" dirty="0"/>
              <a:t>desarrolladores para que lo probara y sugiriera mejoras para hacerlo más utilizable.</a:t>
            </a:r>
          </a:p>
          <a:p>
            <a:r>
              <a:rPr lang="es-ES" dirty="0"/>
              <a:t>Este sería el origen del núcleo (o </a:t>
            </a:r>
            <a:r>
              <a:rPr lang="es-ES" dirty="0" err="1"/>
              <a:t>kernel</a:t>
            </a:r>
            <a:r>
              <a:rPr lang="es-ES" dirty="0"/>
              <a:t>) del operativo que, más tarde,</a:t>
            </a:r>
          </a:p>
          <a:p>
            <a:r>
              <a:rPr lang="es-ES" dirty="0"/>
              <a:t>se llamaría Linux.</a:t>
            </a:r>
          </a:p>
          <a:p>
            <a:endParaRPr lang="es-ES" dirty="0"/>
          </a:p>
          <a:p>
            <a:r>
              <a:rPr lang="es-ES" dirty="0"/>
              <a:t>Por otra parte, la FSF (Free Software </a:t>
            </a:r>
            <a:r>
              <a:rPr lang="es-ES" dirty="0" err="1"/>
              <a:t>Foundation</a:t>
            </a:r>
            <a:r>
              <a:rPr lang="es-ES" dirty="0"/>
              <a:t>), mediante su proyecto GNU,</a:t>
            </a:r>
          </a:p>
          <a:p>
            <a:r>
              <a:rPr lang="es-ES" dirty="0"/>
              <a:t>producía software desde 1984 que podía ser utilizado libremente, debido a lo</a:t>
            </a:r>
          </a:p>
          <a:p>
            <a:r>
              <a:rPr lang="es-ES" dirty="0"/>
              <a:t>que Richard </a:t>
            </a:r>
            <a:r>
              <a:rPr lang="es-ES" dirty="0" err="1"/>
              <a:t>Stallman</a:t>
            </a:r>
            <a:r>
              <a:rPr lang="es-ES" dirty="0"/>
              <a:t> (miembro de la FSF) consideraba software libre: aquel</a:t>
            </a:r>
          </a:p>
          <a:p>
            <a:r>
              <a:rPr lang="es-ES" dirty="0"/>
              <a:t>del que podíamos conseguir sus fuentes (código), estudiarlas y modificarlas, y</a:t>
            </a:r>
          </a:p>
          <a:p>
            <a:r>
              <a:rPr lang="es-ES" dirty="0"/>
              <a:t>redistribuirlo sin que nos obliguen a pagar por ello. En este modelo, el negocio</a:t>
            </a:r>
          </a:p>
          <a:p>
            <a:r>
              <a:rPr lang="es-ES" dirty="0"/>
              <a:t>no está en la ocultación del código, sino en el software complementario</a:t>
            </a:r>
          </a:p>
          <a:p>
            <a:r>
              <a:rPr lang="es-ES" dirty="0"/>
              <a:t>añadido, en la adecuación del software a los clientes y en los servicios añadidos,</a:t>
            </a:r>
          </a:p>
          <a:p>
            <a:r>
              <a:rPr lang="es-ES" dirty="0"/>
              <a:t>como el mantenimiento y la formación de usuarios (el soporte que les</a:t>
            </a:r>
          </a:p>
          <a:p>
            <a:r>
              <a:rPr lang="es-ES" dirty="0"/>
              <a:t>ofrezcamos), ya sea en forma de material, libros y manuales, o en cursos de</a:t>
            </a:r>
          </a:p>
          <a:p>
            <a:r>
              <a:rPr lang="es-ES" dirty="0"/>
              <a:t>formación.</a:t>
            </a:r>
          </a:p>
        </p:txBody>
      </p:sp>
    </p:spTree>
    <p:extLst>
      <p:ext uri="{BB962C8B-B14F-4D97-AF65-F5344CB8AC3E}">
        <p14:creationId xmlns:p14="http://schemas.microsoft.com/office/powerpoint/2010/main" val="2241636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42957F-CBFD-45B8-9A1F-6DD0C862406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33C9A1E-ED88-4C80-A122-71F61FD2E908}"/>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525974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EEA9048-A6DC-4D25-9CD4-260C942981E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5FA1253-E5BF-4A2B-9FD1-BC2405997425}"/>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872077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C93291E-0398-405D-B7FD-75F3E5B198F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A3F9A16-8C3F-44CA-AFB7-C5ADA14A4E35}"/>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4272788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F6D9C4-327F-4A9A-BE02-54B313AA553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D877107-B63E-4262-A780-8E5DFCBE7145}"/>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4200514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997C71-6721-442E-986A-8FDB1241097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90EE7D5-E864-4522-A219-87AC58355D83}"/>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3538021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9C5EBE-7DDD-433B-A5DF-17E170DB301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FC84B14-EE21-4B70-9EA7-5FFB8CE79882}"/>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067986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D1F610-3A10-4189-AB80-18539AC0D2D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00C2CC2-980C-4FFF-9D38-D87B67F60B47}"/>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463835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A91EE55-A2E5-4C9A-9693-E49C23B1086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4104BBE-BB99-476E-BA78-1C1727771E13}"/>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877578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D6A2DAF-9D72-4FF2-B1D8-A38F78ACD0A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99B32E8-3E20-4369-BAC8-92DCF732141A}"/>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574150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2D8C252-DCD5-4953-9B4C-DEFE3E20D89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0EB2335-4522-4B84-B796-32C519D719C7}"/>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448334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r>
              <a:rPr lang="es-MX" dirty="0"/>
              <a:t>Libre: Se puede descargar de internet, se puede copiar y distribuir sin que por ello se incurra en</a:t>
            </a:r>
          </a:p>
          <a:p>
            <a:r>
              <a:rPr lang="es-MX" dirty="0"/>
              <a:t>ningún tipo de delito. La licencia que establece los términos de uso, copia y distribución se denomina</a:t>
            </a:r>
          </a:p>
          <a:p>
            <a:r>
              <a:rPr lang="es-MX" dirty="0"/>
              <a:t>Licencia GNU (www.gnu.org)</a:t>
            </a:r>
          </a:p>
          <a:p>
            <a:r>
              <a:rPr lang="es-MX" dirty="0"/>
              <a:t>• Hecho por voluntarios: Linux no se creó para obtener beneficios con él sino para satisfacer una serie</a:t>
            </a:r>
          </a:p>
          <a:p>
            <a:r>
              <a:rPr lang="es-MX" dirty="0"/>
              <a:t>de necesidades a la hora de trabajar con el ordenador. Hoy día sigue funcionando así. Cuando alguien</a:t>
            </a:r>
          </a:p>
          <a:p>
            <a:r>
              <a:rPr lang="es-MX" dirty="0"/>
              <a:t>necesita un determinado programa, simplemente lo crea y lo pone al servicio de la comunidad para</a:t>
            </a:r>
          </a:p>
          <a:p>
            <a:r>
              <a:rPr lang="es-MX" dirty="0"/>
              <a:t>que lo use y para que cada cual lo mejore y lo adapte a sus propias necesidades.</a:t>
            </a:r>
          </a:p>
          <a:p>
            <a:r>
              <a:rPr lang="es-MX" dirty="0"/>
              <a:t>• Multiusuario: Varios usuarios pueden conectarse y usar el mismo ordenador a la vez.</a:t>
            </a:r>
          </a:p>
          <a:p>
            <a:r>
              <a:rPr lang="es-MX" dirty="0"/>
              <a:t>• Multitarea: Pueden funcionar varios programas al mismo tiempo en la misma máquina.</a:t>
            </a:r>
          </a:p>
          <a:p>
            <a:r>
              <a:rPr lang="es-MX" dirty="0"/>
              <a:t>• Multiplataforma: Hay versiones de Linux para gran cantidad de plataformas: todos los </a:t>
            </a:r>
            <a:r>
              <a:rPr lang="es-MX" dirty="0" err="1"/>
              <a:t>PCs</a:t>
            </a:r>
            <a:r>
              <a:rPr lang="es-MX" dirty="0"/>
              <a:t> basados</a:t>
            </a:r>
          </a:p>
          <a:p>
            <a:r>
              <a:rPr lang="es-MX" dirty="0"/>
              <a:t>en procesadores Intel o AMD, ordenadores Digital/Compaq con procesadores Alpha, ordenadores</a:t>
            </a:r>
          </a:p>
          <a:p>
            <a:r>
              <a:rPr lang="es-MX" dirty="0"/>
              <a:t>Apple, </a:t>
            </a:r>
            <a:r>
              <a:rPr lang="es-MX" dirty="0" err="1"/>
              <a:t>ultraportátiles</a:t>
            </a:r>
            <a:r>
              <a:rPr lang="es-MX" dirty="0"/>
              <a:t> como el Asus </a:t>
            </a:r>
            <a:r>
              <a:rPr lang="es-MX" dirty="0" err="1"/>
              <a:t>Eee</a:t>
            </a:r>
            <a:r>
              <a:rPr lang="es-MX" dirty="0"/>
              <a:t> e incluso dispositivos móviles como el Sharp </a:t>
            </a:r>
            <a:r>
              <a:rPr lang="es-MX" dirty="0" err="1"/>
              <a:t>Zaurus</a:t>
            </a:r>
            <a:r>
              <a:rPr lang="es-MX" dirty="0"/>
              <a:t>.</a:t>
            </a:r>
          </a:p>
          <a:p>
            <a:r>
              <a:rPr lang="es-MX" dirty="0"/>
              <a:t>• Estable: Linux es un sistema operativo muy maduro, probado durante mucho tiempo. Hay muchos</a:t>
            </a:r>
          </a:p>
          <a:p>
            <a:r>
              <a:rPr lang="es-MX" dirty="0"/>
              <a:t>servidores que llevan funcionando bajo Linux de forma </a:t>
            </a:r>
            <a:r>
              <a:rPr lang="es-MX" dirty="0" err="1"/>
              <a:t>ininterumpida</a:t>
            </a:r>
            <a:r>
              <a:rPr lang="es-MX" dirty="0"/>
              <a:t> muchos años sin un solo</a:t>
            </a:r>
          </a:p>
          <a:p>
            <a:r>
              <a:rPr lang="es-MX" dirty="0"/>
              <a:t>cuelgue.</a:t>
            </a:r>
          </a:p>
          <a:p>
            <a:r>
              <a:rPr lang="es-MX" dirty="0"/>
              <a:t>• Eficiente: Linux aprovecha bien los recursos hardware. Incluso los viejos Pentium pueden funcionar</a:t>
            </a:r>
          </a:p>
          <a:p>
            <a:r>
              <a:rPr lang="es-MX" dirty="0"/>
              <a:t>bien con Linux y servir para alguna tarea.</a:t>
            </a:r>
          </a:p>
          <a:p>
            <a:r>
              <a:rPr lang="es-MX" dirty="0"/>
              <a:t>• Hay miles de programas libres: Hay una gran cantidad de programas, desde procesadores de texto</a:t>
            </a:r>
          </a:p>
          <a:p>
            <a:r>
              <a:rPr lang="es-MX" dirty="0"/>
              <a:t>hasta programas de dibujo pasando por todo tipo de servidores, totalmente libres y gratuitos que se</a:t>
            </a:r>
          </a:p>
          <a:p>
            <a:r>
              <a:rPr lang="es-MX" dirty="0"/>
              <a:t>pueden descargar e instalar desde el propio entorno de Linux.</a:t>
            </a:r>
            <a:endParaRPr lang="es-ES" dirty="0"/>
          </a:p>
        </p:txBody>
      </p:sp>
    </p:spTree>
    <p:extLst>
      <p:ext uri="{BB962C8B-B14F-4D97-AF65-F5344CB8AC3E}">
        <p14:creationId xmlns:p14="http://schemas.microsoft.com/office/powerpoint/2010/main" val="2497764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A94681-3091-4D18-B2B3-CBAD01D9A51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79FA4F1-CA3E-4F41-9188-D3CC3E854419}"/>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4333166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C51B4C-6371-42B0-A1A8-D7834572745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2E6385AF-A3F6-400B-9D84-806D1E64B12F}"/>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600543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7C3577-C43E-4EF3-8CE3-CE0517379AB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D8FF7BB-9155-491E-89D7-F7B1D2E711E3}"/>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727536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298B00-F0DA-4165-950D-EA6C7818483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D767316-0F3C-4A95-8153-F76A4E68C107}"/>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661804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82482D-D35E-4EC0-805C-515AE0F83C14}"/>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8FAFAF9-4E2C-42CA-890A-7BDF3D7EE959}"/>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8348490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4DAC050-3D91-4103-9491-C1BD5599D63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EEBC532-29D5-4236-A796-D5BC885F26B4}"/>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159307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9D0E8A-4F73-41F1-A2F9-766AA7AB24F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248FBF6-C8FF-49E3-AACA-3428EC4C01DC}"/>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4068397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1A4500A-9870-4023-8C6A-577369A91AB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835FA63-FDBF-4DEE-ADDC-79154DB96F13}"/>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92990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50EAC8-961E-44FD-B42D-D2AE7A4B980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CE90445-5026-472A-B23A-FDFC4C6C1835}"/>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129973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E5CA58-56DA-4709-8B32-D7C436C6504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EDC8BF4-2296-4086-8EF2-F6BF17931DB5}"/>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4165577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r>
              <a:rPr lang="es-MX" dirty="0"/>
              <a:t>UNIX se inició hacia el año 1969 en los laboratorios BTL (Bell </a:t>
            </a:r>
            <a:r>
              <a:rPr lang="es-MX" dirty="0" err="1"/>
              <a:t>Telephone</a:t>
            </a:r>
            <a:r>
              <a:rPr lang="es-MX" dirty="0"/>
              <a:t> </a:t>
            </a:r>
            <a:r>
              <a:rPr lang="es-MX" dirty="0" err="1"/>
              <a:t>Labs</a:t>
            </a:r>
            <a:r>
              <a:rPr lang="es-MX" dirty="0"/>
              <a:t>)</a:t>
            </a:r>
          </a:p>
          <a:p>
            <a:r>
              <a:rPr lang="es-MX" dirty="0"/>
              <a:t>de AT&amp;T. Éstos se acababan de retirar de la participación de un proyecto llamado</a:t>
            </a:r>
          </a:p>
          <a:p>
            <a:r>
              <a:rPr lang="es-MX" dirty="0"/>
              <a:t>MULTICS, cuyo objetivo era crear un sistema operativo con el cual un</a:t>
            </a:r>
          </a:p>
          <a:p>
            <a:r>
              <a:rPr lang="es-MX" dirty="0"/>
              <a:t>gran ordenador pudiera dar cabida a un millar de usuarios simultáneos. En</a:t>
            </a:r>
          </a:p>
          <a:p>
            <a:r>
              <a:rPr lang="es-MX" dirty="0"/>
              <a:t>este proyecto participaban los BTL, General Electric y el MIT. Pero falló, en</a:t>
            </a:r>
          </a:p>
          <a:p>
            <a:r>
              <a:rPr lang="es-MX" dirty="0"/>
              <a:t>parte, por ser demasiado ambicioso para su época.</a:t>
            </a:r>
          </a:p>
          <a:p>
            <a:r>
              <a:rPr lang="es-MX" dirty="0"/>
              <a:t>Mientras se desarrollaba este proyecto, dos ingenieros de los BTL que participaban</a:t>
            </a:r>
          </a:p>
          <a:p>
            <a:r>
              <a:rPr lang="es-MX" dirty="0"/>
              <a:t>en MULTICS, </a:t>
            </a:r>
            <a:r>
              <a:rPr lang="es-MX" dirty="0" err="1"/>
              <a:t>KenThompsonyDennisRitchie</a:t>
            </a:r>
            <a:r>
              <a:rPr lang="es-MX" dirty="0"/>
              <a:t>, encontraron un ordenador</a:t>
            </a:r>
          </a:p>
          <a:p>
            <a:r>
              <a:rPr lang="es-MX" dirty="0"/>
              <a:t>que no estaba utilizando nadie, un DEC PDP7, que sólo tenía un ensamblador</a:t>
            </a:r>
          </a:p>
          <a:p>
            <a:r>
              <a:rPr lang="es-MX" dirty="0"/>
              <a:t>y un programa cargador. Thompson y Ritchie desarrollaron como</a:t>
            </a:r>
          </a:p>
          <a:p>
            <a:r>
              <a:rPr lang="es-MX" dirty="0"/>
              <a:t>pruebas (y a menudo en su tiempo libre) partes de UNIX, un programa ensamblador</a:t>
            </a:r>
          </a:p>
          <a:p>
            <a:r>
              <a:rPr lang="es-MX" dirty="0"/>
              <a:t>(del código máquina) y el núcleo rudimentario del sistema operativo.</a:t>
            </a:r>
          </a:p>
          <a:p>
            <a:endParaRPr lang="es-MX" dirty="0"/>
          </a:p>
          <a:p>
            <a:r>
              <a:rPr lang="es-MX" dirty="0"/>
              <a:t>A medida que se avanzaba en el diseño del sistema, en el</a:t>
            </a:r>
          </a:p>
          <a:p>
            <a:r>
              <a:rPr lang="es-MX" dirty="0"/>
              <a:t>cual se incorporaron algunos ingenieros más de los BTL, la máquina original se les quedó pequeña, y pensaron en pedir una nueva (en aquellos días costaban</a:t>
            </a:r>
          </a:p>
          <a:p>
            <a:r>
              <a:rPr lang="es-MX" dirty="0"/>
              <a:t>cerca de 100.000 dólares, era una buena inversión). Tuvieron que inventarse</a:t>
            </a:r>
          </a:p>
          <a:p>
            <a:r>
              <a:rPr lang="es-MX" dirty="0"/>
              <a:t>una excusa (ya que el sistema UNIX era un desarrollo en tiempo libre)</a:t>
            </a:r>
          </a:p>
          <a:p>
            <a:r>
              <a:rPr lang="es-MX" dirty="0"/>
              <a:t>y dijeron que la querían para crear un nuevo procesador de texto (aplicación</a:t>
            </a:r>
          </a:p>
          <a:p>
            <a:r>
              <a:rPr lang="es-MX" dirty="0"/>
              <a:t>que daba dinero en aquellos tiempos). Se les aprobó la compra de una PDP11.</a:t>
            </a:r>
          </a:p>
          <a:p>
            <a:endParaRPr lang="es-ES" dirty="0"/>
          </a:p>
        </p:txBody>
      </p:sp>
    </p:spTree>
    <p:extLst>
      <p:ext uri="{BB962C8B-B14F-4D97-AF65-F5344CB8AC3E}">
        <p14:creationId xmlns:p14="http://schemas.microsoft.com/office/powerpoint/2010/main" val="1363163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6A18D85-CF13-4760-B5DE-BB886D33B97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B75F4D7-BB63-4C3F-9BC6-16D7A2D01A58}"/>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4656792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292F9B6-28CC-40BE-A817-AFBD19C72D6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9159ACA4-5100-43E8-BA93-271E3D854290}"/>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7452575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48759D-FBF0-4CBC-A31B-0425825D017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6176AB5-5CB2-45ED-859A-6761FC6F9191}"/>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547587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0EF825-F1AE-4F45-A145-7663272DDC5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A1A1392-C1AE-4C8F-B708-25CEFBAFB6DE}"/>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40417489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58C6059-AEAA-4ADC-9E24-49D326CAA98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C063413-214C-4141-975C-95D8BA5C2867}"/>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4072458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64CEA30-1D8A-4F1C-B8CB-DE32B973E43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C9287FA-47C8-4D06-8209-98B6BE00F964}"/>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5454381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6205A3-9513-4877-B316-19F305684EA3}"/>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C93FADDC-35E3-4E17-9F3E-235B97C73EEB}"/>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647875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F44587-31FA-423C-893A-BDEA374B76F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A25FA15-9EE4-43C2-8349-7B8BD4D25BBA}"/>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5406804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FF4940F-4E3C-4C2C-8766-5111437F3C5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E8EB998-1540-475B-BBEE-70965E0ACAA9}"/>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1262459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576AFFB-E6B6-47B7-9C08-0C73AC89837D}"/>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4C7D561-E1FC-4E8B-9811-73F6D413EC91}"/>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414874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r>
              <a:rPr lang="es-MX" dirty="0"/>
              <a:t>En aquellos momentos comenzaron a presentarse varios principios filosóficos</a:t>
            </a:r>
          </a:p>
          <a:p>
            <a:r>
              <a:rPr lang="es-MX" dirty="0"/>
              <a:t>de UNIX [Ray02a]:</a:t>
            </a:r>
          </a:p>
          <a:p>
            <a:r>
              <a:rPr lang="es-MX" dirty="0"/>
              <a:t>• Escribir programas para hacer una cosa y hacerla bien.</a:t>
            </a:r>
          </a:p>
          <a:p>
            <a:r>
              <a:rPr lang="es-MX" dirty="0"/>
              <a:t>• Escribir programas para que trabajaran juntos.</a:t>
            </a:r>
          </a:p>
          <a:p>
            <a:r>
              <a:rPr lang="es-MX" dirty="0"/>
              <a:t>• Escribir programas para que manejaran flujos de texto.</a:t>
            </a:r>
          </a:p>
          <a:p>
            <a:r>
              <a:rPr lang="es-MX" dirty="0"/>
              <a:t>Otra idea muy importante radicó en que UNIX fue uno de los primeros sistemas</a:t>
            </a:r>
          </a:p>
          <a:p>
            <a:r>
              <a:rPr lang="es-MX" dirty="0"/>
              <a:t>Pensados para ser independiente de la arquitectura hardware, y que</a:t>
            </a:r>
          </a:p>
          <a:p>
            <a:r>
              <a:rPr lang="es-MX" dirty="0"/>
              <a:t>ha permitido portarlo con éxito a un gran número de arquitecturas hardware</a:t>
            </a:r>
          </a:p>
          <a:p>
            <a:r>
              <a:rPr lang="es-MX" dirty="0"/>
              <a:t>diferentes.</a:t>
            </a:r>
            <a:endParaRPr lang="es-ES" dirty="0"/>
          </a:p>
        </p:txBody>
      </p:sp>
    </p:spTree>
    <p:extLst>
      <p:ext uri="{BB962C8B-B14F-4D97-AF65-F5344CB8AC3E}">
        <p14:creationId xmlns:p14="http://schemas.microsoft.com/office/powerpoint/2010/main" val="14357823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CEA6294-9933-47B8-BAFA-0B21FB6AAFB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A5E868EE-FB23-4B29-A699-190527AACF78}"/>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3641879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FAFE07-2473-44B0-B0C7-DAE8D3B1A49A}"/>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CBA5EDF-9F7E-4065-ABF6-65CE9DD8519E}"/>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26854086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B63A74-7BC1-4CA2-876C-1660EC006FB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B8C5B3D-CD1F-40FB-B11B-3DBC1DBDBF62}"/>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435489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EBEAA0-22A6-4991-990B-B5B6D6023666}"/>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F613693-1624-433C-A47B-FD73BF794A16}"/>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4193080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2F0C663-0D01-4FB9-9B2F-F7834567965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C7E2991-0E8B-46FD-8393-CCF4928478A0}"/>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3957799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793786-5814-4700-8517-74C581553068}"/>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99A2526-BCFD-4C30-94F0-DC804FC3134D}"/>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878470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670A2E-870F-44A8-A75A-51BBFEC17DA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4869663-DB63-4156-B838-5CD3C52637EA}"/>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407230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FE89C2C-2704-45B7-8733-60AD80FD045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ABC4532-FB59-42C8-852B-6398D0E56EAA}"/>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188715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5EACCE4-4885-425E-BD7A-9CBD238630C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B38C8CF-584F-4CCF-B05E-B14BC9D8B734}"/>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1184691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41FCDA-E8A7-441E-B92D-8904402E6905}"/>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10CC9A5-E69F-4BE9-A1F5-EEFD041ADA17}"/>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6455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r>
              <a:rPr lang="es-MX" dirty="0"/>
              <a:t>La necesidad de documentar lo que se estaba haciendo, ya que había usuarios</a:t>
            </a:r>
          </a:p>
          <a:p>
            <a:r>
              <a:rPr lang="es-MX" dirty="0"/>
              <a:t>externos, dio lugar en noviembre de 1971 al UNIX </a:t>
            </a:r>
            <a:r>
              <a:rPr lang="es-MX" dirty="0" err="1"/>
              <a:t>Programmer's</a:t>
            </a:r>
            <a:r>
              <a:rPr lang="es-MX" dirty="0"/>
              <a:t> Manual, que</a:t>
            </a:r>
          </a:p>
          <a:p>
            <a:r>
              <a:rPr lang="es-MX" dirty="0"/>
              <a:t>firmaron Thompson y Richie. En la segunda edición (junio de 1972), denominada</a:t>
            </a:r>
          </a:p>
          <a:p>
            <a:r>
              <a:rPr lang="es-MX" dirty="0"/>
              <a:t>V2 (se hacía corresponder la edición de los manuales con el número de</a:t>
            </a:r>
          </a:p>
          <a:p>
            <a:r>
              <a:rPr lang="es-MX" dirty="0"/>
              <a:t>versión UNIX), se decía que el número de instalaciones de UNIX ya llegaba a</a:t>
            </a:r>
          </a:p>
          <a:p>
            <a:r>
              <a:rPr lang="es-MX" dirty="0"/>
              <a:t>las diez. Y el número siguió creciendo hasta cincuenta en la V5.</a:t>
            </a:r>
          </a:p>
          <a:p>
            <a:r>
              <a:rPr lang="es-MX" dirty="0"/>
              <a:t>Entonces se decidió (finales de 1973) presentar los resultados en un congreso</a:t>
            </a:r>
          </a:p>
          <a:p>
            <a:r>
              <a:rPr lang="es-MX" dirty="0"/>
              <a:t>de sistemas operativos. Y como resultado, varios centros informáticos y universidades</a:t>
            </a:r>
          </a:p>
          <a:p>
            <a:r>
              <a:rPr lang="es-MX" dirty="0"/>
              <a:t>pidieron copias de UNIX. AT&amp;T no daba apoyo ni mantenimiento</a:t>
            </a:r>
          </a:p>
          <a:p>
            <a:r>
              <a:rPr lang="es-MX" dirty="0"/>
              <a:t>de UNIX, lo que hizo que los usuarios necesitaran unirse y compartir sus</a:t>
            </a:r>
          </a:p>
          <a:p>
            <a:r>
              <a:rPr lang="es-MX" dirty="0"/>
              <a:t>conocimientos para formar comunidades de usuarios de UNIX. AT&amp;T decidió</a:t>
            </a:r>
          </a:p>
          <a:p>
            <a:pPr algn="l"/>
            <a:r>
              <a:rPr lang="es-MX" sz="1800" b="0" i="0" u="none" strike="noStrike" baseline="0" dirty="0">
                <a:latin typeface="1E63b6ITCStoneSerifStdMedium"/>
              </a:rPr>
              <a:t>ceder UNIX a las universidades, pero tampoco les daba apoyo ni corrección de</a:t>
            </a:r>
          </a:p>
          <a:p>
            <a:pPr algn="l"/>
            <a:r>
              <a:rPr lang="es-MX" sz="1800" b="0" i="0" u="none" strike="noStrike" baseline="0" dirty="0">
                <a:latin typeface="1E63b6ITCStoneSerifStdMedium"/>
              </a:rPr>
              <a:t>errores. Los usuarios comenzaron a compartir sus ideas, información programas,</a:t>
            </a:r>
          </a:p>
          <a:p>
            <a:pPr algn="l"/>
            <a:r>
              <a:rPr lang="es-MX" sz="1800" b="0" i="1" u="none" strike="noStrike" baseline="0" dirty="0">
                <a:latin typeface="2E6491ITCStoneSerifStdMedium,Italic"/>
              </a:rPr>
              <a:t>bugs</a:t>
            </a:r>
            <a:r>
              <a:rPr lang="es-MX" sz="1800" b="0" i="0" u="none" strike="noStrike" baseline="0" dirty="0">
                <a:latin typeface="1E63b6ITCStoneSerifStdMedium"/>
              </a:rPr>
              <a:t>, etc. Se creó una asociación denominada USENIX como agrupación</a:t>
            </a:r>
          </a:p>
          <a:p>
            <a:pPr algn="l"/>
            <a:r>
              <a:rPr lang="es-MX" sz="1800" b="0" i="0" u="none" strike="noStrike" baseline="0" dirty="0">
                <a:latin typeface="1E63b6ITCStoneSerifStdMedium"/>
              </a:rPr>
              <a:t>de usuarios de UNIX. Su primera reunión (mayo de 1974) tuvo una docena</a:t>
            </a:r>
          </a:p>
          <a:p>
            <a:pPr algn="l"/>
            <a:r>
              <a:rPr lang="es-ES" sz="1800" b="0" i="0" u="none" strike="noStrike" baseline="0" dirty="0">
                <a:latin typeface="1E63b6ITCStoneSerifStdMedium"/>
              </a:rPr>
              <a:t>de asistentes.</a:t>
            </a:r>
            <a:endParaRPr lang="es-ES" dirty="0"/>
          </a:p>
        </p:txBody>
      </p:sp>
    </p:spTree>
    <p:extLst>
      <p:ext uri="{BB962C8B-B14F-4D97-AF65-F5344CB8AC3E}">
        <p14:creationId xmlns:p14="http://schemas.microsoft.com/office/powerpoint/2010/main" val="32837073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F1A3D84-8971-4DD2-B113-BD83C83B32E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7409079-8C58-45E4-AE56-AB16EB527ED8}"/>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3412657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786762-DA33-4B38-B5C5-20A04EB6F3B7}"/>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521AF2E-790C-4F12-AF90-405C033242E6}"/>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3511475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8B7A95-C69D-46CA-A41C-B48789AB5C4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C4FBFD5-A7F4-4E22-B32F-23B38D2AE2AD}"/>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5785582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699F9D-9D58-4B99-BF2E-E639B17C03D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72347C86-3033-4918-9111-C88A79BF446A}"/>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5453567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E0AF39-D93E-4BE1-AF14-8221747C3312}"/>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5071111F-6887-4A94-BF31-91A5EADDFDDC}"/>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6729554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E6D315-E2CD-4D6E-894B-0A4513692CC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23209F8-1CC2-4231-9380-2E20F8A8E581}"/>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7706128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3DD92C-DF3C-45AF-92FA-C44892420F3C}"/>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73F7966-E66F-4C4E-AFE7-F1D55566B858}"/>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971282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EA438E-E407-4E15-8CBA-57991C2CA881}"/>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FEA8738-1942-4FAB-8B14-CDFC2CB3A9F1}"/>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1193563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D4E0B1-6BEF-4511-A492-C3AAF262498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08EBF30-22D2-4531-8298-04664E074E45}"/>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7546485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4EA27C-6E86-44F9-8EDA-A0B2F3E9898F}"/>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C17ACB1-41EE-439B-8BD3-68D56F97C945}"/>
              </a:ext>
            </a:extLst>
          </p:cNvPr>
          <p:cNvSpPr txBox="1">
            <a:spLocks noGrp="1"/>
          </p:cNvSpPr>
          <p:nvPr>
            <p:ph type="body" sz="quarter" idx="1"/>
          </p:nvPr>
        </p:nvSpPr>
        <p:spPr>
          <a:xfrm>
            <a:off x="685443" y="4343043"/>
            <a:ext cx="5483163" cy="4112276"/>
          </a:xfrm>
        </p:spPr>
        <p:txBody>
          <a:bodyPr/>
          <a:lstStyle/>
          <a:p>
            <a:endParaRPr lang="es-ES"/>
          </a:p>
        </p:txBody>
      </p:sp>
    </p:spTree>
    <p:extLst>
      <p:ext uri="{BB962C8B-B14F-4D97-AF65-F5344CB8AC3E}">
        <p14:creationId xmlns:p14="http://schemas.microsoft.com/office/powerpoint/2010/main" val="1517830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A77778-D60A-496A-9704-BA5775FDB7D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11481480-458A-40DA-8132-681B2948837E}"/>
              </a:ext>
            </a:extLst>
          </p:cNvPr>
          <p:cNvSpPr txBox="1">
            <a:spLocks noGrp="1"/>
          </p:cNvSpPr>
          <p:nvPr>
            <p:ph type="body" sz="quarter" idx="1"/>
          </p:nvPr>
        </p:nvSpPr>
        <p:spPr>
          <a:xfrm>
            <a:off x="685800" y="4343400"/>
            <a:ext cx="5484964" cy="4114077"/>
          </a:xfrm>
        </p:spPr>
        <p:txBody>
          <a:bodyPr>
            <a:spAutoFit/>
          </a:bodyPr>
          <a:lstStyle/>
          <a:p>
            <a:r>
              <a:rPr lang="es-MX" dirty="0"/>
              <a:t>Una de las universidades que había obtenido una licencia de UNIX fue la Universidad</a:t>
            </a:r>
          </a:p>
          <a:p>
            <a:r>
              <a:rPr lang="es-MX" dirty="0"/>
              <a:t>de California en Berkeley, donde había estudiado Ken Thompson. En</a:t>
            </a:r>
          </a:p>
          <a:p>
            <a:r>
              <a:rPr lang="es-MX" dirty="0"/>
              <a:t>1975, Thompson volvió como profesor allí, y trajo consigo la última versión</a:t>
            </a:r>
          </a:p>
          <a:p>
            <a:r>
              <a:rPr lang="es-MX" dirty="0"/>
              <a:t>de UNIX. Dos estudiantes graduados recién incorporados, Chuck Haley y Bill</a:t>
            </a:r>
          </a:p>
          <a:p>
            <a:r>
              <a:rPr lang="es-MX" dirty="0" err="1"/>
              <a:t>Joy</a:t>
            </a:r>
            <a:r>
              <a:rPr lang="es-MX" dirty="0"/>
              <a:t> (que posteriormente cofundó SUN Microsystems) comenzaron a trabajar</a:t>
            </a:r>
          </a:p>
          <a:p>
            <a:r>
              <a:rPr lang="es-MX" dirty="0"/>
              <a:t>en una implementación de UNIX.</a:t>
            </a:r>
          </a:p>
          <a:p>
            <a:r>
              <a:rPr lang="es-MX" dirty="0"/>
              <a:t>Una de las primeras cosas que les decepcionó eran los editores. </a:t>
            </a:r>
            <a:r>
              <a:rPr lang="es-MX" dirty="0" err="1"/>
              <a:t>Joy</a:t>
            </a:r>
            <a:r>
              <a:rPr lang="es-MX" dirty="0"/>
              <a:t> perfeccionó</a:t>
            </a:r>
          </a:p>
          <a:p>
            <a:r>
              <a:rPr lang="es-MX" dirty="0"/>
              <a:t>un editor llamado ex, hasta transformarlo en el vi, un editor visual a pantalla</a:t>
            </a:r>
          </a:p>
          <a:p>
            <a:r>
              <a:rPr lang="es-MX" dirty="0"/>
              <a:t>completa. Y los dos escribieron un compilador de lenguaje Pascal, que</a:t>
            </a:r>
          </a:p>
          <a:p>
            <a:r>
              <a:rPr lang="es-MX" dirty="0"/>
              <a:t>añadieron a UNIX. Hubo cierta demanda de esta implementación de UNIX,</a:t>
            </a:r>
          </a:p>
          <a:p>
            <a:r>
              <a:rPr lang="es-MX" dirty="0"/>
              <a:t>y </a:t>
            </a:r>
            <a:r>
              <a:rPr lang="es-MX" dirty="0" err="1"/>
              <a:t>Joy</a:t>
            </a:r>
            <a:r>
              <a:rPr lang="es-MX" dirty="0"/>
              <a:t> lo comenzó a producir como el BSD, Berkeley Software </a:t>
            </a:r>
            <a:r>
              <a:rPr lang="es-MX" dirty="0" err="1"/>
              <a:t>Distribution</a:t>
            </a:r>
            <a:r>
              <a:rPr lang="es-MX" dirty="0"/>
              <a:t> (o</a:t>
            </a:r>
          </a:p>
          <a:p>
            <a:r>
              <a:rPr lang="es-MX" dirty="0"/>
              <a:t>UNIX BSD).</a:t>
            </a:r>
          </a:p>
          <a:p>
            <a:r>
              <a:rPr lang="es-MX" dirty="0"/>
              <a:t>BSD (en 1978) tenía una licencia particular sobre su precio: decía que estaba</a:t>
            </a:r>
          </a:p>
          <a:p>
            <a:r>
              <a:rPr lang="es-MX" dirty="0"/>
              <a:t>acorde con el coste de los medios y la distribución que se tenía en ese momento.</a:t>
            </a:r>
          </a:p>
          <a:p>
            <a:r>
              <a:rPr lang="es-MX" dirty="0"/>
              <a:t>Así, los nuevos usuarios acababan haciendo algunos cambios o incorporando</a:t>
            </a:r>
          </a:p>
          <a:p>
            <a:r>
              <a:rPr lang="es-MX" dirty="0"/>
              <a:t>cosas, vendiendo sus copias "rehechas" y, al cabo de un tiempo, los</a:t>
            </a:r>
          </a:p>
          <a:p>
            <a:r>
              <a:rPr lang="es-MX" dirty="0"/>
              <a:t>cambios se incorporaban en la siguiente versión de BSD.</a:t>
            </a:r>
            <a:endParaRPr lang="es-ES" dirty="0"/>
          </a:p>
        </p:txBody>
      </p:sp>
    </p:spTree>
    <p:extLst>
      <p:ext uri="{BB962C8B-B14F-4D97-AF65-F5344CB8AC3E}">
        <p14:creationId xmlns:p14="http://schemas.microsoft.com/office/powerpoint/2010/main" val="2088677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167D8D-A484-4E4E-91A4-F666F8CBA65E}"/>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5268E6B-E491-4067-9654-734E67C64F67}"/>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7610498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167D8D-A484-4E4E-91A4-F666F8CBA65E}"/>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65268E6B-E491-4067-9654-734E67C64F67}"/>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5868305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311747-DEC3-4248-AFA2-D5DBB368A2D9}"/>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F15EF712-C641-41F0-931F-139751A4DA30}"/>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8083637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3E89B3-DEE9-4E49-AB65-4F55624E7A20}"/>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E64F7D7E-D202-475A-A650-537CF64BE9F0}"/>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16680755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0DF3466-C461-493E-97D2-58C1471ECDFC}"/>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9E6B95D-9AA5-4E99-8605-10E5BE51E12D}"/>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21178230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08EC4C-15D1-4A39-92A1-B4DD7002C580}"/>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057D50D6-A0CB-4A3D-B1BE-CE97A11C1004}"/>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9633308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2C83B4-56FF-4A41-98A7-0A92CC2F706E}"/>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87E9B426-1DE6-4D6A-ABE5-7F04BFC837D1}"/>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6192256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A9F03A-76A6-4831-92A5-007EE5422CA9}"/>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488B1DD8-3FB1-49B5-9C23-294F1F87D571}"/>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34818050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B3B5BD-FB14-41E7-BA34-A359243CAC7B}"/>
              </a:ext>
            </a:extLst>
          </p:cNvPr>
          <p:cNvSpPr>
            <a:spLocks noGrp="1" noRot="1" noChangeAspect="1"/>
          </p:cNvSpPr>
          <p:nvPr>
            <p:ph type="sldImg"/>
          </p:nvPr>
        </p:nvSpPr>
        <p:spPr>
          <a:xfrm>
            <a:off x="1143000" y="695328"/>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B162705A-0C65-4189-B333-F81FA69E7FAC}"/>
              </a:ext>
            </a:extLst>
          </p:cNvPr>
          <p:cNvSpPr txBox="1">
            <a:spLocks noGrp="1"/>
          </p:cNvSpPr>
          <p:nvPr>
            <p:ph type="body" sz="quarter" idx="1"/>
          </p:nvPr>
        </p:nvSpPr>
        <p:spPr>
          <a:xfrm>
            <a:off x="685800" y="4343400"/>
            <a:ext cx="5484964" cy="4114077"/>
          </a:xfrm>
        </p:spPr>
        <p:txBody>
          <a:bodyPr>
            <a:spAutoFit/>
          </a:bodyPr>
          <a:lstStyle/>
          <a:p>
            <a:endParaRPr lang="es-ES"/>
          </a:p>
        </p:txBody>
      </p:sp>
    </p:spTree>
    <p:extLst>
      <p:ext uri="{BB962C8B-B14F-4D97-AF65-F5344CB8AC3E}">
        <p14:creationId xmlns:p14="http://schemas.microsoft.com/office/powerpoint/2010/main" val="6784842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D81FDC1-73FF-4BCA-B697-99537D09045A}"/>
              </a:ext>
            </a:extLst>
          </p:cNvPr>
          <p:cNvSpPr>
            <a:spLocks noGrp="1" noRot="1" noChangeAspect="1"/>
          </p:cNvSpPr>
          <p:nvPr>
            <p:ph type="sldImg"/>
          </p:nvPr>
        </p:nvSpPr>
        <p:spPr>
          <a:xfrm>
            <a:off x="1143000" y="695325"/>
            <a:ext cx="4572000" cy="3429000"/>
          </a:xfrm>
          <a:solidFill>
            <a:srgbClr val="4472C4"/>
          </a:solidFill>
          <a:ln w="25402">
            <a:solidFill>
              <a:srgbClr val="2F528F"/>
            </a:solidFill>
            <a:prstDash val="solid"/>
          </a:ln>
        </p:spPr>
      </p:sp>
      <p:sp>
        <p:nvSpPr>
          <p:cNvPr id="3" name="Marcador de notas 2">
            <a:extLst>
              <a:ext uri="{FF2B5EF4-FFF2-40B4-BE49-F238E27FC236}">
                <a16:creationId xmlns:a16="http://schemas.microsoft.com/office/drawing/2014/main" id="{370C8C82-7516-4E37-8943-F48B494AA3AD}"/>
              </a:ext>
            </a:extLst>
          </p:cNvPr>
          <p:cNvSpPr txBox="1">
            <a:spLocks noGrp="1"/>
          </p:cNvSpPr>
          <p:nvPr>
            <p:ph type="body" sz="quarter" idx="1"/>
          </p:nvPr>
        </p:nvSpPr>
        <p:spPr>
          <a:xfrm>
            <a:off x="685800" y="4343400"/>
            <a:ext cx="5484964" cy="4114077"/>
          </a:xfrm>
        </p:spPr>
        <p:txBody>
          <a:bodyPr>
            <a:spAutoFit/>
          </a:bodyPr>
          <a:lstStyle/>
          <a:p>
            <a:r>
              <a:rPr lang="es-MX" dirty="0"/>
              <a:t>Como hemos dicho en la introducción, todos los *</a:t>
            </a:r>
            <a:r>
              <a:rPr lang="es-MX" dirty="0" err="1"/>
              <a:t>nix</a:t>
            </a:r>
            <a:r>
              <a:rPr lang="es-MX" dirty="0"/>
              <a:t> son multiusuario y multitarea.</a:t>
            </a:r>
          </a:p>
          <a:p>
            <a:r>
              <a:rPr lang="es-MX" dirty="0"/>
              <a:t>Por este motivo es muy importante que el mismo sistema operativo</a:t>
            </a:r>
          </a:p>
          <a:p>
            <a:r>
              <a:rPr lang="es-MX" dirty="0"/>
              <a:t>incorpore mecanismos para manipular y controlar correctamente a los usuarios:</a:t>
            </a:r>
          </a:p>
          <a:p>
            <a:r>
              <a:rPr lang="es-MX" dirty="0"/>
              <a:t>el sistema de entrada e identificación (</a:t>
            </a:r>
            <a:r>
              <a:rPr lang="es-MX" dirty="0" err="1"/>
              <a:t>login</a:t>
            </a:r>
            <a:r>
              <a:rPr lang="es-MX" dirty="0"/>
              <a:t>), los programas que puede</a:t>
            </a:r>
          </a:p>
          <a:p>
            <a:r>
              <a:rPr lang="es-MX" dirty="0"/>
              <a:t>ejecutar, mecanismos de seguridad para proteger el hardware del ordenador,</a:t>
            </a:r>
          </a:p>
          <a:p>
            <a:r>
              <a:rPr lang="es-MX" dirty="0"/>
              <a:t>protección para los ficheros de los usuarios, etc.</a:t>
            </a:r>
          </a:p>
          <a:p>
            <a:r>
              <a:rPr lang="es-MX" dirty="0"/>
              <a:t>Para identificar a los usuarios delante del sistema operativo, generalmente se</a:t>
            </a:r>
          </a:p>
          <a:p>
            <a:r>
              <a:rPr lang="es-MX" dirty="0"/>
              <a:t>utiliza una política de nombres estándar que suele ser poner como </a:t>
            </a:r>
            <a:r>
              <a:rPr lang="es-MX" dirty="0" err="1"/>
              <a:t>login</a:t>
            </a:r>
            <a:r>
              <a:rPr lang="es-MX" dirty="0"/>
              <a:t> la primera</a:t>
            </a:r>
          </a:p>
          <a:p>
            <a:r>
              <a:rPr lang="es-MX" dirty="0"/>
              <a:t>inicial del nombre del usuario seguido de su apellido y se debe recordar</a:t>
            </a:r>
          </a:p>
          <a:p>
            <a:r>
              <a:rPr lang="es-MX" dirty="0"/>
              <a:t>que se diferencian mayúsculas y minúsculas y, por tanto, </a:t>
            </a:r>
            <a:r>
              <a:rPr lang="es-MX" dirty="0" err="1"/>
              <a:t>abc</a:t>
            </a:r>
            <a:r>
              <a:rPr lang="es-MX" dirty="0"/>
              <a:t> es diferente de</a:t>
            </a:r>
          </a:p>
          <a:p>
            <a:r>
              <a:rPr lang="es-MX" dirty="0"/>
              <a:t>ABC. Los sistemas *</a:t>
            </a:r>
            <a:r>
              <a:rPr lang="es-MX" dirty="0" err="1"/>
              <a:t>nix</a:t>
            </a:r>
            <a:r>
              <a:rPr lang="es-MX" dirty="0"/>
              <a:t> organizan toda esta información por usuarios y grupos.</a:t>
            </a:r>
          </a:p>
          <a:p>
            <a:r>
              <a:rPr lang="es-MX" dirty="0"/>
              <a:t>Para entrar a trabajar interactivamente con el sistema, éste nos pedirá un </a:t>
            </a:r>
            <a:r>
              <a:rPr lang="es-MX" dirty="0" err="1"/>
              <a:t>login</a:t>
            </a:r>
            <a:endParaRPr lang="es-MX" dirty="0"/>
          </a:p>
          <a:p>
            <a:r>
              <a:rPr lang="es-MX" dirty="0"/>
              <a:t>y una contraseña.</a:t>
            </a:r>
          </a:p>
          <a:p>
            <a:endParaRPr lang="es-ES" dirty="0"/>
          </a:p>
        </p:txBody>
      </p:sp>
    </p:spTree>
    <p:extLst>
      <p:ext uri="{BB962C8B-B14F-4D97-AF65-F5344CB8AC3E}">
        <p14:creationId xmlns:p14="http://schemas.microsoft.com/office/powerpoint/2010/main" val="22414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6A9CDD-0976-44E0-B40B-DB34B553181F}"/>
              </a:ext>
            </a:extLst>
          </p:cNvPr>
          <p:cNvSpPr txBox="1">
            <a:spLocks noGrp="1"/>
          </p:cNvSpPr>
          <p:nvPr>
            <p:ph type="ctrTitle"/>
          </p:nvPr>
        </p:nvSpPr>
        <p:spPr>
          <a:xfrm>
            <a:off x="1143000" y="1122361"/>
            <a:ext cx="6858000" cy="2387598"/>
          </a:xfrm>
        </p:spPr>
        <p:txBody>
          <a:bodyPr anchorCtr="1"/>
          <a:lstStyle>
            <a:lvl1pPr algn="ctr">
              <a:defRPr sz="6000"/>
            </a:lvl1pPr>
          </a:lstStyle>
          <a:p>
            <a:pPr lvl="0"/>
            <a:r>
              <a:rPr lang="es-ES"/>
              <a:t>Haga clic para modificar el estilo de título del patrón</a:t>
            </a:r>
          </a:p>
        </p:txBody>
      </p:sp>
      <p:sp>
        <p:nvSpPr>
          <p:cNvPr id="3" name="Subtítulo 2">
            <a:extLst>
              <a:ext uri="{FF2B5EF4-FFF2-40B4-BE49-F238E27FC236}">
                <a16:creationId xmlns:a16="http://schemas.microsoft.com/office/drawing/2014/main" id="{31FB5902-7D9A-4042-879F-1CCE58C0C7B2}"/>
              </a:ext>
            </a:extLst>
          </p:cNvPr>
          <p:cNvSpPr txBox="1">
            <a:spLocks noGrp="1"/>
          </p:cNvSpPr>
          <p:nvPr>
            <p:ph type="subTitle" idx="1"/>
          </p:nvPr>
        </p:nvSpPr>
        <p:spPr>
          <a:xfrm>
            <a:off x="1143000" y="3602041"/>
            <a:ext cx="6858000" cy="1655758"/>
          </a:xfrm>
        </p:spPr>
        <p:txBody>
          <a:bodyPr anchorCtr="1"/>
          <a:lstStyle>
            <a:lvl1pPr marL="0" indent="0" algn="ctr">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a:lvl1pPr>
          </a:lstStyle>
          <a:p>
            <a:pPr lvl="0"/>
            <a:r>
              <a:rPr lang="es-ES"/>
              <a:t>Haga clic para editar el estilo de subtítulo del patrón</a:t>
            </a:r>
          </a:p>
        </p:txBody>
      </p:sp>
      <p:sp>
        <p:nvSpPr>
          <p:cNvPr id="4" name="Marcador de fecha 3">
            <a:extLst>
              <a:ext uri="{FF2B5EF4-FFF2-40B4-BE49-F238E27FC236}">
                <a16:creationId xmlns:a16="http://schemas.microsoft.com/office/drawing/2014/main" id="{6DC8E67D-247F-43E6-9EB8-DB14ECC008EB}"/>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9F5A5481-E177-461C-86DC-6022D8BB4061}"/>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2B5BEF9F-7B75-45D0-9AFA-0FC3D27B136B}"/>
              </a:ext>
            </a:extLst>
          </p:cNvPr>
          <p:cNvSpPr txBox="1">
            <a:spLocks noGrp="1"/>
          </p:cNvSpPr>
          <p:nvPr>
            <p:ph type="sldNum" sz="quarter" idx="8"/>
          </p:nvPr>
        </p:nvSpPr>
        <p:spPr/>
        <p:txBody>
          <a:bodyPr/>
          <a:lstStyle>
            <a:lvl1pPr>
              <a:defRPr/>
            </a:lvl1pPr>
          </a:lstStyle>
          <a:p>
            <a:pPr lvl="0"/>
            <a:fld id="{80B77BF0-B4CA-4066-861D-103BE0D5DE81}" type="slidenum">
              <a:t>‹Nº›</a:t>
            </a:fld>
            <a:endParaRPr lang="en-US"/>
          </a:p>
        </p:txBody>
      </p:sp>
    </p:spTree>
    <p:extLst>
      <p:ext uri="{BB962C8B-B14F-4D97-AF65-F5344CB8AC3E}">
        <p14:creationId xmlns:p14="http://schemas.microsoft.com/office/powerpoint/2010/main" val="1795289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AFEC8-6BB4-4186-9B5D-2F9767DA143E}"/>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a:extLst>
              <a:ext uri="{FF2B5EF4-FFF2-40B4-BE49-F238E27FC236}">
                <a16:creationId xmlns:a16="http://schemas.microsoft.com/office/drawing/2014/main" id="{DEAB96FF-FA91-47F6-81DD-AD8B9B2C5176}"/>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B83F8B7-CAAA-4F9F-95B9-7724A4D4903E}"/>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FAEE2500-7E3E-4954-A6AF-C52B1B7951E8}"/>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90DFB334-EE59-45F4-895E-7B00EF0A6517}"/>
              </a:ext>
            </a:extLst>
          </p:cNvPr>
          <p:cNvSpPr txBox="1">
            <a:spLocks noGrp="1"/>
          </p:cNvSpPr>
          <p:nvPr>
            <p:ph type="sldNum" sz="quarter" idx="8"/>
          </p:nvPr>
        </p:nvSpPr>
        <p:spPr/>
        <p:txBody>
          <a:bodyPr/>
          <a:lstStyle>
            <a:lvl1pPr>
              <a:defRPr/>
            </a:lvl1pPr>
          </a:lstStyle>
          <a:p>
            <a:pPr lvl="0"/>
            <a:fld id="{E44E4D39-D4F1-40AB-B112-653F267C603D}" type="slidenum">
              <a:t>‹Nº›</a:t>
            </a:fld>
            <a:endParaRPr lang="en-US"/>
          </a:p>
        </p:txBody>
      </p:sp>
    </p:spTree>
    <p:extLst>
      <p:ext uri="{BB962C8B-B14F-4D97-AF65-F5344CB8AC3E}">
        <p14:creationId xmlns:p14="http://schemas.microsoft.com/office/powerpoint/2010/main" val="339778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A88F9A-90E5-4380-BDD0-A9A766839BAD}"/>
              </a:ext>
            </a:extLst>
          </p:cNvPr>
          <p:cNvSpPr txBox="1">
            <a:spLocks noGrp="1"/>
          </p:cNvSpPr>
          <p:nvPr>
            <p:ph type="title" orient="vert"/>
          </p:nvPr>
        </p:nvSpPr>
        <p:spPr>
          <a:xfrm>
            <a:off x="6629400" y="122236"/>
            <a:ext cx="2055808" cy="6122986"/>
          </a:xfrm>
        </p:spPr>
        <p:txBody>
          <a:bodyPr vert="eaVert"/>
          <a:lstStyle>
            <a:lvl1pPr>
              <a:defRPr/>
            </a:lvl1pPr>
          </a:lstStyle>
          <a:p>
            <a:pPr lvl="0"/>
            <a:r>
              <a:rPr lang="es-ES"/>
              <a:t>Haga clic para modificar el estilo de título del patrón</a:t>
            </a:r>
          </a:p>
        </p:txBody>
      </p:sp>
      <p:sp>
        <p:nvSpPr>
          <p:cNvPr id="3" name="Marcador de texto vertical 2">
            <a:extLst>
              <a:ext uri="{FF2B5EF4-FFF2-40B4-BE49-F238E27FC236}">
                <a16:creationId xmlns:a16="http://schemas.microsoft.com/office/drawing/2014/main" id="{EE3737DC-F860-406F-9BA2-D0654879BBCA}"/>
              </a:ext>
            </a:extLst>
          </p:cNvPr>
          <p:cNvSpPr txBox="1">
            <a:spLocks noGrp="1"/>
          </p:cNvSpPr>
          <p:nvPr>
            <p:ph type="body" orient="vert" idx="1"/>
          </p:nvPr>
        </p:nvSpPr>
        <p:spPr>
          <a:xfrm>
            <a:off x="457200" y="122236"/>
            <a:ext cx="6019796" cy="6122986"/>
          </a:xfrm>
        </p:spPr>
        <p:txBody>
          <a:bodyPr vert="eaVert"/>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098C6FD-8A23-404C-B11E-63C7A23A0A9E}"/>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71034624-CF62-40A8-96B7-D6C8670405FD}"/>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3465EA3A-92D7-4BF8-8D44-E23150A5662D}"/>
              </a:ext>
            </a:extLst>
          </p:cNvPr>
          <p:cNvSpPr txBox="1">
            <a:spLocks noGrp="1"/>
          </p:cNvSpPr>
          <p:nvPr>
            <p:ph type="sldNum" sz="quarter" idx="8"/>
          </p:nvPr>
        </p:nvSpPr>
        <p:spPr/>
        <p:txBody>
          <a:bodyPr/>
          <a:lstStyle>
            <a:lvl1pPr>
              <a:defRPr/>
            </a:lvl1pPr>
          </a:lstStyle>
          <a:p>
            <a:pPr lvl="0"/>
            <a:fld id="{7304334A-1763-4FE7-82DC-FF9F9BB2D68A}" type="slidenum">
              <a:t>‹Nº›</a:t>
            </a:fld>
            <a:endParaRPr lang="en-US"/>
          </a:p>
        </p:txBody>
      </p:sp>
    </p:spTree>
    <p:extLst>
      <p:ext uri="{BB962C8B-B14F-4D97-AF65-F5344CB8AC3E}">
        <p14:creationId xmlns:p14="http://schemas.microsoft.com/office/powerpoint/2010/main" val="2857894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99E63-DE1C-4F54-A14C-2EB3EB4EE1BC}"/>
              </a:ext>
            </a:extLst>
          </p:cNvPr>
          <p:cNvSpPr txBox="1">
            <a:spLocks noGrp="1"/>
          </p:cNvSpPr>
          <p:nvPr>
            <p:ph type="ctrTitle"/>
          </p:nvPr>
        </p:nvSpPr>
        <p:spPr>
          <a:xfrm>
            <a:off x="1143000" y="1122361"/>
            <a:ext cx="6858000" cy="2387598"/>
          </a:xfrm>
        </p:spPr>
        <p:txBody>
          <a:bodyPr anchorCtr="1"/>
          <a:lstStyle>
            <a:lvl1pPr algn="ctr">
              <a:defRPr sz="6000"/>
            </a:lvl1pPr>
          </a:lstStyle>
          <a:p>
            <a:pPr lvl="0"/>
            <a:r>
              <a:rPr lang="es-ES"/>
              <a:t>Haga clic para modificar el estilo de título del patrón</a:t>
            </a:r>
          </a:p>
        </p:txBody>
      </p:sp>
      <p:sp>
        <p:nvSpPr>
          <p:cNvPr id="3" name="Subtítulo 2">
            <a:extLst>
              <a:ext uri="{FF2B5EF4-FFF2-40B4-BE49-F238E27FC236}">
                <a16:creationId xmlns:a16="http://schemas.microsoft.com/office/drawing/2014/main" id="{8C391323-28DB-4933-B75D-512D5781FD9D}"/>
              </a:ext>
            </a:extLst>
          </p:cNvPr>
          <p:cNvSpPr txBox="1">
            <a:spLocks noGrp="1"/>
          </p:cNvSpPr>
          <p:nvPr>
            <p:ph type="subTitle" idx="1"/>
          </p:nvPr>
        </p:nvSpPr>
        <p:spPr>
          <a:xfrm>
            <a:off x="1143000" y="3602041"/>
            <a:ext cx="6858000" cy="1655758"/>
          </a:xfrm>
        </p:spPr>
        <p:txBody>
          <a:bodyPr anchorCtr="1"/>
          <a:lstStyle>
            <a:lvl1pPr marL="0" indent="0" algn="ctr">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a:lvl1pPr>
          </a:lstStyle>
          <a:p>
            <a:pPr lvl="0"/>
            <a:r>
              <a:rPr lang="es-ES"/>
              <a:t>Haga clic para editar el estilo de subtítulo del patrón</a:t>
            </a:r>
          </a:p>
        </p:txBody>
      </p:sp>
      <p:sp>
        <p:nvSpPr>
          <p:cNvPr id="4" name="Marcador de fecha 3">
            <a:extLst>
              <a:ext uri="{FF2B5EF4-FFF2-40B4-BE49-F238E27FC236}">
                <a16:creationId xmlns:a16="http://schemas.microsoft.com/office/drawing/2014/main" id="{92AD27C7-7442-4242-BBA1-BA83D916A397}"/>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5E7ABBFA-BBEF-4D97-931F-4B4BC44C6FD9}"/>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2D3EC243-D235-4EF6-A306-1A125A29E743}"/>
              </a:ext>
            </a:extLst>
          </p:cNvPr>
          <p:cNvSpPr txBox="1">
            <a:spLocks noGrp="1"/>
          </p:cNvSpPr>
          <p:nvPr>
            <p:ph type="sldNum" sz="quarter" idx="8"/>
          </p:nvPr>
        </p:nvSpPr>
        <p:spPr/>
        <p:txBody>
          <a:bodyPr/>
          <a:lstStyle>
            <a:lvl1pPr>
              <a:defRPr/>
            </a:lvl1pPr>
          </a:lstStyle>
          <a:p>
            <a:pPr lvl="0"/>
            <a:fld id="{D9DE1475-14CF-4055-897B-48CBF5008E72}" type="slidenum">
              <a:t>‹Nº›</a:t>
            </a:fld>
            <a:endParaRPr lang="en-US"/>
          </a:p>
        </p:txBody>
      </p:sp>
    </p:spTree>
    <p:extLst>
      <p:ext uri="{BB962C8B-B14F-4D97-AF65-F5344CB8AC3E}">
        <p14:creationId xmlns:p14="http://schemas.microsoft.com/office/powerpoint/2010/main" val="382579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287CCD-295F-4AED-A907-BF30289DFD75}"/>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a:extLst>
              <a:ext uri="{FF2B5EF4-FFF2-40B4-BE49-F238E27FC236}">
                <a16:creationId xmlns:a16="http://schemas.microsoft.com/office/drawing/2014/main" id="{F51C252C-3AC4-4F1B-9D1B-7160E9FB063F}"/>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3B0A997-DEDD-4628-9A1C-5A97E9ED5699}"/>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361D5073-CB19-409A-A820-D685356FFF7A}"/>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16BD442E-BE70-4851-AC15-171DE109B786}"/>
              </a:ext>
            </a:extLst>
          </p:cNvPr>
          <p:cNvSpPr txBox="1">
            <a:spLocks noGrp="1"/>
          </p:cNvSpPr>
          <p:nvPr>
            <p:ph type="sldNum" sz="quarter" idx="8"/>
          </p:nvPr>
        </p:nvSpPr>
        <p:spPr/>
        <p:txBody>
          <a:bodyPr/>
          <a:lstStyle>
            <a:lvl1pPr>
              <a:defRPr/>
            </a:lvl1pPr>
          </a:lstStyle>
          <a:p>
            <a:pPr lvl="0"/>
            <a:fld id="{C7A01540-1D19-456A-92AA-0D581D1181EA}" type="slidenum">
              <a:t>‹Nº›</a:t>
            </a:fld>
            <a:endParaRPr lang="en-US"/>
          </a:p>
        </p:txBody>
      </p:sp>
    </p:spTree>
    <p:extLst>
      <p:ext uri="{BB962C8B-B14F-4D97-AF65-F5344CB8AC3E}">
        <p14:creationId xmlns:p14="http://schemas.microsoft.com/office/powerpoint/2010/main" val="3956098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036D16-4C7D-4D22-917F-DD124CCA9DA3}"/>
              </a:ext>
            </a:extLst>
          </p:cNvPr>
          <p:cNvSpPr txBox="1">
            <a:spLocks noGrp="1"/>
          </p:cNvSpPr>
          <p:nvPr>
            <p:ph type="title"/>
          </p:nvPr>
        </p:nvSpPr>
        <p:spPr>
          <a:xfrm>
            <a:off x="623885" y="1709735"/>
            <a:ext cx="7886700" cy="2852735"/>
          </a:xfrm>
        </p:spPr>
        <p:txBody>
          <a:bodyPr/>
          <a:lstStyle>
            <a:lvl1pPr>
              <a:defRPr sz="6000"/>
            </a:lvl1pPr>
          </a:lstStyle>
          <a:p>
            <a:pPr lvl="0"/>
            <a:r>
              <a:rPr lang="es-ES"/>
              <a:t>Haga clic para modificar el estilo de título del patrón</a:t>
            </a:r>
          </a:p>
        </p:txBody>
      </p:sp>
      <p:sp>
        <p:nvSpPr>
          <p:cNvPr id="3" name="Marcador de texto 2">
            <a:extLst>
              <a:ext uri="{FF2B5EF4-FFF2-40B4-BE49-F238E27FC236}">
                <a16:creationId xmlns:a16="http://schemas.microsoft.com/office/drawing/2014/main" id="{5CAA9A87-23AC-449C-98D1-527A2C138069}"/>
              </a:ext>
            </a:extLst>
          </p:cNvPr>
          <p:cNvSpPr txBox="1">
            <a:spLocks noGrp="1"/>
          </p:cNvSpPr>
          <p:nvPr>
            <p:ph type="body" idx="1"/>
          </p:nvPr>
        </p:nvSpPr>
        <p:spPr>
          <a:xfrm>
            <a:off x="623885" y="4589465"/>
            <a:ext cx="7886700" cy="1500182"/>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a:solidFill>
                  <a:srgbClr val="898989"/>
                </a:solidFill>
              </a:defRPr>
            </a:lvl1pPr>
          </a:lstStyle>
          <a:p>
            <a:pPr lvl="0"/>
            <a:r>
              <a:rPr lang="es-ES"/>
              <a:t>Editar el estilo de texto del patrón</a:t>
            </a:r>
          </a:p>
        </p:txBody>
      </p:sp>
      <p:sp>
        <p:nvSpPr>
          <p:cNvPr id="4" name="Marcador de fecha 3">
            <a:extLst>
              <a:ext uri="{FF2B5EF4-FFF2-40B4-BE49-F238E27FC236}">
                <a16:creationId xmlns:a16="http://schemas.microsoft.com/office/drawing/2014/main" id="{A42CEC2D-2042-4F47-9726-CF97039A7490}"/>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AA9BBF2C-8986-40E0-B4EA-B7C9EC0AA93C}"/>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024AC77C-79B9-429E-9822-46864C97BD10}"/>
              </a:ext>
            </a:extLst>
          </p:cNvPr>
          <p:cNvSpPr txBox="1">
            <a:spLocks noGrp="1"/>
          </p:cNvSpPr>
          <p:nvPr>
            <p:ph type="sldNum" sz="quarter" idx="8"/>
          </p:nvPr>
        </p:nvSpPr>
        <p:spPr/>
        <p:txBody>
          <a:bodyPr/>
          <a:lstStyle>
            <a:lvl1pPr>
              <a:defRPr/>
            </a:lvl1pPr>
          </a:lstStyle>
          <a:p>
            <a:pPr lvl="0"/>
            <a:fld id="{9938CA6F-DE3B-4E64-A7AE-EA1A1CEFED41}" type="slidenum">
              <a:t>‹Nº›</a:t>
            </a:fld>
            <a:endParaRPr lang="en-US"/>
          </a:p>
        </p:txBody>
      </p:sp>
    </p:spTree>
    <p:extLst>
      <p:ext uri="{BB962C8B-B14F-4D97-AF65-F5344CB8AC3E}">
        <p14:creationId xmlns:p14="http://schemas.microsoft.com/office/powerpoint/2010/main" val="1798416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89B05-3370-4C23-B186-9E53BD06797C}"/>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a:extLst>
              <a:ext uri="{FF2B5EF4-FFF2-40B4-BE49-F238E27FC236}">
                <a16:creationId xmlns:a16="http://schemas.microsoft.com/office/drawing/2014/main" id="{0152DB4D-CBE1-4A2C-9856-8D11817EE87C}"/>
              </a:ext>
            </a:extLst>
          </p:cNvPr>
          <p:cNvSpPr txBox="1">
            <a:spLocks noGrp="1"/>
          </p:cNvSpPr>
          <p:nvPr>
            <p:ph idx="1"/>
          </p:nvPr>
        </p:nvSpPr>
        <p:spPr>
          <a:xfrm>
            <a:off x="457200" y="1604964"/>
            <a:ext cx="4037011" cy="4525959"/>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A6672F0-C802-4260-8BBD-1965D9E9197A}"/>
              </a:ext>
            </a:extLst>
          </p:cNvPr>
          <p:cNvSpPr txBox="1">
            <a:spLocks noGrp="1"/>
          </p:cNvSpPr>
          <p:nvPr>
            <p:ph idx="2"/>
          </p:nvPr>
        </p:nvSpPr>
        <p:spPr>
          <a:xfrm>
            <a:off x="4646615" y="1604964"/>
            <a:ext cx="4038603" cy="4525959"/>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DD675C6-CBD8-47AC-865A-91826B2A2ADC}"/>
              </a:ext>
            </a:extLst>
          </p:cNvPr>
          <p:cNvSpPr txBox="1">
            <a:spLocks noGrp="1"/>
          </p:cNvSpPr>
          <p:nvPr>
            <p:ph type="dt" sz="half" idx="7"/>
          </p:nvPr>
        </p:nvSpPr>
        <p:spPr/>
        <p:txBody>
          <a:bodyPr/>
          <a:lstStyle>
            <a:lvl1pPr>
              <a:defRPr/>
            </a:lvl1pPr>
          </a:lstStyle>
          <a:p>
            <a:pPr lvl="0"/>
            <a:endParaRPr lang="es-ES"/>
          </a:p>
        </p:txBody>
      </p:sp>
      <p:sp>
        <p:nvSpPr>
          <p:cNvPr id="6" name="Marcador de pie de página 5">
            <a:extLst>
              <a:ext uri="{FF2B5EF4-FFF2-40B4-BE49-F238E27FC236}">
                <a16:creationId xmlns:a16="http://schemas.microsoft.com/office/drawing/2014/main" id="{4A04CD59-70F6-4078-9389-62C126638AC0}"/>
              </a:ext>
            </a:extLst>
          </p:cNvPr>
          <p:cNvSpPr txBox="1">
            <a:spLocks noGrp="1"/>
          </p:cNvSpPr>
          <p:nvPr>
            <p:ph type="ftr" sz="quarter" idx="9"/>
          </p:nvPr>
        </p:nvSpPr>
        <p:spPr/>
        <p:txBody>
          <a:bodyPr/>
          <a:lstStyle>
            <a:lvl1pPr>
              <a:defRPr/>
            </a:lvl1pPr>
          </a:lstStyle>
          <a:p>
            <a:pPr lvl="0"/>
            <a:endParaRPr lang="en-US"/>
          </a:p>
        </p:txBody>
      </p:sp>
      <p:sp>
        <p:nvSpPr>
          <p:cNvPr id="7" name="Marcador de número de diapositiva 6">
            <a:extLst>
              <a:ext uri="{FF2B5EF4-FFF2-40B4-BE49-F238E27FC236}">
                <a16:creationId xmlns:a16="http://schemas.microsoft.com/office/drawing/2014/main" id="{2F0D1D4C-89CD-4DEF-A4B2-BDF52F313E3D}"/>
              </a:ext>
            </a:extLst>
          </p:cNvPr>
          <p:cNvSpPr txBox="1">
            <a:spLocks noGrp="1"/>
          </p:cNvSpPr>
          <p:nvPr>
            <p:ph type="sldNum" sz="quarter" idx="8"/>
          </p:nvPr>
        </p:nvSpPr>
        <p:spPr/>
        <p:txBody>
          <a:bodyPr/>
          <a:lstStyle>
            <a:lvl1pPr>
              <a:defRPr/>
            </a:lvl1pPr>
          </a:lstStyle>
          <a:p>
            <a:pPr lvl="0"/>
            <a:fld id="{8CBB87F2-CF7E-45A8-9342-09B5B80F3103}" type="slidenum">
              <a:t>‹Nº›</a:t>
            </a:fld>
            <a:endParaRPr lang="en-US"/>
          </a:p>
        </p:txBody>
      </p:sp>
    </p:spTree>
    <p:extLst>
      <p:ext uri="{BB962C8B-B14F-4D97-AF65-F5344CB8AC3E}">
        <p14:creationId xmlns:p14="http://schemas.microsoft.com/office/powerpoint/2010/main" val="3457620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28A40-D4E0-47A4-99BB-B3CBC1B382A1}"/>
              </a:ext>
            </a:extLst>
          </p:cNvPr>
          <p:cNvSpPr txBox="1">
            <a:spLocks noGrp="1"/>
          </p:cNvSpPr>
          <p:nvPr>
            <p:ph type="title"/>
          </p:nvPr>
        </p:nvSpPr>
        <p:spPr>
          <a:xfrm>
            <a:off x="630241" y="365129"/>
            <a:ext cx="7886700" cy="1325559"/>
          </a:xfrm>
        </p:spPr>
        <p:txBody>
          <a:bodyPr/>
          <a:lstStyle>
            <a:lvl1pPr>
              <a:defRPr/>
            </a:lvl1pPr>
          </a:lstStyle>
          <a:p>
            <a:pPr lvl="0"/>
            <a:r>
              <a:rPr lang="es-ES"/>
              <a:t>Haga clic para modificar el estilo de título del patrón</a:t>
            </a:r>
          </a:p>
        </p:txBody>
      </p:sp>
      <p:sp>
        <p:nvSpPr>
          <p:cNvPr id="3" name="Marcador de texto 2">
            <a:extLst>
              <a:ext uri="{FF2B5EF4-FFF2-40B4-BE49-F238E27FC236}">
                <a16:creationId xmlns:a16="http://schemas.microsoft.com/office/drawing/2014/main" id="{38CDB1D2-2CC8-4539-A467-76B57EA8F2FD}"/>
              </a:ext>
            </a:extLst>
          </p:cNvPr>
          <p:cNvSpPr txBox="1">
            <a:spLocks noGrp="1"/>
          </p:cNvSpPr>
          <p:nvPr>
            <p:ph type="body" idx="1"/>
          </p:nvPr>
        </p:nvSpPr>
        <p:spPr>
          <a:xfrm>
            <a:off x="630241" y="1681160"/>
            <a:ext cx="3868734" cy="823910"/>
          </a:xfrm>
        </p:spPr>
        <p:txBody>
          <a:bodyPr anchor="b"/>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b="1"/>
            </a:lvl1pPr>
          </a:lstStyle>
          <a:p>
            <a:pPr lvl="0"/>
            <a:r>
              <a:rPr lang="es-ES"/>
              <a:t>Editar el estilo de texto del patrón</a:t>
            </a:r>
          </a:p>
        </p:txBody>
      </p:sp>
      <p:sp>
        <p:nvSpPr>
          <p:cNvPr id="4" name="Marcador de contenido 3">
            <a:extLst>
              <a:ext uri="{FF2B5EF4-FFF2-40B4-BE49-F238E27FC236}">
                <a16:creationId xmlns:a16="http://schemas.microsoft.com/office/drawing/2014/main" id="{5B7D16C9-6E47-4299-94B2-E3F067674BEE}"/>
              </a:ext>
            </a:extLst>
          </p:cNvPr>
          <p:cNvSpPr txBox="1">
            <a:spLocks noGrp="1"/>
          </p:cNvSpPr>
          <p:nvPr>
            <p:ph idx="2"/>
          </p:nvPr>
        </p:nvSpPr>
        <p:spPr>
          <a:xfrm>
            <a:off x="630241" y="2505071"/>
            <a:ext cx="3868734" cy="3684583"/>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561AD2C-2AB8-4F26-8599-8DA489E6CA92}"/>
              </a:ext>
            </a:extLst>
          </p:cNvPr>
          <p:cNvSpPr txBox="1">
            <a:spLocks noGrp="1"/>
          </p:cNvSpPr>
          <p:nvPr>
            <p:ph type="body" idx="3"/>
          </p:nvPr>
        </p:nvSpPr>
        <p:spPr>
          <a:xfrm>
            <a:off x="4629149" y="1681160"/>
            <a:ext cx="3887791" cy="823910"/>
          </a:xfrm>
        </p:spPr>
        <p:txBody>
          <a:bodyPr anchor="b"/>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b="1"/>
            </a:lvl1pPr>
          </a:lstStyle>
          <a:p>
            <a:pPr lvl="0"/>
            <a:r>
              <a:rPr lang="es-ES"/>
              <a:t>Editar el estilo de texto del patrón</a:t>
            </a:r>
          </a:p>
        </p:txBody>
      </p:sp>
      <p:sp>
        <p:nvSpPr>
          <p:cNvPr id="6" name="Marcador de contenido 5">
            <a:extLst>
              <a:ext uri="{FF2B5EF4-FFF2-40B4-BE49-F238E27FC236}">
                <a16:creationId xmlns:a16="http://schemas.microsoft.com/office/drawing/2014/main" id="{862577F0-2391-4D14-AA97-3D6D8C0359D5}"/>
              </a:ext>
            </a:extLst>
          </p:cNvPr>
          <p:cNvSpPr txBox="1">
            <a:spLocks noGrp="1"/>
          </p:cNvSpPr>
          <p:nvPr>
            <p:ph idx="4"/>
          </p:nvPr>
        </p:nvSpPr>
        <p:spPr>
          <a:xfrm>
            <a:off x="4629149" y="2505071"/>
            <a:ext cx="3887791" cy="3684583"/>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150DA0C8-3A22-47F0-84B7-2B6AB46EDDD6}"/>
              </a:ext>
            </a:extLst>
          </p:cNvPr>
          <p:cNvSpPr txBox="1">
            <a:spLocks noGrp="1"/>
          </p:cNvSpPr>
          <p:nvPr>
            <p:ph type="dt" sz="half" idx="7"/>
          </p:nvPr>
        </p:nvSpPr>
        <p:spPr/>
        <p:txBody>
          <a:bodyPr/>
          <a:lstStyle>
            <a:lvl1pPr>
              <a:defRPr/>
            </a:lvl1pPr>
          </a:lstStyle>
          <a:p>
            <a:pPr lvl="0"/>
            <a:endParaRPr lang="es-ES"/>
          </a:p>
        </p:txBody>
      </p:sp>
      <p:sp>
        <p:nvSpPr>
          <p:cNvPr id="8" name="Marcador de pie de página 7">
            <a:extLst>
              <a:ext uri="{FF2B5EF4-FFF2-40B4-BE49-F238E27FC236}">
                <a16:creationId xmlns:a16="http://schemas.microsoft.com/office/drawing/2014/main" id="{2DFADBB9-E9AF-4D3D-887C-77842E02974E}"/>
              </a:ext>
            </a:extLst>
          </p:cNvPr>
          <p:cNvSpPr txBox="1">
            <a:spLocks noGrp="1"/>
          </p:cNvSpPr>
          <p:nvPr>
            <p:ph type="ftr" sz="quarter" idx="9"/>
          </p:nvPr>
        </p:nvSpPr>
        <p:spPr/>
        <p:txBody>
          <a:bodyPr/>
          <a:lstStyle>
            <a:lvl1pPr>
              <a:defRPr/>
            </a:lvl1pPr>
          </a:lstStyle>
          <a:p>
            <a:pPr lvl="0"/>
            <a:endParaRPr lang="en-US"/>
          </a:p>
        </p:txBody>
      </p:sp>
      <p:sp>
        <p:nvSpPr>
          <p:cNvPr id="9" name="Marcador de número de diapositiva 8">
            <a:extLst>
              <a:ext uri="{FF2B5EF4-FFF2-40B4-BE49-F238E27FC236}">
                <a16:creationId xmlns:a16="http://schemas.microsoft.com/office/drawing/2014/main" id="{693CFE95-597E-4660-A68B-EA79CEC8AD5F}"/>
              </a:ext>
            </a:extLst>
          </p:cNvPr>
          <p:cNvSpPr txBox="1">
            <a:spLocks noGrp="1"/>
          </p:cNvSpPr>
          <p:nvPr>
            <p:ph type="sldNum" sz="quarter" idx="8"/>
          </p:nvPr>
        </p:nvSpPr>
        <p:spPr/>
        <p:txBody>
          <a:bodyPr/>
          <a:lstStyle>
            <a:lvl1pPr>
              <a:defRPr/>
            </a:lvl1pPr>
          </a:lstStyle>
          <a:p>
            <a:pPr lvl="0"/>
            <a:fld id="{3F5EBC9D-1DBD-45CE-9138-940D35BB19EB}" type="slidenum">
              <a:t>‹Nº›</a:t>
            </a:fld>
            <a:endParaRPr lang="en-US"/>
          </a:p>
        </p:txBody>
      </p:sp>
    </p:spTree>
    <p:extLst>
      <p:ext uri="{BB962C8B-B14F-4D97-AF65-F5344CB8AC3E}">
        <p14:creationId xmlns:p14="http://schemas.microsoft.com/office/powerpoint/2010/main" val="3083332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D0168C-369C-495F-9956-0ED31BF2B34E}"/>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fecha 2">
            <a:extLst>
              <a:ext uri="{FF2B5EF4-FFF2-40B4-BE49-F238E27FC236}">
                <a16:creationId xmlns:a16="http://schemas.microsoft.com/office/drawing/2014/main" id="{7A24D683-C799-4CCB-8113-60E201E7EAF0}"/>
              </a:ext>
            </a:extLst>
          </p:cNvPr>
          <p:cNvSpPr txBox="1">
            <a:spLocks noGrp="1"/>
          </p:cNvSpPr>
          <p:nvPr>
            <p:ph type="dt" sz="half" idx="7"/>
          </p:nvPr>
        </p:nvSpPr>
        <p:spPr/>
        <p:txBody>
          <a:bodyPr/>
          <a:lstStyle>
            <a:lvl1pPr>
              <a:defRPr/>
            </a:lvl1pPr>
          </a:lstStyle>
          <a:p>
            <a:pPr lvl="0"/>
            <a:endParaRPr lang="es-ES"/>
          </a:p>
        </p:txBody>
      </p:sp>
      <p:sp>
        <p:nvSpPr>
          <p:cNvPr id="4" name="Marcador de pie de página 3">
            <a:extLst>
              <a:ext uri="{FF2B5EF4-FFF2-40B4-BE49-F238E27FC236}">
                <a16:creationId xmlns:a16="http://schemas.microsoft.com/office/drawing/2014/main" id="{9385D607-8B6C-4D49-AF5D-E3CC4CE7841B}"/>
              </a:ext>
            </a:extLst>
          </p:cNvPr>
          <p:cNvSpPr txBox="1">
            <a:spLocks noGrp="1"/>
          </p:cNvSpPr>
          <p:nvPr>
            <p:ph type="ftr" sz="quarter" idx="9"/>
          </p:nvPr>
        </p:nvSpPr>
        <p:spPr/>
        <p:txBody>
          <a:bodyPr/>
          <a:lstStyle>
            <a:lvl1pPr>
              <a:defRPr/>
            </a:lvl1pPr>
          </a:lstStyle>
          <a:p>
            <a:pPr lvl="0"/>
            <a:endParaRPr lang="en-US"/>
          </a:p>
        </p:txBody>
      </p:sp>
      <p:sp>
        <p:nvSpPr>
          <p:cNvPr id="5" name="Marcador de número de diapositiva 4">
            <a:extLst>
              <a:ext uri="{FF2B5EF4-FFF2-40B4-BE49-F238E27FC236}">
                <a16:creationId xmlns:a16="http://schemas.microsoft.com/office/drawing/2014/main" id="{EBD65E88-5185-445F-A02F-CA2D6B18F3D3}"/>
              </a:ext>
            </a:extLst>
          </p:cNvPr>
          <p:cNvSpPr txBox="1">
            <a:spLocks noGrp="1"/>
          </p:cNvSpPr>
          <p:nvPr>
            <p:ph type="sldNum" sz="quarter" idx="8"/>
          </p:nvPr>
        </p:nvSpPr>
        <p:spPr/>
        <p:txBody>
          <a:bodyPr/>
          <a:lstStyle>
            <a:lvl1pPr>
              <a:defRPr/>
            </a:lvl1pPr>
          </a:lstStyle>
          <a:p>
            <a:pPr lvl="0"/>
            <a:fld id="{09ED2AF2-7FE1-436F-8FED-7909FFC9F7BF}" type="slidenum">
              <a:t>‹Nº›</a:t>
            </a:fld>
            <a:endParaRPr lang="en-US"/>
          </a:p>
        </p:txBody>
      </p:sp>
    </p:spTree>
    <p:extLst>
      <p:ext uri="{BB962C8B-B14F-4D97-AF65-F5344CB8AC3E}">
        <p14:creationId xmlns:p14="http://schemas.microsoft.com/office/powerpoint/2010/main" val="2396880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6D85C71-B4BD-436D-A289-6BBA00C0E588}"/>
              </a:ext>
            </a:extLst>
          </p:cNvPr>
          <p:cNvSpPr txBox="1">
            <a:spLocks noGrp="1"/>
          </p:cNvSpPr>
          <p:nvPr>
            <p:ph type="dt" sz="half" idx="7"/>
          </p:nvPr>
        </p:nvSpPr>
        <p:spPr/>
        <p:txBody>
          <a:bodyPr/>
          <a:lstStyle>
            <a:lvl1pPr>
              <a:defRPr/>
            </a:lvl1pPr>
          </a:lstStyle>
          <a:p>
            <a:pPr lvl="0"/>
            <a:endParaRPr lang="es-ES"/>
          </a:p>
        </p:txBody>
      </p:sp>
      <p:sp>
        <p:nvSpPr>
          <p:cNvPr id="3" name="Marcador de pie de página 2">
            <a:extLst>
              <a:ext uri="{FF2B5EF4-FFF2-40B4-BE49-F238E27FC236}">
                <a16:creationId xmlns:a16="http://schemas.microsoft.com/office/drawing/2014/main" id="{D7A3D0B8-51B4-4B92-8029-EBAA1C74D2E3}"/>
              </a:ext>
            </a:extLst>
          </p:cNvPr>
          <p:cNvSpPr txBox="1">
            <a:spLocks noGrp="1"/>
          </p:cNvSpPr>
          <p:nvPr>
            <p:ph type="ftr" sz="quarter" idx="9"/>
          </p:nvPr>
        </p:nvSpPr>
        <p:spPr/>
        <p:txBody>
          <a:bodyPr/>
          <a:lstStyle>
            <a:lvl1pPr>
              <a:defRPr/>
            </a:lvl1pPr>
          </a:lstStyle>
          <a:p>
            <a:pPr lvl="0"/>
            <a:endParaRPr lang="en-US"/>
          </a:p>
        </p:txBody>
      </p:sp>
      <p:sp>
        <p:nvSpPr>
          <p:cNvPr id="4" name="Marcador de número de diapositiva 3">
            <a:extLst>
              <a:ext uri="{FF2B5EF4-FFF2-40B4-BE49-F238E27FC236}">
                <a16:creationId xmlns:a16="http://schemas.microsoft.com/office/drawing/2014/main" id="{E4157740-3C0E-4635-B347-93AC90FF4907}"/>
              </a:ext>
            </a:extLst>
          </p:cNvPr>
          <p:cNvSpPr txBox="1">
            <a:spLocks noGrp="1"/>
          </p:cNvSpPr>
          <p:nvPr>
            <p:ph type="sldNum" sz="quarter" idx="8"/>
          </p:nvPr>
        </p:nvSpPr>
        <p:spPr/>
        <p:txBody>
          <a:bodyPr/>
          <a:lstStyle>
            <a:lvl1pPr>
              <a:defRPr/>
            </a:lvl1pPr>
          </a:lstStyle>
          <a:p>
            <a:pPr lvl="0"/>
            <a:fld id="{5428A08A-AA8C-41E7-9C28-469E13895165}" type="slidenum">
              <a:t>‹Nº›</a:t>
            </a:fld>
            <a:endParaRPr lang="en-US"/>
          </a:p>
        </p:txBody>
      </p:sp>
    </p:spTree>
    <p:extLst>
      <p:ext uri="{BB962C8B-B14F-4D97-AF65-F5344CB8AC3E}">
        <p14:creationId xmlns:p14="http://schemas.microsoft.com/office/powerpoint/2010/main" val="188710828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CDA32-281E-4CBE-9A4A-C2E013AE283A}"/>
              </a:ext>
            </a:extLst>
          </p:cNvPr>
          <p:cNvSpPr txBox="1">
            <a:spLocks noGrp="1"/>
          </p:cNvSpPr>
          <p:nvPr>
            <p:ph type="title"/>
          </p:nvPr>
        </p:nvSpPr>
        <p:spPr>
          <a:xfrm>
            <a:off x="630241" y="457200"/>
            <a:ext cx="2949570" cy="1600200"/>
          </a:xfrm>
        </p:spPr>
        <p:txBody>
          <a:bodyPr/>
          <a:lstStyle>
            <a:lvl1pPr>
              <a:defRPr sz="3200"/>
            </a:lvl1pPr>
          </a:lstStyle>
          <a:p>
            <a:pPr lvl="0"/>
            <a:r>
              <a:rPr lang="es-ES"/>
              <a:t>Haga clic para modificar el estilo de título del patrón</a:t>
            </a:r>
          </a:p>
        </p:txBody>
      </p:sp>
      <p:sp>
        <p:nvSpPr>
          <p:cNvPr id="3" name="Marcador de contenido 2">
            <a:extLst>
              <a:ext uri="{FF2B5EF4-FFF2-40B4-BE49-F238E27FC236}">
                <a16:creationId xmlns:a16="http://schemas.microsoft.com/office/drawing/2014/main" id="{545BC578-297F-49DF-8586-21C35A4A4A85}"/>
              </a:ext>
            </a:extLst>
          </p:cNvPr>
          <p:cNvSpPr txBox="1">
            <a:spLocks noGrp="1"/>
          </p:cNvSpPr>
          <p:nvPr>
            <p:ph idx="1"/>
          </p:nvPr>
        </p:nvSpPr>
        <p:spPr>
          <a:xfrm>
            <a:off x="3887791" y="987423"/>
            <a:ext cx="4629149" cy="4873623"/>
          </a:xfrm>
        </p:spPr>
        <p:txBody>
          <a:bodyPr/>
          <a:lstStyle>
            <a:lvl1pPr>
              <a:defRPr sz="3200"/>
            </a:lvl1pPr>
            <a:lvl2pPr>
              <a:defRPr sz="2800"/>
            </a:lvl2pPr>
            <a:lvl3pPr>
              <a:defRPr sz="2400"/>
            </a:lvl3pPr>
            <a:lvl4pPr>
              <a:defRPr sz="2000"/>
            </a:lvl4pPr>
            <a:lvl5pPr>
              <a:defRPr sz="2000"/>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7B919F3-9BD1-4755-AD38-7A429664F24E}"/>
              </a:ext>
            </a:extLst>
          </p:cNvPr>
          <p:cNvSpPr txBox="1">
            <a:spLocks noGrp="1"/>
          </p:cNvSpPr>
          <p:nvPr>
            <p:ph type="body" idx="2"/>
          </p:nvPr>
        </p:nvSpPr>
        <p:spPr>
          <a:xfrm>
            <a:off x="630241" y="2057400"/>
            <a:ext cx="2949570" cy="3811584"/>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1600"/>
            </a:lvl1pPr>
          </a:lstStyle>
          <a:p>
            <a:pPr lvl="0"/>
            <a:r>
              <a:rPr lang="es-ES"/>
              <a:t>Editar el estilo de texto del patrón</a:t>
            </a:r>
          </a:p>
        </p:txBody>
      </p:sp>
      <p:sp>
        <p:nvSpPr>
          <p:cNvPr id="5" name="Marcador de fecha 4">
            <a:extLst>
              <a:ext uri="{FF2B5EF4-FFF2-40B4-BE49-F238E27FC236}">
                <a16:creationId xmlns:a16="http://schemas.microsoft.com/office/drawing/2014/main" id="{783F78F8-6DB4-4178-AD78-096882B3719B}"/>
              </a:ext>
            </a:extLst>
          </p:cNvPr>
          <p:cNvSpPr txBox="1">
            <a:spLocks noGrp="1"/>
          </p:cNvSpPr>
          <p:nvPr>
            <p:ph type="dt" sz="half" idx="7"/>
          </p:nvPr>
        </p:nvSpPr>
        <p:spPr/>
        <p:txBody>
          <a:bodyPr/>
          <a:lstStyle>
            <a:lvl1pPr>
              <a:defRPr/>
            </a:lvl1pPr>
          </a:lstStyle>
          <a:p>
            <a:pPr lvl="0"/>
            <a:endParaRPr lang="es-ES"/>
          </a:p>
        </p:txBody>
      </p:sp>
      <p:sp>
        <p:nvSpPr>
          <p:cNvPr id="6" name="Marcador de pie de página 5">
            <a:extLst>
              <a:ext uri="{FF2B5EF4-FFF2-40B4-BE49-F238E27FC236}">
                <a16:creationId xmlns:a16="http://schemas.microsoft.com/office/drawing/2014/main" id="{9D4C5ABE-02F1-474B-827C-B944C72C4A4E}"/>
              </a:ext>
            </a:extLst>
          </p:cNvPr>
          <p:cNvSpPr txBox="1">
            <a:spLocks noGrp="1"/>
          </p:cNvSpPr>
          <p:nvPr>
            <p:ph type="ftr" sz="quarter" idx="9"/>
          </p:nvPr>
        </p:nvSpPr>
        <p:spPr/>
        <p:txBody>
          <a:bodyPr/>
          <a:lstStyle>
            <a:lvl1pPr>
              <a:defRPr/>
            </a:lvl1pPr>
          </a:lstStyle>
          <a:p>
            <a:pPr lvl="0"/>
            <a:endParaRPr lang="en-US"/>
          </a:p>
        </p:txBody>
      </p:sp>
      <p:sp>
        <p:nvSpPr>
          <p:cNvPr id="7" name="Marcador de número de diapositiva 6">
            <a:extLst>
              <a:ext uri="{FF2B5EF4-FFF2-40B4-BE49-F238E27FC236}">
                <a16:creationId xmlns:a16="http://schemas.microsoft.com/office/drawing/2014/main" id="{5A0B74E9-61B7-417C-803A-B44BBA5C18A9}"/>
              </a:ext>
            </a:extLst>
          </p:cNvPr>
          <p:cNvSpPr txBox="1">
            <a:spLocks noGrp="1"/>
          </p:cNvSpPr>
          <p:nvPr>
            <p:ph type="sldNum" sz="quarter" idx="8"/>
          </p:nvPr>
        </p:nvSpPr>
        <p:spPr/>
        <p:txBody>
          <a:bodyPr/>
          <a:lstStyle>
            <a:lvl1pPr>
              <a:defRPr/>
            </a:lvl1pPr>
          </a:lstStyle>
          <a:p>
            <a:pPr lvl="0"/>
            <a:fld id="{C7E2BC9E-0789-45EF-A00A-F2555B68E235}" type="slidenum">
              <a:t>‹Nº›</a:t>
            </a:fld>
            <a:endParaRPr lang="en-US"/>
          </a:p>
        </p:txBody>
      </p:sp>
    </p:spTree>
    <p:extLst>
      <p:ext uri="{BB962C8B-B14F-4D97-AF65-F5344CB8AC3E}">
        <p14:creationId xmlns:p14="http://schemas.microsoft.com/office/powerpoint/2010/main" val="379803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A0997-9EDE-40CA-A4E3-CE366C2D4064}"/>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a:extLst>
              <a:ext uri="{FF2B5EF4-FFF2-40B4-BE49-F238E27FC236}">
                <a16:creationId xmlns:a16="http://schemas.microsoft.com/office/drawing/2014/main" id="{7B4E01FF-651D-49DF-AE53-0372FE510AE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1B3F27E-13C3-4C9D-9061-0EF50CEB1D18}"/>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E673961D-3025-41AF-A9F3-CFEF25180BCC}"/>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7BFC7F7B-4E1E-4973-B891-63D6A890DAC0}"/>
              </a:ext>
            </a:extLst>
          </p:cNvPr>
          <p:cNvSpPr txBox="1">
            <a:spLocks noGrp="1"/>
          </p:cNvSpPr>
          <p:nvPr>
            <p:ph type="sldNum" sz="quarter" idx="8"/>
          </p:nvPr>
        </p:nvSpPr>
        <p:spPr/>
        <p:txBody>
          <a:bodyPr/>
          <a:lstStyle>
            <a:lvl1pPr>
              <a:defRPr/>
            </a:lvl1pPr>
          </a:lstStyle>
          <a:p>
            <a:pPr lvl="0"/>
            <a:fld id="{FAA5D95C-1FA7-4F63-96D2-071A68E13735}" type="slidenum">
              <a:t>‹Nº›</a:t>
            </a:fld>
            <a:endParaRPr lang="en-US"/>
          </a:p>
        </p:txBody>
      </p:sp>
    </p:spTree>
    <p:extLst>
      <p:ext uri="{BB962C8B-B14F-4D97-AF65-F5344CB8AC3E}">
        <p14:creationId xmlns:p14="http://schemas.microsoft.com/office/powerpoint/2010/main" val="540077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61C464-F4F6-47A8-9D43-2D434918498B}"/>
              </a:ext>
            </a:extLst>
          </p:cNvPr>
          <p:cNvSpPr txBox="1">
            <a:spLocks noGrp="1"/>
          </p:cNvSpPr>
          <p:nvPr>
            <p:ph type="title"/>
          </p:nvPr>
        </p:nvSpPr>
        <p:spPr>
          <a:xfrm>
            <a:off x="630241" y="457200"/>
            <a:ext cx="2949570" cy="1600200"/>
          </a:xfrm>
        </p:spPr>
        <p:txBody>
          <a:bodyPr/>
          <a:lstStyle>
            <a:lvl1pPr>
              <a:defRPr sz="3200"/>
            </a:lvl1pPr>
          </a:lstStyle>
          <a:p>
            <a:pPr lvl="0"/>
            <a:r>
              <a:rPr lang="es-ES"/>
              <a:t>Haga clic para modificar el estilo de título del patrón</a:t>
            </a:r>
          </a:p>
        </p:txBody>
      </p:sp>
      <p:sp>
        <p:nvSpPr>
          <p:cNvPr id="3" name="Marcador de posición de imagen 2">
            <a:extLst>
              <a:ext uri="{FF2B5EF4-FFF2-40B4-BE49-F238E27FC236}">
                <a16:creationId xmlns:a16="http://schemas.microsoft.com/office/drawing/2014/main" id="{793413F0-D4A8-4D12-AEAD-E2C02F1646CA}"/>
              </a:ext>
            </a:extLst>
          </p:cNvPr>
          <p:cNvSpPr txBox="1">
            <a:spLocks noGrp="1"/>
          </p:cNvSpPr>
          <p:nvPr>
            <p:ph type="pic" idx="1"/>
          </p:nvPr>
        </p:nvSpPr>
        <p:spPr>
          <a:xfrm>
            <a:off x="3887791" y="987423"/>
            <a:ext cx="4629149" cy="4873623"/>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3200"/>
            </a:lvl1pPr>
          </a:lstStyle>
          <a:p>
            <a:pPr lvl="0"/>
            <a:endParaRPr lang="es-ES"/>
          </a:p>
        </p:txBody>
      </p:sp>
      <p:sp>
        <p:nvSpPr>
          <p:cNvPr id="4" name="Marcador de texto 3">
            <a:extLst>
              <a:ext uri="{FF2B5EF4-FFF2-40B4-BE49-F238E27FC236}">
                <a16:creationId xmlns:a16="http://schemas.microsoft.com/office/drawing/2014/main" id="{C473AE4A-9BAA-4825-BC37-B13505D56EC5}"/>
              </a:ext>
            </a:extLst>
          </p:cNvPr>
          <p:cNvSpPr txBox="1">
            <a:spLocks noGrp="1"/>
          </p:cNvSpPr>
          <p:nvPr>
            <p:ph type="body" idx="2"/>
          </p:nvPr>
        </p:nvSpPr>
        <p:spPr>
          <a:xfrm>
            <a:off x="630241" y="2057400"/>
            <a:ext cx="2949570" cy="3811584"/>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1600"/>
            </a:lvl1pPr>
          </a:lstStyle>
          <a:p>
            <a:pPr lvl="0"/>
            <a:r>
              <a:rPr lang="es-ES"/>
              <a:t>Editar el estilo de texto del patrón</a:t>
            </a:r>
          </a:p>
        </p:txBody>
      </p:sp>
      <p:sp>
        <p:nvSpPr>
          <p:cNvPr id="5" name="Marcador de fecha 4">
            <a:extLst>
              <a:ext uri="{FF2B5EF4-FFF2-40B4-BE49-F238E27FC236}">
                <a16:creationId xmlns:a16="http://schemas.microsoft.com/office/drawing/2014/main" id="{B9878BA1-7915-44C8-89BE-C3FD8FD2FA14}"/>
              </a:ext>
            </a:extLst>
          </p:cNvPr>
          <p:cNvSpPr txBox="1">
            <a:spLocks noGrp="1"/>
          </p:cNvSpPr>
          <p:nvPr>
            <p:ph type="dt" sz="half" idx="7"/>
          </p:nvPr>
        </p:nvSpPr>
        <p:spPr/>
        <p:txBody>
          <a:bodyPr/>
          <a:lstStyle>
            <a:lvl1pPr>
              <a:defRPr/>
            </a:lvl1pPr>
          </a:lstStyle>
          <a:p>
            <a:pPr lvl="0"/>
            <a:endParaRPr lang="es-ES"/>
          </a:p>
        </p:txBody>
      </p:sp>
      <p:sp>
        <p:nvSpPr>
          <p:cNvPr id="6" name="Marcador de pie de página 5">
            <a:extLst>
              <a:ext uri="{FF2B5EF4-FFF2-40B4-BE49-F238E27FC236}">
                <a16:creationId xmlns:a16="http://schemas.microsoft.com/office/drawing/2014/main" id="{0A4F1176-ED9E-4EF2-BF46-D504D017447F}"/>
              </a:ext>
            </a:extLst>
          </p:cNvPr>
          <p:cNvSpPr txBox="1">
            <a:spLocks noGrp="1"/>
          </p:cNvSpPr>
          <p:nvPr>
            <p:ph type="ftr" sz="quarter" idx="9"/>
          </p:nvPr>
        </p:nvSpPr>
        <p:spPr/>
        <p:txBody>
          <a:bodyPr/>
          <a:lstStyle>
            <a:lvl1pPr>
              <a:defRPr/>
            </a:lvl1pPr>
          </a:lstStyle>
          <a:p>
            <a:pPr lvl="0"/>
            <a:endParaRPr lang="en-US"/>
          </a:p>
        </p:txBody>
      </p:sp>
      <p:sp>
        <p:nvSpPr>
          <p:cNvPr id="7" name="Marcador de número de diapositiva 6">
            <a:extLst>
              <a:ext uri="{FF2B5EF4-FFF2-40B4-BE49-F238E27FC236}">
                <a16:creationId xmlns:a16="http://schemas.microsoft.com/office/drawing/2014/main" id="{F2DE4111-AABD-41D8-981E-FC2395A3050F}"/>
              </a:ext>
            </a:extLst>
          </p:cNvPr>
          <p:cNvSpPr txBox="1">
            <a:spLocks noGrp="1"/>
          </p:cNvSpPr>
          <p:nvPr>
            <p:ph type="sldNum" sz="quarter" idx="8"/>
          </p:nvPr>
        </p:nvSpPr>
        <p:spPr/>
        <p:txBody>
          <a:bodyPr/>
          <a:lstStyle>
            <a:lvl1pPr>
              <a:defRPr/>
            </a:lvl1pPr>
          </a:lstStyle>
          <a:p>
            <a:pPr lvl="0"/>
            <a:fld id="{26822ABA-23C4-4C11-8A6F-BD55975B5B69}" type="slidenum">
              <a:t>‹Nº›</a:t>
            </a:fld>
            <a:endParaRPr lang="en-US"/>
          </a:p>
        </p:txBody>
      </p:sp>
    </p:spTree>
    <p:extLst>
      <p:ext uri="{BB962C8B-B14F-4D97-AF65-F5344CB8AC3E}">
        <p14:creationId xmlns:p14="http://schemas.microsoft.com/office/powerpoint/2010/main" val="2914208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7D78-5ABC-4502-BB44-A9F7D0903D03}"/>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a:extLst>
              <a:ext uri="{FF2B5EF4-FFF2-40B4-BE49-F238E27FC236}">
                <a16:creationId xmlns:a16="http://schemas.microsoft.com/office/drawing/2014/main" id="{6E000FDA-CBDF-444E-AF68-BC20E3FE1BDC}"/>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A1188B5-67B1-42D5-AAD5-6B3BFA23DACF}"/>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97DB6FB3-6866-458D-A7B8-84060C3AD7AA}"/>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9ADA884A-5788-483F-A3E0-EF4B2EEC28F3}"/>
              </a:ext>
            </a:extLst>
          </p:cNvPr>
          <p:cNvSpPr txBox="1">
            <a:spLocks noGrp="1"/>
          </p:cNvSpPr>
          <p:nvPr>
            <p:ph type="sldNum" sz="quarter" idx="8"/>
          </p:nvPr>
        </p:nvSpPr>
        <p:spPr/>
        <p:txBody>
          <a:bodyPr/>
          <a:lstStyle>
            <a:lvl1pPr>
              <a:defRPr/>
            </a:lvl1pPr>
          </a:lstStyle>
          <a:p>
            <a:pPr lvl="0"/>
            <a:fld id="{8940A819-1899-49FC-8BB9-E01F6653A6B5}" type="slidenum">
              <a:t>‹Nº›</a:t>
            </a:fld>
            <a:endParaRPr lang="en-US"/>
          </a:p>
        </p:txBody>
      </p:sp>
    </p:spTree>
    <p:extLst>
      <p:ext uri="{BB962C8B-B14F-4D97-AF65-F5344CB8AC3E}">
        <p14:creationId xmlns:p14="http://schemas.microsoft.com/office/powerpoint/2010/main" val="1961832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28BFFA5-6C94-4241-8BD6-DC434A200BF5}"/>
              </a:ext>
            </a:extLst>
          </p:cNvPr>
          <p:cNvSpPr txBox="1">
            <a:spLocks noGrp="1"/>
          </p:cNvSpPr>
          <p:nvPr>
            <p:ph type="title" orient="vert"/>
          </p:nvPr>
        </p:nvSpPr>
        <p:spPr>
          <a:xfrm>
            <a:off x="6592888" y="465136"/>
            <a:ext cx="2092320" cy="5665786"/>
          </a:xfrm>
        </p:spPr>
        <p:txBody>
          <a:bodyPr vert="eaVert"/>
          <a:lstStyle>
            <a:lvl1pPr>
              <a:defRPr/>
            </a:lvl1pPr>
          </a:lstStyle>
          <a:p>
            <a:pPr lvl="0"/>
            <a:r>
              <a:rPr lang="es-ES"/>
              <a:t>Haga clic para modificar el estilo de título del patrón</a:t>
            </a:r>
          </a:p>
        </p:txBody>
      </p:sp>
      <p:sp>
        <p:nvSpPr>
          <p:cNvPr id="3" name="Marcador de texto vertical 2">
            <a:extLst>
              <a:ext uri="{FF2B5EF4-FFF2-40B4-BE49-F238E27FC236}">
                <a16:creationId xmlns:a16="http://schemas.microsoft.com/office/drawing/2014/main" id="{2FB3C27D-111B-46DD-8A2F-A4288E3D6CFE}"/>
              </a:ext>
            </a:extLst>
          </p:cNvPr>
          <p:cNvSpPr txBox="1">
            <a:spLocks noGrp="1"/>
          </p:cNvSpPr>
          <p:nvPr>
            <p:ph type="body" orient="vert" idx="1"/>
          </p:nvPr>
        </p:nvSpPr>
        <p:spPr>
          <a:xfrm>
            <a:off x="315916" y="465136"/>
            <a:ext cx="6124578" cy="5665786"/>
          </a:xfrm>
        </p:spPr>
        <p:txBody>
          <a:bodyPr vert="eaVert"/>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8D49183-0837-48DA-B588-C2C0FF24DDFB}"/>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383CE499-0DCF-4C31-BF97-B04FDEB655FF}"/>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EC0B89BE-8A66-4ABD-B04F-F6BD61987822}"/>
              </a:ext>
            </a:extLst>
          </p:cNvPr>
          <p:cNvSpPr txBox="1">
            <a:spLocks noGrp="1"/>
          </p:cNvSpPr>
          <p:nvPr>
            <p:ph type="sldNum" sz="quarter" idx="8"/>
          </p:nvPr>
        </p:nvSpPr>
        <p:spPr/>
        <p:txBody>
          <a:bodyPr/>
          <a:lstStyle>
            <a:lvl1pPr>
              <a:defRPr/>
            </a:lvl1pPr>
          </a:lstStyle>
          <a:p>
            <a:pPr lvl="0"/>
            <a:fld id="{83D30EE5-E1D9-4B6E-82DD-C062FBBB29C9}" type="slidenum">
              <a:t>‹Nº›</a:t>
            </a:fld>
            <a:endParaRPr lang="en-US"/>
          </a:p>
        </p:txBody>
      </p:sp>
    </p:spTree>
    <p:extLst>
      <p:ext uri="{BB962C8B-B14F-4D97-AF65-F5344CB8AC3E}">
        <p14:creationId xmlns:p14="http://schemas.microsoft.com/office/powerpoint/2010/main" val="1633206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F0DECB-9DAF-4E9E-A7F6-B1FCBCB91401}"/>
              </a:ext>
            </a:extLst>
          </p:cNvPr>
          <p:cNvSpPr txBox="1">
            <a:spLocks noGrp="1"/>
          </p:cNvSpPr>
          <p:nvPr>
            <p:ph type="ctrTitle"/>
          </p:nvPr>
        </p:nvSpPr>
        <p:spPr>
          <a:xfrm>
            <a:off x="1143000" y="1122361"/>
            <a:ext cx="6858000" cy="2387598"/>
          </a:xfrm>
        </p:spPr>
        <p:txBody>
          <a:bodyPr anchorCtr="1"/>
          <a:lstStyle>
            <a:lvl1pPr algn="ctr">
              <a:defRPr sz="6000"/>
            </a:lvl1pPr>
          </a:lstStyle>
          <a:p>
            <a:pPr lvl="0"/>
            <a:r>
              <a:rPr lang="es-ES"/>
              <a:t>Haga clic para modificar el estilo de título del patrón</a:t>
            </a:r>
          </a:p>
        </p:txBody>
      </p:sp>
      <p:sp>
        <p:nvSpPr>
          <p:cNvPr id="3" name="Subtítulo 2">
            <a:extLst>
              <a:ext uri="{FF2B5EF4-FFF2-40B4-BE49-F238E27FC236}">
                <a16:creationId xmlns:a16="http://schemas.microsoft.com/office/drawing/2014/main" id="{C9E3AF4C-ACD5-488E-9B4E-69CEE5B192A9}"/>
              </a:ext>
            </a:extLst>
          </p:cNvPr>
          <p:cNvSpPr txBox="1">
            <a:spLocks noGrp="1"/>
          </p:cNvSpPr>
          <p:nvPr>
            <p:ph type="subTitle" idx="1"/>
          </p:nvPr>
        </p:nvSpPr>
        <p:spPr>
          <a:xfrm>
            <a:off x="1143000" y="3602041"/>
            <a:ext cx="6858000" cy="1655758"/>
          </a:xfrm>
        </p:spPr>
        <p:txBody>
          <a:bodyPr anchorCtr="1"/>
          <a:lstStyle>
            <a:lvl1pPr marL="0" indent="0" algn="ctr">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a:lvl1pPr>
          </a:lstStyle>
          <a:p>
            <a:pPr lvl="0"/>
            <a:r>
              <a:rPr lang="es-ES"/>
              <a:t>Haga clic para editar el estilo de subtítulo del patrón</a:t>
            </a:r>
          </a:p>
        </p:txBody>
      </p:sp>
    </p:spTree>
    <p:extLst>
      <p:ext uri="{BB962C8B-B14F-4D97-AF65-F5344CB8AC3E}">
        <p14:creationId xmlns:p14="http://schemas.microsoft.com/office/powerpoint/2010/main" val="4099985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6A6683-FBE9-47E4-8688-110570B5F8CD}"/>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a:extLst>
              <a:ext uri="{FF2B5EF4-FFF2-40B4-BE49-F238E27FC236}">
                <a16:creationId xmlns:a16="http://schemas.microsoft.com/office/drawing/2014/main" id="{6BC42D4A-1AA2-4634-9482-122BA8B3B169}"/>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276822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A3B7D-5392-445D-B894-CE790E4B6246}"/>
              </a:ext>
            </a:extLst>
          </p:cNvPr>
          <p:cNvSpPr txBox="1">
            <a:spLocks noGrp="1"/>
          </p:cNvSpPr>
          <p:nvPr>
            <p:ph type="title"/>
          </p:nvPr>
        </p:nvSpPr>
        <p:spPr>
          <a:xfrm>
            <a:off x="623885" y="1709735"/>
            <a:ext cx="7886700" cy="2852735"/>
          </a:xfrm>
        </p:spPr>
        <p:txBody>
          <a:bodyPr/>
          <a:lstStyle>
            <a:lvl1pPr>
              <a:defRPr sz="6000"/>
            </a:lvl1pPr>
          </a:lstStyle>
          <a:p>
            <a:pPr lvl="0"/>
            <a:r>
              <a:rPr lang="es-ES"/>
              <a:t>Haga clic para modificar el estilo de título del patrón</a:t>
            </a:r>
          </a:p>
        </p:txBody>
      </p:sp>
      <p:sp>
        <p:nvSpPr>
          <p:cNvPr id="3" name="Marcador de texto 2">
            <a:extLst>
              <a:ext uri="{FF2B5EF4-FFF2-40B4-BE49-F238E27FC236}">
                <a16:creationId xmlns:a16="http://schemas.microsoft.com/office/drawing/2014/main" id="{70F801D7-05F4-494D-9604-EF4E6A5BBAAC}"/>
              </a:ext>
            </a:extLst>
          </p:cNvPr>
          <p:cNvSpPr txBox="1">
            <a:spLocks noGrp="1"/>
          </p:cNvSpPr>
          <p:nvPr>
            <p:ph type="body" idx="1"/>
          </p:nvPr>
        </p:nvSpPr>
        <p:spPr>
          <a:xfrm>
            <a:off x="623885" y="4589465"/>
            <a:ext cx="7886700" cy="1500182"/>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a:solidFill>
                  <a:srgbClr val="898989"/>
                </a:solidFill>
              </a:defRPr>
            </a:lvl1pPr>
          </a:lstStyle>
          <a:p>
            <a:pPr lvl="0"/>
            <a:r>
              <a:rPr lang="es-ES"/>
              <a:t>Editar el estilo de texto del patrón</a:t>
            </a:r>
          </a:p>
        </p:txBody>
      </p:sp>
    </p:spTree>
    <p:extLst>
      <p:ext uri="{BB962C8B-B14F-4D97-AF65-F5344CB8AC3E}">
        <p14:creationId xmlns:p14="http://schemas.microsoft.com/office/powerpoint/2010/main" val="1412275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F09D5-1281-48E7-915B-7D417B39C926}"/>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a:extLst>
              <a:ext uri="{FF2B5EF4-FFF2-40B4-BE49-F238E27FC236}">
                <a16:creationId xmlns:a16="http://schemas.microsoft.com/office/drawing/2014/main" id="{6810A27E-9C4A-41F0-B01C-C40EC9252671}"/>
              </a:ext>
            </a:extLst>
          </p:cNvPr>
          <p:cNvSpPr txBox="1">
            <a:spLocks noGrp="1"/>
          </p:cNvSpPr>
          <p:nvPr>
            <p:ph idx="1"/>
          </p:nvPr>
        </p:nvSpPr>
        <p:spPr>
          <a:xfrm>
            <a:off x="457200" y="1604964"/>
            <a:ext cx="4038603" cy="4619621"/>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6D0681B-5F92-44E1-BF80-05E3A83B0899}"/>
              </a:ext>
            </a:extLst>
          </p:cNvPr>
          <p:cNvSpPr txBox="1">
            <a:spLocks noGrp="1"/>
          </p:cNvSpPr>
          <p:nvPr>
            <p:ph idx="2"/>
          </p:nvPr>
        </p:nvSpPr>
        <p:spPr>
          <a:xfrm>
            <a:off x="4648196" y="1604964"/>
            <a:ext cx="4038603" cy="4619621"/>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119130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FE828-C0F6-4EB9-9657-BA91C275CDFC}"/>
              </a:ext>
            </a:extLst>
          </p:cNvPr>
          <p:cNvSpPr txBox="1">
            <a:spLocks noGrp="1"/>
          </p:cNvSpPr>
          <p:nvPr>
            <p:ph type="title"/>
          </p:nvPr>
        </p:nvSpPr>
        <p:spPr>
          <a:xfrm>
            <a:off x="630241" y="365129"/>
            <a:ext cx="7886700" cy="1325559"/>
          </a:xfrm>
        </p:spPr>
        <p:txBody>
          <a:bodyPr/>
          <a:lstStyle>
            <a:lvl1pPr>
              <a:defRPr/>
            </a:lvl1pPr>
          </a:lstStyle>
          <a:p>
            <a:pPr lvl="0"/>
            <a:r>
              <a:rPr lang="es-ES"/>
              <a:t>Haga clic para modificar el estilo de título del patrón</a:t>
            </a:r>
          </a:p>
        </p:txBody>
      </p:sp>
      <p:sp>
        <p:nvSpPr>
          <p:cNvPr id="3" name="Marcador de texto 2">
            <a:extLst>
              <a:ext uri="{FF2B5EF4-FFF2-40B4-BE49-F238E27FC236}">
                <a16:creationId xmlns:a16="http://schemas.microsoft.com/office/drawing/2014/main" id="{AA0DF64A-1E5F-4D84-B4AD-BF7BCBC8B0A1}"/>
              </a:ext>
            </a:extLst>
          </p:cNvPr>
          <p:cNvSpPr txBox="1">
            <a:spLocks noGrp="1"/>
          </p:cNvSpPr>
          <p:nvPr>
            <p:ph type="body" idx="1"/>
          </p:nvPr>
        </p:nvSpPr>
        <p:spPr>
          <a:xfrm>
            <a:off x="630241" y="1681160"/>
            <a:ext cx="3868734" cy="823910"/>
          </a:xfrm>
        </p:spPr>
        <p:txBody>
          <a:bodyPr anchor="b"/>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b="1"/>
            </a:lvl1pPr>
          </a:lstStyle>
          <a:p>
            <a:pPr lvl="0"/>
            <a:r>
              <a:rPr lang="es-ES"/>
              <a:t>Editar el estilo de texto del patrón</a:t>
            </a:r>
          </a:p>
        </p:txBody>
      </p:sp>
      <p:sp>
        <p:nvSpPr>
          <p:cNvPr id="4" name="Marcador de contenido 3">
            <a:extLst>
              <a:ext uri="{FF2B5EF4-FFF2-40B4-BE49-F238E27FC236}">
                <a16:creationId xmlns:a16="http://schemas.microsoft.com/office/drawing/2014/main" id="{079078B3-D006-4CC2-8F1D-58CF20001043}"/>
              </a:ext>
            </a:extLst>
          </p:cNvPr>
          <p:cNvSpPr txBox="1">
            <a:spLocks noGrp="1"/>
          </p:cNvSpPr>
          <p:nvPr>
            <p:ph idx="2"/>
          </p:nvPr>
        </p:nvSpPr>
        <p:spPr>
          <a:xfrm>
            <a:off x="630241" y="2505071"/>
            <a:ext cx="3868734" cy="3684583"/>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01BE403-0C57-4856-BDDE-87DB64BBFD26}"/>
              </a:ext>
            </a:extLst>
          </p:cNvPr>
          <p:cNvSpPr txBox="1">
            <a:spLocks noGrp="1"/>
          </p:cNvSpPr>
          <p:nvPr>
            <p:ph type="body" idx="3"/>
          </p:nvPr>
        </p:nvSpPr>
        <p:spPr>
          <a:xfrm>
            <a:off x="4629149" y="1681160"/>
            <a:ext cx="3887791" cy="823910"/>
          </a:xfrm>
        </p:spPr>
        <p:txBody>
          <a:bodyPr anchor="b"/>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b="1"/>
            </a:lvl1pPr>
          </a:lstStyle>
          <a:p>
            <a:pPr lvl="0"/>
            <a:r>
              <a:rPr lang="es-ES"/>
              <a:t>Editar el estilo de texto del patrón</a:t>
            </a:r>
          </a:p>
        </p:txBody>
      </p:sp>
      <p:sp>
        <p:nvSpPr>
          <p:cNvPr id="6" name="Marcador de contenido 5">
            <a:extLst>
              <a:ext uri="{FF2B5EF4-FFF2-40B4-BE49-F238E27FC236}">
                <a16:creationId xmlns:a16="http://schemas.microsoft.com/office/drawing/2014/main" id="{26666181-7999-4AA4-B5D0-441EC9B30796}"/>
              </a:ext>
            </a:extLst>
          </p:cNvPr>
          <p:cNvSpPr txBox="1">
            <a:spLocks noGrp="1"/>
          </p:cNvSpPr>
          <p:nvPr>
            <p:ph idx="4"/>
          </p:nvPr>
        </p:nvSpPr>
        <p:spPr>
          <a:xfrm>
            <a:off x="4629149" y="2505071"/>
            <a:ext cx="3887791" cy="3684583"/>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430260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5E2A4-4D8F-4E5C-AAE1-1CBF5760E402}"/>
              </a:ext>
            </a:extLst>
          </p:cNvPr>
          <p:cNvSpPr txBox="1">
            <a:spLocks noGrp="1"/>
          </p:cNvSpPr>
          <p:nvPr>
            <p:ph type="title"/>
          </p:nvPr>
        </p:nvSpPr>
        <p:spPr/>
        <p:txBody>
          <a:bodyPr/>
          <a:lstStyle>
            <a:lvl1pPr>
              <a:defRPr/>
            </a:lvl1pPr>
          </a:lstStyle>
          <a:p>
            <a:pPr lvl="0"/>
            <a:r>
              <a:rPr lang="es-ES"/>
              <a:t>Haga clic para modificar el estilo de título del patrón</a:t>
            </a:r>
          </a:p>
        </p:txBody>
      </p:sp>
    </p:spTree>
    <p:extLst>
      <p:ext uri="{BB962C8B-B14F-4D97-AF65-F5344CB8AC3E}">
        <p14:creationId xmlns:p14="http://schemas.microsoft.com/office/powerpoint/2010/main" val="489863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51995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5DE6E-D805-42A6-91AC-40FB46D96087}"/>
              </a:ext>
            </a:extLst>
          </p:cNvPr>
          <p:cNvSpPr txBox="1">
            <a:spLocks noGrp="1"/>
          </p:cNvSpPr>
          <p:nvPr>
            <p:ph type="title"/>
          </p:nvPr>
        </p:nvSpPr>
        <p:spPr>
          <a:xfrm>
            <a:off x="623885" y="1709735"/>
            <a:ext cx="7886700" cy="2852735"/>
          </a:xfrm>
        </p:spPr>
        <p:txBody>
          <a:bodyPr/>
          <a:lstStyle>
            <a:lvl1pPr>
              <a:defRPr sz="6000"/>
            </a:lvl1pPr>
          </a:lstStyle>
          <a:p>
            <a:pPr lvl="0"/>
            <a:r>
              <a:rPr lang="es-ES"/>
              <a:t>Haga clic para modificar el estilo de título del patrón</a:t>
            </a:r>
          </a:p>
        </p:txBody>
      </p:sp>
      <p:sp>
        <p:nvSpPr>
          <p:cNvPr id="3" name="Marcador de texto 2">
            <a:extLst>
              <a:ext uri="{FF2B5EF4-FFF2-40B4-BE49-F238E27FC236}">
                <a16:creationId xmlns:a16="http://schemas.microsoft.com/office/drawing/2014/main" id="{55BDDE5D-D044-47AA-9523-4D5CBED78511}"/>
              </a:ext>
            </a:extLst>
          </p:cNvPr>
          <p:cNvSpPr txBox="1">
            <a:spLocks noGrp="1"/>
          </p:cNvSpPr>
          <p:nvPr>
            <p:ph type="body" idx="1"/>
          </p:nvPr>
        </p:nvSpPr>
        <p:spPr>
          <a:xfrm>
            <a:off x="623885" y="4589465"/>
            <a:ext cx="7886700" cy="1500182"/>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a:solidFill>
                  <a:srgbClr val="898989"/>
                </a:solidFill>
              </a:defRPr>
            </a:lvl1pPr>
          </a:lstStyle>
          <a:p>
            <a:pPr lvl="0"/>
            <a:r>
              <a:rPr lang="es-ES"/>
              <a:t>Editar el estilo de texto del patrón</a:t>
            </a:r>
          </a:p>
        </p:txBody>
      </p:sp>
      <p:sp>
        <p:nvSpPr>
          <p:cNvPr id="4" name="Marcador de fecha 3">
            <a:extLst>
              <a:ext uri="{FF2B5EF4-FFF2-40B4-BE49-F238E27FC236}">
                <a16:creationId xmlns:a16="http://schemas.microsoft.com/office/drawing/2014/main" id="{7BFB1D6D-4E29-45DC-8AF9-A400848AD1D5}"/>
              </a:ext>
            </a:extLst>
          </p:cNvPr>
          <p:cNvSpPr txBox="1">
            <a:spLocks noGrp="1"/>
          </p:cNvSpPr>
          <p:nvPr>
            <p:ph type="dt" sz="half" idx="7"/>
          </p:nvPr>
        </p:nvSpPr>
        <p:spPr/>
        <p:txBody>
          <a:bodyPr/>
          <a:lstStyle>
            <a:lvl1pPr>
              <a:defRPr/>
            </a:lvl1pPr>
          </a:lstStyle>
          <a:p>
            <a:pPr lvl="0"/>
            <a:endParaRPr lang="es-ES"/>
          </a:p>
        </p:txBody>
      </p:sp>
      <p:sp>
        <p:nvSpPr>
          <p:cNvPr id="5" name="Marcador de pie de página 4">
            <a:extLst>
              <a:ext uri="{FF2B5EF4-FFF2-40B4-BE49-F238E27FC236}">
                <a16:creationId xmlns:a16="http://schemas.microsoft.com/office/drawing/2014/main" id="{8E825C7D-E03E-4E4D-964B-7AE8EA0EFC36}"/>
              </a:ext>
            </a:extLst>
          </p:cNvPr>
          <p:cNvSpPr txBox="1">
            <a:spLocks noGrp="1"/>
          </p:cNvSpPr>
          <p:nvPr>
            <p:ph type="ftr" sz="quarter" idx="9"/>
          </p:nvPr>
        </p:nvSpPr>
        <p:spPr/>
        <p:txBody>
          <a:bodyPr/>
          <a:lstStyle>
            <a:lvl1pPr>
              <a:defRPr/>
            </a:lvl1pPr>
          </a:lstStyle>
          <a:p>
            <a:pPr lvl="0"/>
            <a:endParaRPr lang="en-US"/>
          </a:p>
        </p:txBody>
      </p:sp>
      <p:sp>
        <p:nvSpPr>
          <p:cNvPr id="6" name="Marcador de número de diapositiva 5">
            <a:extLst>
              <a:ext uri="{FF2B5EF4-FFF2-40B4-BE49-F238E27FC236}">
                <a16:creationId xmlns:a16="http://schemas.microsoft.com/office/drawing/2014/main" id="{6F168678-38D5-4721-801C-1B8BFA0F9F78}"/>
              </a:ext>
            </a:extLst>
          </p:cNvPr>
          <p:cNvSpPr txBox="1">
            <a:spLocks noGrp="1"/>
          </p:cNvSpPr>
          <p:nvPr>
            <p:ph type="sldNum" sz="quarter" idx="8"/>
          </p:nvPr>
        </p:nvSpPr>
        <p:spPr/>
        <p:txBody>
          <a:bodyPr/>
          <a:lstStyle>
            <a:lvl1pPr>
              <a:defRPr/>
            </a:lvl1pPr>
          </a:lstStyle>
          <a:p>
            <a:pPr lvl="0"/>
            <a:fld id="{E89BBEA6-1E5F-4634-90D8-16BE8C75F606}" type="slidenum">
              <a:t>‹Nº›</a:t>
            </a:fld>
            <a:endParaRPr lang="en-US"/>
          </a:p>
        </p:txBody>
      </p:sp>
    </p:spTree>
    <p:extLst>
      <p:ext uri="{BB962C8B-B14F-4D97-AF65-F5344CB8AC3E}">
        <p14:creationId xmlns:p14="http://schemas.microsoft.com/office/powerpoint/2010/main" val="1828907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18B0F7-D03C-4A82-AEB9-65609C0CC99A}"/>
              </a:ext>
            </a:extLst>
          </p:cNvPr>
          <p:cNvSpPr txBox="1">
            <a:spLocks noGrp="1"/>
          </p:cNvSpPr>
          <p:nvPr>
            <p:ph type="title"/>
          </p:nvPr>
        </p:nvSpPr>
        <p:spPr>
          <a:xfrm>
            <a:off x="630241" y="457200"/>
            <a:ext cx="2949570" cy="1600200"/>
          </a:xfrm>
        </p:spPr>
        <p:txBody>
          <a:bodyPr/>
          <a:lstStyle>
            <a:lvl1pPr>
              <a:defRPr sz="3200"/>
            </a:lvl1pPr>
          </a:lstStyle>
          <a:p>
            <a:pPr lvl="0"/>
            <a:r>
              <a:rPr lang="es-ES"/>
              <a:t>Haga clic para modificar el estilo de título del patrón</a:t>
            </a:r>
          </a:p>
        </p:txBody>
      </p:sp>
      <p:sp>
        <p:nvSpPr>
          <p:cNvPr id="3" name="Marcador de contenido 2">
            <a:extLst>
              <a:ext uri="{FF2B5EF4-FFF2-40B4-BE49-F238E27FC236}">
                <a16:creationId xmlns:a16="http://schemas.microsoft.com/office/drawing/2014/main" id="{A230EA29-78DE-496D-B655-22A5BAEC3F6A}"/>
              </a:ext>
            </a:extLst>
          </p:cNvPr>
          <p:cNvSpPr txBox="1">
            <a:spLocks noGrp="1"/>
          </p:cNvSpPr>
          <p:nvPr>
            <p:ph idx="1"/>
          </p:nvPr>
        </p:nvSpPr>
        <p:spPr>
          <a:xfrm>
            <a:off x="3887791" y="987423"/>
            <a:ext cx="4629149" cy="4873623"/>
          </a:xfrm>
        </p:spPr>
        <p:txBody>
          <a:bodyPr/>
          <a:lstStyle>
            <a:lvl1pPr>
              <a:defRPr sz="3200"/>
            </a:lvl1pPr>
            <a:lvl2pPr>
              <a:defRPr sz="2800"/>
            </a:lvl2pPr>
            <a:lvl3pPr>
              <a:defRPr sz="2400"/>
            </a:lvl3pPr>
            <a:lvl4pPr>
              <a:defRPr sz="2000"/>
            </a:lvl4pPr>
            <a:lvl5pPr>
              <a:defRPr sz="2000"/>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D844CDD-C1D7-4B06-9B94-27F5FEFC469B}"/>
              </a:ext>
            </a:extLst>
          </p:cNvPr>
          <p:cNvSpPr txBox="1">
            <a:spLocks noGrp="1"/>
          </p:cNvSpPr>
          <p:nvPr>
            <p:ph type="body" idx="2"/>
          </p:nvPr>
        </p:nvSpPr>
        <p:spPr>
          <a:xfrm>
            <a:off x="630241" y="2057400"/>
            <a:ext cx="2949570" cy="3811584"/>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1600"/>
            </a:lvl1pPr>
          </a:lstStyle>
          <a:p>
            <a:pPr lvl="0"/>
            <a:r>
              <a:rPr lang="es-ES"/>
              <a:t>Editar el estilo de texto del patrón</a:t>
            </a:r>
          </a:p>
        </p:txBody>
      </p:sp>
    </p:spTree>
    <p:extLst>
      <p:ext uri="{BB962C8B-B14F-4D97-AF65-F5344CB8AC3E}">
        <p14:creationId xmlns:p14="http://schemas.microsoft.com/office/powerpoint/2010/main" val="438177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56C6D-8F4A-440A-AC7B-3EAF36F84CA8}"/>
              </a:ext>
            </a:extLst>
          </p:cNvPr>
          <p:cNvSpPr txBox="1">
            <a:spLocks noGrp="1"/>
          </p:cNvSpPr>
          <p:nvPr>
            <p:ph type="title"/>
          </p:nvPr>
        </p:nvSpPr>
        <p:spPr>
          <a:xfrm>
            <a:off x="630241" y="457200"/>
            <a:ext cx="2949570" cy="1600200"/>
          </a:xfrm>
        </p:spPr>
        <p:txBody>
          <a:bodyPr/>
          <a:lstStyle>
            <a:lvl1pPr>
              <a:defRPr sz="3200"/>
            </a:lvl1pPr>
          </a:lstStyle>
          <a:p>
            <a:pPr lvl="0"/>
            <a:r>
              <a:rPr lang="es-ES"/>
              <a:t>Haga clic para modificar el estilo de título del patrón</a:t>
            </a:r>
          </a:p>
        </p:txBody>
      </p:sp>
      <p:sp>
        <p:nvSpPr>
          <p:cNvPr id="3" name="Marcador de posición de imagen 2">
            <a:extLst>
              <a:ext uri="{FF2B5EF4-FFF2-40B4-BE49-F238E27FC236}">
                <a16:creationId xmlns:a16="http://schemas.microsoft.com/office/drawing/2014/main" id="{A8658B3F-5C19-411D-842E-06C64A02AAE2}"/>
              </a:ext>
            </a:extLst>
          </p:cNvPr>
          <p:cNvSpPr txBox="1">
            <a:spLocks noGrp="1"/>
          </p:cNvSpPr>
          <p:nvPr>
            <p:ph type="pic" idx="1"/>
          </p:nvPr>
        </p:nvSpPr>
        <p:spPr>
          <a:xfrm>
            <a:off x="3887791" y="987423"/>
            <a:ext cx="4629149" cy="4873623"/>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3200"/>
            </a:lvl1pPr>
          </a:lstStyle>
          <a:p>
            <a:pPr lvl="0"/>
            <a:endParaRPr lang="es-ES"/>
          </a:p>
        </p:txBody>
      </p:sp>
      <p:sp>
        <p:nvSpPr>
          <p:cNvPr id="4" name="Marcador de texto 3">
            <a:extLst>
              <a:ext uri="{FF2B5EF4-FFF2-40B4-BE49-F238E27FC236}">
                <a16:creationId xmlns:a16="http://schemas.microsoft.com/office/drawing/2014/main" id="{3E99907F-54B4-4222-9CB7-4F0F80388DD5}"/>
              </a:ext>
            </a:extLst>
          </p:cNvPr>
          <p:cNvSpPr txBox="1">
            <a:spLocks noGrp="1"/>
          </p:cNvSpPr>
          <p:nvPr>
            <p:ph type="body" idx="2"/>
          </p:nvPr>
        </p:nvSpPr>
        <p:spPr>
          <a:xfrm>
            <a:off x="630241" y="2057400"/>
            <a:ext cx="2949570" cy="3811584"/>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1600"/>
            </a:lvl1pPr>
          </a:lstStyle>
          <a:p>
            <a:pPr lvl="0"/>
            <a:r>
              <a:rPr lang="es-ES"/>
              <a:t>Editar el estilo de texto del patrón</a:t>
            </a:r>
          </a:p>
        </p:txBody>
      </p:sp>
    </p:spTree>
    <p:extLst>
      <p:ext uri="{BB962C8B-B14F-4D97-AF65-F5344CB8AC3E}">
        <p14:creationId xmlns:p14="http://schemas.microsoft.com/office/powerpoint/2010/main" val="361344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3F53D8-B86E-4FA8-AB74-A86E98499EF2}"/>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texto vertical 2">
            <a:extLst>
              <a:ext uri="{FF2B5EF4-FFF2-40B4-BE49-F238E27FC236}">
                <a16:creationId xmlns:a16="http://schemas.microsoft.com/office/drawing/2014/main" id="{4F3B8597-7DB5-44E6-A367-A98372DB1CED}"/>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6447642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1421D05-56E4-4AE7-B420-55B2188891A1}"/>
              </a:ext>
            </a:extLst>
          </p:cNvPr>
          <p:cNvSpPr txBox="1">
            <a:spLocks noGrp="1"/>
          </p:cNvSpPr>
          <p:nvPr>
            <p:ph type="title" orient="vert"/>
          </p:nvPr>
        </p:nvSpPr>
        <p:spPr>
          <a:xfrm>
            <a:off x="6629400" y="273048"/>
            <a:ext cx="2057400" cy="5951536"/>
          </a:xfrm>
        </p:spPr>
        <p:txBody>
          <a:bodyPr vert="eaVert"/>
          <a:lstStyle>
            <a:lvl1pPr>
              <a:defRPr/>
            </a:lvl1pPr>
          </a:lstStyle>
          <a:p>
            <a:pPr lvl="0"/>
            <a:r>
              <a:rPr lang="es-ES"/>
              <a:t>Haga clic para modificar el estilo de título del patrón</a:t>
            </a:r>
          </a:p>
        </p:txBody>
      </p:sp>
      <p:sp>
        <p:nvSpPr>
          <p:cNvPr id="3" name="Marcador de texto vertical 2">
            <a:extLst>
              <a:ext uri="{FF2B5EF4-FFF2-40B4-BE49-F238E27FC236}">
                <a16:creationId xmlns:a16="http://schemas.microsoft.com/office/drawing/2014/main" id="{A52B66A2-DBF5-4829-9382-19FE3EC1BE1F}"/>
              </a:ext>
            </a:extLst>
          </p:cNvPr>
          <p:cNvSpPr txBox="1">
            <a:spLocks noGrp="1"/>
          </p:cNvSpPr>
          <p:nvPr>
            <p:ph type="body" orient="vert" idx="1"/>
          </p:nvPr>
        </p:nvSpPr>
        <p:spPr>
          <a:xfrm>
            <a:off x="457200" y="273048"/>
            <a:ext cx="6019796" cy="5951536"/>
          </a:xfrm>
        </p:spPr>
        <p:txBody>
          <a:bodyPr vert="eaVert"/>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7265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EF3619-6C78-4B07-A3E9-DC6832A386E5}"/>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contenido 2">
            <a:extLst>
              <a:ext uri="{FF2B5EF4-FFF2-40B4-BE49-F238E27FC236}">
                <a16:creationId xmlns:a16="http://schemas.microsoft.com/office/drawing/2014/main" id="{1F9AFBE6-A253-4744-938E-4E49211B4A6D}"/>
              </a:ext>
            </a:extLst>
          </p:cNvPr>
          <p:cNvSpPr txBox="1">
            <a:spLocks noGrp="1"/>
          </p:cNvSpPr>
          <p:nvPr>
            <p:ph idx="1"/>
          </p:nvPr>
        </p:nvSpPr>
        <p:spPr>
          <a:xfrm>
            <a:off x="457200" y="1719264"/>
            <a:ext cx="4037011" cy="4525959"/>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67D1CAB-BBFD-4FAA-880E-2D68B8356A9C}"/>
              </a:ext>
            </a:extLst>
          </p:cNvPr>
          <p:cNvSpPr txBox="1">
            <a:spLocks noGrp="1"/>
          </p:cNvSpPr>
          <p:nvPr>
            <p:ph idx="2"/>
          </p:nvPr>
        </p:nvSpPr>
        <p:spPr>
          <a:xfrm>
            <a:off x="4646615" y="1719264"/>
            <a:ext cx="4038603" cy="4525959"/>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5AEE2FD-A371-4F46-AE1E-2C34492D506B}"/>
              </a:ext>
            </a:extLst>
          </p:cNvPr>
          <p:cNvSpPr txBox="1">
            <a:spLocks noGrp="1"/>
          </p:cNvSpPr>
          <p:nvPr>
            <p:ph type="dt" sz="half" idx="7"/>
          </p:nvPr>
        </p:nvSpPr>
        <p:spPr/>
        <p:txBody>
          <a:bodyPr/>
          <a:lstStyle>
            <a:lvl1pPr>
              <a:defRPr/>
            </a:lvl1pPr>
          </a:lstStyle>
          <a:p>
            <a:pPr lvl="0"/>
            <a:endParaRPr lang="es-ES"/>
          </a:p>
        </p:txBody>
      </p:sp>
      <p:sp>
        <p:nvSpPr>
          <p:cNvPr id="6" name="Marcador de pie de página 5">
            <a:extLst>
              <a:ext uri="{FF2B5EF4-FFF2-40B4-BE49-F238E27FC236}">
                <a16:creationId xmlns:a16="http://schemas.microsoft.com/office/drawing/2014/main" id="{CA3A740C-83EC-42FF-8B99-E1A93579B1C3}"/>
              </a:ext>
            </a:extLst>
          </p:cNvPr>
          <p:cNvSpPr txBox="1">
            <a:spLocks noGrp="1"/>
          </p:cNvSpPr>
          <p:nvPr>
            <p:ph type="ftr" sz="quarter" idx="9"/>
          </p:nvPr>
        </p:nvSpPr>
        <p:spPr/>
        <p:txBody>
          <a:bodyPr/>
          <a:lstStyle>
            <a:lvl1pPr>
              <a:defRPr/>
            </a:lvl1pPr>
          </a:lstStyle>
          <a:p>
            <a:pPr lvl="0"/>
            <a:endParaRPr lang="en-US"/>
          </a:p>
        </p:txBody>
      </p:sp>
      <p:sp>
        <p:nvSpPr>
          <p:cNvPr id="7" name="Marcador de número de diapositiva 6">
            <a:extLst>
              <a:ext uri="{FF2B5EF4-FFF2-40B4-BE49-F238E27FC236}">
                <a16:creationId xmlns:a16="http://schemas.microsoft.com/office/drawing/2014/main" id="{FBE469F3-F132-4D80-A397-48D5D5BA7EA8}"/>
              </a:ext>
            </a:extLst>
          </p:cNvPr>
          <p:cNvSpPr txBox="1">
            <a:spLocks noGrp="1"/>
          </p:cNvSpPr>
          <p:nvPr>
            <p:ph type="sldNum" sz="quarter" idx="8"/>
          </p:nvPr>
        </p:nvSpPr>
        <p:spPr/>
        <p:txBody>
          <a:bodyPr/>
          <a:lstStyle>
            <a:lvl1pPr>
              <a:defRPr/>
            </a:lvl1pPr>
          </a:lstStyle>
          <a:p>
            <a:pPr lvl="0"/>
            <a:fld id="{8D5E87A6-F574-4A4C-BF26-401F861DE8D4}" type="slidenum">
              <a:t>‹Nº›</a:t>
            </a:fld>
            <a:endParaRPr lang="en-US"/>
          </a:p>
        </p:txBody>
      </p:sp>
    </p:spTree>
    <p:extLst>
      <p:ext uri="{BB962C8B-B14F-4D97-AF65-F5344CB8AC3E}">
        <p14:creationId xmlns:p14="http://schemas.microsoft.com/office/powerpoint/2010/main" val="3925412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5B00AC-0DB0-463E-85BB-238F60248017}"/>
              </a:ext>
            </a:extLst>
          </p:cNvPr>
          <p:cNvSpPr txBox="1">
            <a:spLocks noGrp="1"/>
          </p:cNvSpPr>
          <p:nvPr>
            <p:ph type="title"/>
          </p:nvPr>
        </p:nvSpPr>
        <p:spPr>
          <a:xfrm>
            <a:off x="630241" y="365129"/>
            <a:ext cx="7886700" cy="1325559"/>
          </a:xfrm>
        </p:spPr>
        <p:txBody>
          <a:bodyPr/>
          <a:lstStyle>
            <a:lvl1pPr>
              <a:defRPr/>
            </a:lvl1pPr>
          </a:lstStyle>
          <a:p>
            <a:pPr lvl="0"/>
            <a:r>
              <a:rPr lang="es-ES"/>
              <a:t>Haga clic para modificar el estilo de título del patrón</a:t>
            </a:r>
          </a:p>
        </p:txBody>
      </p:sp>
      <p:sp>
        <p:nvSpPr>
          <p:cNvPr id="3" name="Marcador de texto 2">
            <a:extLst>
              <a:ext uri="{FF2B5EF4-FFF2-40B4-BE49-F238E27FC236}">
                <a16:creationId xmlns:a16="http://schemas.microsoft.com/office/drawing/2014/main" id="{721DE5E8-E787-4677-B3EC-23827223027B}"/>
              </a:ext>
            </a:extLst>
          </p:cNvPr>
          <p:cNvSpPr txBox="1">
            <a:spLocks noGrp="1"/>
          </p:cNvSpPr>
          <p:nvPr>
            <p:ph type="body" idx="1"/>
          </p:nvPr>
        </p:nvSpPr>
        <p:spPr>
          <a:xfrm>
            <a:off x="630241" y="1681160"/>
            <a:ext cx="3868734" cy="823910"/>
          </a:xfrm>
        </p:spPr>
        <p:txBody>
          <a:bodyPr anchor="b"/>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b="1"/>
            </a:lvl1pPr>
          </a:lstStyle>
          <a:p>
            <a:pPr lvl="0"/>
            <a:r>
              <a:rPr lang="es-ES"/>
              <a:t>Editar el estilo de texto del patrón</a:t>
            </a:r>
          </a:p>
        </p:txBody>
      </p:sp>
      <p:sp>
        <p:nvSpPr>
          <p:cNvPr id="4" name="Marcador de contenido 3">
            <a:extLst>
              <a:ext uri="{FF2B5EF4-FFF2-40B4-BE49-F238E27FC236}">
                <a16:creationId xmlns:a16="http://schemas.microsoft.com/office/drawing/2014/main" id="{34CF2E53-2B2F-41AB-8C23-8CCD6D65A7F1}"/>
              </a:ext>
            </a:extLst>
          </p:cNvPr>
          <p:cNvSpPr txBox="1">
            <a:spLocks noGrp="1"/>
          </p:cNvSpPr>
          <p:nvPr>
            <p:ph idx="2"/>
          </p:nvPr>
        </p:nvSpPr>
        <p:spPr>
          <a:xfrm>
            <a:off x="630241" y="2505071"/>
            <a:ext cx="3868734" cy="3684583"/>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7D1A97D-68A2-4D1B-846A-11F388B747C2}"/>
              </a:ext>
            </a:extLst>
          </p:cNvPr>
          <p:cNvSpPr txBox="1">
            <a:spLocks noGrp="1"/>
          </p:cNvSpPr>
          <p:nvPr>
            <p:ph type="body" idx="3"/>
          </p:nvPr>
        </p:nvSpPr>
        <p:spPr>
          <a:xfrm>
            <a:off x="4629149" y="1681160"/>
            <a:ext cx="3887791" cy="823910"/>
          </a:xfrm>
        </p:spPr>
        <p:txBody>
          <a:bodyPr anchor="b"/>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2400" b="1"/>
            </a:lvl1pPr>
          </a:lstStyle>
          <a:p>
            <a:pPr lvl="0"/>
            <a:r>
              <a:rPr lang="es-ES"/>
              <a:t>Editar el estilo de texto del patrón</a:t>
            </a:r>
          </a:p>
        </p:txBody>
      </p:sp>
      <p:sp>
        <p:nvSpPr>
          <p:cNvPr id="6" name="Marcador de contenido 5">
            <a:extLst>
              <a:ext uri="{FF2B5EF4-FFF2-40B4-BE49-F238E27FC236}">
                <a16:creationId xmlns:a16="http://schemas.microsoft.com/office/drawing/2014/main" id="{D1E92AAD-3336-4B9B-ADFD-301DE8167188}"/>
              </a:ext>
            </a:extLst>
          </p:cNvPr>
          <p:cNvSpPr txBox="1">
            <a:spLocks noGrp="1"/>
          </p:cNvSpPr>
          <p:nvPr>
            <p:ph idx="4"/>
          </p:nvPr>
        </p:nvSpPr>
        <p:spPr>
          <a:xfrm>
            <a:off x="4629149" y="2505071"/>
            <a:ext cx="3887791" cy="3684583"/>
          </a:xfrm>
        </p:spPr>
        <p:txBody>
          <a:bodyPr/>
          <a:lstStyle>
            <a:lvl1pPr>
              <a:defRPr/>
            </a:lvl1pPr>
            <a:lvl2pPr>
              <a:defRPr/>
            </a:lvl2pPr>
            <a:lvl3pPr>
              <a:defRPr/>
            </a:lvl3pPr>
            <a:lvl4pPr>
              <a:defRPr/>
            </a:lvl4pPr>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9B40B92-7CCD-4AA6-B51F-DDCA109C8348}"/>
              </a:ext>
            </a:extLst>
          </p:cNvPr>
          <p:cNvSpPr txBox="1">
            <a:spLocks noGrp="1"/>
          </p:cNvSpPr>
          <p:nvPr>
            <p:ph type="dt" sz="half" idx="7"/>
          </p:nvPr>
        </p:nvSpPr>
        <p:spPr/>
        <p:txBody>
          <a:bodyPr/>
          <a:lstStyle>
            <a:lvl1pPr>
              <a:defRPr/>
            </a:lvl1pPr>
          </a:lstStyle>
          <a:p>
            <a:pPr lvl="0"/>
            <a:endParaRPr lang="es-ES"/>
          </a:p>
        </p:txBody>
      </p:sp>
      <p:sp>
        <p:nvSpPr>
          <p:cNvPr id="8" name="Marcador de pie de página 7">
            <a:extLst>
              <a:ext uri="{FF2B5EF4-FFF2-40B4-BE49-F238E27FC236}">
                <a16:creationId xmlns:a16="http://schemas.microsoft.com/office/drawing/2014/main" id="{40EFFAF7-C111-4FD7-BCDA-88CEF2A826B4}"/>
              </a:ext>
            </a:extLst>
          </p:cNvPr>
          <p:cNvSpPr txBox="1">
            <a:spLocks noGrp="1"/>
          </p:cNvSpPr>
          <p:nvPr>
            <p:ph type="ftr" sz="quarter" idx="9"/>
          </p:nvPr>
        </p:nvSpPr>
        <p:spPr/>
        <p:txBody>
          <a:bodyPr/>
          <a:lstStyle>
            <a:lvl1pPr>
              <a:defRPr/>
            </a:lvl1pPr>
          </a:lstStyle>
          <a:p>
            <a:pPr lvl="0"/>
            <a:endParaRPr lang="en-US"/>
          </a:p>
        </p:txBody>
      </p:sp>
      <p:sp>
        <p:nvSpPr>
          <p:cNvPr id="9" name="Marcador de número de diapositiva 8">
            <a:extLst>
              <a:ext uri="{FF2B5EF4-FFF2-40B4-BE49-F238E27FC236}">
                <a16:creationId xmlns:a16="http://schemas.microsoft.com/office/drawing/2014/main" id="{16B015C8-EC37-4B47-A69B-FD1CF193A4AC}"/>
              </a:ext>
            </a:extLst>
          </p:cNvPr>
          <p:cNvSpPr txBox="1">
            <a:spLocks noGrp="1"/>
          </p:cNvSpPr>
          <p:nvPr>
            <p:ph type="sldNum" sz="quarter" idx="8"/>
          </p:nvPr>
        </p:nvSpPr>
        <p:spPr/>
        <p:txBody>
          <a:bodyPr/>
          <a:lstStyle>
            <a:lvl1pPr>
              <a:defRPr/>
            </a:lvl1pPr>
          </a:lstStyle>
          <a:p>
            <a:pPr lvl="0"/>
            <a:fld id="{50BA671B-5870-4FCB-9517-21EB1FA7AAC7}" type="slidenum">
              <a:t>‹Nº›</a:t>
            </a:fld>
            <a:endParaRPr lang="en-US"/>
          </a:p>
        </p:txBody>
      </p:sp>
    </p:spTree>
    <p:extLst>
      <p:ext uri="{BB962C8B-B14F-4D97-AF65-F5344CB8AC3E}">
        <p14:creationId xmlns:p14="http://schemas.microsoft.com/office/powerpoint/2010/main" val="2723890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1677D7-8391-429E-8D38-6076C3D35C25}"/>
              </a:ext>
            </a:extLst>
          </p:cNvPr>
          <p:cNvSpPr txBox="1">
            <a:spLocks noGrp="1"/>
          </p:cNvSpPr>
          <p:nvPr>
            <p:ph type="title"/>
          </p:nvPr>
        </p:nvSpPr>
        <p:spPr/>
        <p:txBody>
          <a:bodyPr/>
          <a:lstStyle>
            <a:lvl1pPr>
              <a:defRPr/>
            </a:lvl1pPr>
          </a:lstStyle>
          <a:p>
            <a:pPr lvl="0"/>
            <a:r>
              <a:rPr lang="es-ES"/>
              <a:t>Haga clic para modificar el estilo de título del patrón</a:t>
            </a:r>
          </a:p>
        </p:txBody>
      </p:sp>
      <p:sp>
        <p:nvSpPr>
          <p:cNvPr id="3" name="Marcador de fecha 2">
            <a:extLst>
              <a:ext uri="{FF2B5EF4-FFF2-40B4-BE49-F238E27FC236}">
                <a16:creationId xmlns:a16="http://schemas.microsoft.com/office/drawing/2014/main" id="{F961A1F3-81A5-4212-A159-DB24A65B0851}"/>
              </a:ext>
            </a:extLst>
          </p:cNvPr>
          <p:cNvSpPr txBox="1">
            <a:spLocks noGrp="1"/>
          </p:cNvSpPr>
          <p:nvPr>
            <p:ph type="dt" sz="half" idx="7"/>
          </p:nvPr>
        </p:nvSpPr>
        <p:spPr/>
        <p:txBody>
          <a:bodyPr/>
          <a:lstStyle>
            <a:lvl1pPr>
              <a:defRPr/>
            </a:lvl1pPr>
          </a:lstStyle>
          <a:p>
            <a:pPr lvl="0"/>
            <a:endParaRPr lang="es-ES"/>
          </a:p>
        </p:txBody>
      </p:sp>
      <p:sp>
        <p:nvSpPr>
          <p:cNvPr id="4" name="Marcador de pie de página 3">
            <a:extLst>
              <a:ext uri="{FF2B5EF4-FFF2-40B4-BE49-F238E27FC236}">
                <a16:creationId xmlns:a16="http://schemas.microsoft.com/office/drawing/2014/main" id="{48EE51B6-9B24-49F6-8BAE-F5945B481B27}"/>
              </a:ext>
            </a:extLst>
          </p:cNvPr>
          <p:cNvSpPr txBox="1">
            <a:spLocks noGrp="1"/>
          </p:cNvSpPr>
          <p:nvPr>
            <p:ph type="ftr" sz="quarter" idx="9"/>
          </p:nvPr>
        </p:nvSpPr>
        <p:spPr/>
        <p:txBody>
          <a:bodyPr/>
          <a:lstStyle>
            <a:lvl1pPr>
              <a:defRPr/>
            </a:lvl1pPr>
          </a:lstStyle>
          <a:p>
            <a:pPr lvl="0"/>
            <a:endParaRPr lang="en-US"/>
          </a:p>
        </p:txBody>
      </p:sp>
      <p:sp>
        <p:nvSpPr>
          <p:cNvPr id="5" name="Marcador de número de diapositiva 4">
            <a:extLst>
              <a:ext uri="{FF2B5EF4-FFF2-40B4-BE49-F238E27FC236}">
                <a16:creationId xmlns:a16="http://schemas.microsoft.com/office/drawing/2014/main" id="{F1A6411D-8208-46A1-B075-A38123F69BC1}"/>
              </a:ext>
            </a:extLst>
          </p:cNvPr>
          <p:cNvSpPr txBox="1">
            <a:spLocks noGrp="1"/>
          </p:cNvSpPr>
          <p:nvPr>
            <p:ph type="sldNum" sz="quarter" idx="8"/>
          </p:nvPr>
        </p:nvSpPr>
        <p:spPr/>
        <p:txBody>
          <a:bodyPr/>
          <a:lstStyle>
            <a:lvl1pPr>
              <a:defRPr/>
            </a:lvl1pPr>
          </a:lstStyle>
          <a:p>
            <a:pPr lvl="0"/>
            <a:fld id="{B336CB64-60CE-407F-BF9F-5E53C0DB8E1A}" type="slidenum">
              <a:t>‹Nº›</a:t>
            </a:fld>
            <a:endParaRPr lang="en-US"/>
          </a:p>
        </p:txBody>
      </p:sp>
    </p:spTree>
    <p:extLst>
      <p:ext uri="{BB962C8B-B14F-4D97-AF65-F5344CB8AC3E}">
        <p14:creationId xmlns:p14="http://schemas.microsoft.com/office/powerpoint/2010/main" val="366890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E1646C4-2F1A-41FA-83CB-D0A647B771B9}"/>
              </a:ext>
            </a:extLst>
          </p:cNvPr>
          <p:cNvSpPr txBox="1">
            <a:spLocks noGrp="1"/>
          </p:cNvSpPr>
          <p:nvPr>
            <p:ph type="dt" sz="half" idx="7"/>
          </p:nvPr>
        </p:nvSpPr>
        <p:spPr/>
        <p:txBody>
          <a:bodyPr/>
          <a:lstStyle>
            <a:lvl1pPr>
              <a:defRPr/>
            </a:lvl1pPr>
          </a:lstStyle>
          <a:p>
            <a:pPr lvl="0"/>
            <a:endParaRPr lang="es-ES"/>
          </a:p>
        </p:txBody>
      </p:sp>
      <p:sp>
        <p:nvSpPr>
          <p:cNvPr id="3" name="Marcador de pie de página 2">
            <a:extLst>
              <a:ext uri="{FF2B5EF4-FFF2-40B4-BE49-F238E27FC236}">
                <a16:creationId xmlns:a16="http://schemas.microsoft.com/office/drawing/2014/main" id="{AC57A91A-9600-448F-B81E-9F442C8AA853}"/>
              </a:ext>
            </a:extLst>
          </p:cNvPr>
          <p:cNvSpPr txBox="1">
            <a:spLocks noGrp="1"/>
          </p:cNvSpPr>
          <p:nvPr>
            <p:ph type="ftr" sz="quarter" idx="9"/>
          </p:nvPr>
        </p:nvSpPr>
        <p:spPr/>
        <p:txBody>
          <a:bodyPr/>
          <a:lstStyle>
            <a:lvl1pPr>
              <a:defRPr/>
            </a:lvl1pPr>
          </a:lstStyle>
          <a:p>
            <a:pPr lvl="0"/>
            <a:endParaRPr lang="en-US"/>
          </a:p>
        </p:txBody>
      </p:sp>
      <p:sp>
        <p:nvSpPr>
          <p:cNvPr id="4" name="Marcador de número de diapositiva 3">
            <a:extLst>
              <a:ext uri="{FF2B5EF4-FFF2-40B4-BE49-F238E27FC236}">
                <a16:creationId xmlns:a16="http://schemas.microsoft.com/office/drawing/2014/main" id="{536A3B02-D8D1-4C10-A303-C7A2BB6A51FE}"/>
              </a:ext>
            </a:extLst>
          </p:cNvPr>
          <p:cNvSpPr txBox="1">
            <a:spLocks noGrp="1"/>
          </p:cNvSpPr>
          <p:nvPr>
            <p:ph type="sldNum" sz="quarter" idx="8"/>
          </p:nvPr>
        </p:nvSpPr>
        <p:spPr/>
        <p:txBody>
          <a:bodyPr/>
          <a:lstStyle>
            <a:lvl1pPr>
              <a:defRPr/>
            </a:lvl1pPr>
          </a:lstStyle>
          <a:p>
            <a:pPr lvl="0"/>
            <a:fld id="{1A30CB68-8BA4-450F-A572-CD80388DB56E}" type="slidenum">
              <a:t>‹Nº›</a:t>
            </a:fld>
            <a:endParaRPr lang="en-US"/>
          </a:p>
        </p:txBody>
      </p:sp>
    </p:spTree>
    <p:extLst>
      <p:ext uri="{BB962C8B-B14F-4D97-AF65-F5344CB8AC3E}">
        <p14:creationId xmlns:p14="http://schemas.microsoft.com/office/powerpoint/2010/main" val="280671879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F9FC6-FBD9-44C0-B6C4-8DCC1ADB013C}"/>
              </a:ext>
            </a:extLst>
          </p:cNvPr>
          <p:cNvSpPr txBox="1">
            <a:spLocks noGrp="1"/>
          </p:cNvSpPr>
          <p:nvPr>
            <p:ph type="title"/>
          </p:nvPr>
        </p:nvSpPr>
        <p:spPr>
          <a:xfrm>
            <a:off x="630241" y="457200"/>
            <a:ext cx="2949570" cy="1600200"/>
          </a:xfrm>
        </p:spPr>
        <p:txBody>
          <a:bodyPr/>
          <a:lstStyle>
            <a:lvl1pPr>
              <a:defRPr sz="3200"/>
            </a:lvl1pPr>
          </a:lstStyle>
          <a:p>
            <a:pPr lvl="0"/>
            <a:r>
              <a:rPr lang="es-ES"/>
              <a:t>Haga clic para modificar el estilo de título del patrón</a:t>
            </a:r>
          </a:p>
        </p:txBody>
      </p:sp>
      <p:sp>
        <p:nvSpPr>
          <p:cNvPr id="3" name="Marcador de contenido 2">
            <a:extLst>
              <a:ext uri="{FF2B5EF4-FFF2-40B4-BE49-F238E27FC236}">
                <a16:creationId xmlns:a16="http://schemas.microsoft.com/office/drawing/2014/main" id="{69862836-E2DF-4E88-8E04-AC0AF57DEB6F}"/>
              </a:ext>
            </a:extLst>
          </p:cNvPr>
          <p:cNvSpPr txBox="1">
            <a:spLocks noGrp="1"/>
          </p:cNvSpPr>
          <p:nvPr>
            <p:ph idx="1"/>
          </p:nvPr>
        </p:nvSpPr>
        <p:spPr>
          <a:xfrm>
            <a:off x="3887791" y="987423"/>
            <a:ext cx="4629149" cy="4873623"/>
          </a:xfrm>
        </p:spPr>
        <p:txBody>
          <a:bodyPr/>
          <a:lstStyle>
            <a:lvl1pPr>
              <a:defRPr sz="3200"/>
            </a:lvl1pPr>
            <a:lvl2pPr>
              <a:defRPr sz="2800"/>
            </a:lvl2pPr>
            <a:lvl3pPr>
              <a:defRPr sz="2400"/>
            </a:lvl3pPr>
            <a:lvl4pPr>
              <a:defRPr sz="2000"/>
            </a:lvl4pPr>
            <a:lvl5pPr>
              <a:defRPr sz="2000"/>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F8C5A7F-0C38-4377-B1A9-73BF33648246}"/>
              </a:ext>
            </a:extLst>
          </p:cNvPr>
          <p:cNvSpPr txBox="1">
            <a:spLocks noGrp="1"/>
          </p:cNvSpPr>
          <p:nvPr>
            <p:ph type="body" idx="2"/>
          </p:nvPr>
        </p:nvSpPr>
        <p:spPr>
          <a:xfrm>
            <a:off x="630241" y="2057400"/>
            <a:ext cx="2949570" cy="3811584"/>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1600"/>
            </a:lvl1pPr>
          </a:lstStyle>
          <a:p>
            <a:pPr lvl="0"/>
            <a:r>
              <a:rPr lang="es-ES"/>
              <a:t>Editar el estilo de texto del patrón</a:t>
            </a:r>
          </a:p>
        </p:txBody>
      </p:sp>
      <p:sp>
        <p:nvSpPr>
          <p:cNvPr id="5" name="Marcador de fecha 4">
            <a:extLst>
              <a:ext uri="{FF2B5EF4-FFF2-40B4-BE49-F238E27FC236}">
                <a16:creationId xmlns:a16="http://schemas.microsoft.com/office/drawing/2014/main" id="{657444E6-2AF7-47EE-BA31-72056235DB04}"/>
              </a:ext>
            </a:extLst>
          </p:cNvPr>
          <p:cNvSpPr txBox="1">
            <a:spLocks noGrp="1"/>
          </p:cNvSpPr>
          <p:nvPr>
            <p:ph type="dt" sz="half" idx="7"/>
          </p:nvPr>
        </p:nvSpPr>
        <p:spPr/>
        <p:txBody>
          <a:bodyPr/>
          <a:lstStyle>
            <a:lvl1pPr>
              <a:defRPr/>
            </a:lvl1pPr>
          </a:lstStyle>
          <a:p>
            <a:pPr lvl="0"/>
            <a:endParaRPr lang="es-ES"/>
          </a:p>
        </p:txBody>
      </p:sp>
      <p:sp>
        <p:nvSpPr>
          <p:cNvPr id="6" name="Marcador de pie de página 5">
            <a:extLst>
              <a:ext uri="{FF2B5EF4-FFF2-40B4-BE49-F238E27FC236}">
                <a16:creationId xmlns:a16="http://schemas.microsoft.com/office/drawing/2014/main" id="{8679B0A6-F7A6-4096-A994-0E36C56BD213}"/>
              </a:ext>
            </a:extLst>
          </p:cNvPr>
          <p:cNvSpPr txBox="1">
            <a:spLocks noGrp="1"/>
          </p:cNvSpPr>
          <p:nvPr>
            <p:ph type="ftr" sz="quarter" idx="9"/>
          </p:nvPr>
        </p:nvSpPr>
        <p:spPr/>
        <p:txBody>
          <a:bodyPr/>
          <a:lstStyle>
            <a:lvl1pPr>
              <a:defRPr/>
            </a:lvl1pPr>
          </a:lstStyle>
          <a:p>
            <a:pPr lvl="0"/>
            <a:endParaRPr lang="en-US"/>
          </a:p>
        </p:txBody>
      </p:sp>
      <p:sp>
        <p:nvSpPr>
          <p:cNvPr id="7" name="Marcador de número de diapositiva 6">
            <a:extLst>
              <a:ext uri="{FF2B5EF4-FFF2-40B4-BE49-F238E27FC236}">
                <a16:creationId xmlns:a16="http://schemas.microsoft.com/office/drawing/2014/main" id="{7E3A015F-741A-40BC-8A2E-7B038F76B384}"/>
              </a:ext>
            </a:extLst>
          </p:cNvPr>
          <p:cNvSpPr txBox="1">
            <a:spLocks noGrp="1"/>
          </p:cNvSpPr>
          <p:nvPr>
            <p:ph type="sldNum" sz="quarter" idx="8"/>
          </p:nvPr>
        </p:nvSpPr>
        <p:spPr/>
        <p:txBody>
          <a:bodyPr/>
          <a:lstStyle>
            <a:lvl1pPr>
              <a:defRPr/>
            </a:lvl1pPr>
          </a:lstStyle>
          <a:p>
            <a:pPr lvl="0"/>
            <a:fld id="{A812A346-F9FC-48A8-B965-05D6A8D2373A}" type="slidenum">
              <a:t>‹Nº›</a:t>
            </a:fld>
            <a:endParaRPr lang="en-US"/>
          </a:p>
        </p:txBody>
      </p:sp>
    </p:spTree>
    <p:extLst>
      <p:ext uri="{BB962C8B-B14F-4D97-AF65-F5344CB8AC3E}">
        <p14:creationId xmlns:p14="http://schemas.microsoft.com/office/powerpoint/2010/main" val="204789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C7285-9AAE-4FF4-A258-227ECB328629}"/>
              </a:ext>
            </a:extLst>
          </p:cNvPr>
          <p:cNvSpPr txBox="1">
            <a:spLocks noGrp="1"/>
          </p:cNvSpPr>
          <p:nvPr>
            <p:ph type="title"/>
          </p:nvPr>
        </p:nvSpPr>
        <p:spPr>
          <a:xfrm>
            <a:off x="630241" y="457200"/>
            <a:ext cx="2949570" cy="1600200"/>
          </a:xfrm>
        </p:spPr>
        <p:txBody>
          <a:bodyPr/>
          <a:lstStyle>
            <a:lvl1pPr>
              <a:defRPr sz="3200"/>
            </a:lvl1pPr>
          </a:lstStyle>
          <a:p>
            <a:pPr lvl="0"/>
            <a:r>
              <a:rPr lang="es-ES"/>
              <a:t>Haga clic para modificar el estilo de título del patrón</a:t>
            </a:r>
          </a:p>
        </p:txBody>
      </p:sp>
      <p:sp>
        <p:nvSpPr>
          <p:cNvPr id="3" name="Marcador de posición de imagen 2">
            <a:extLst>
              <a:ext uri="{FF2B5EF4-FFF2-40B4-BE49-F238E27FC236}">
                <a16:creationId xmlns:a16="http://schemas.microsoft.com/office/drawing/2014/main" id="{2161A87B-1AC9-4F0D-AB27-5F3BB4CBE301}"/>
              </a:ext>
            </a:extLst>
          </p:cNvPr>
          <p:cNvSpPr txBox="1">
            <a:spLocks noGrp="1"/>
          </p:cNvSpPr>
          <p:nvPr>
            <p:ph type="pic" idx="1"/>
          </p:nvPr>
        </p:nvSpPr>
        <p:spPr>
          <a:xfrm>
            <a:off x="3887791" y="987423"/>
            <a:ext cx="4629149" cy="4873623"/>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3200"/>
            </a:lvl1pPr>
          </a:lstStyle>
          <a:p>
            <a:pPr lvl="0"/>
            <a:endParaRPr lang="es-ES"/>
          </a:p>
        </p:txBody>
      </p:sp>
      <p:sp>
        <p:nvSpPr>
          <p:cNvPr id="4" name="Marcador de texto 3">
            <a:extLst>
              <a:ext uri="{FF2B5EF4-FFF2-40B4-BE49-F238E27FC236}">
                <a16:creationId xmlns:a16="http://schemas.microsoft.com/office/drawing/2014/main" id="{39345B47-F63C-4E07-B0CA-510AACABE70B}"/>
              </a:ext>
            </a:extLst>
          </p:cNvPr>
          <p:cNvSpPr txBox="1">
            <a:spLocks noGrp="1"/>
          </p:cNvSpPr>
          <p:nvPr>
            <p:ph type="body" idx="2"/>
          </p:nvPr>
        </p:nvSpPr>
        <p:spPr>
          <a:xfrm>
            <a:off x="630241" y="2057400"/>
            <a:ext cx="2949570" cy="3811584"/>
          </a:xfrm>
        </p:spPr>
        <p:txBody>
          <a:bodyPr/>
          <a:lstStyle>
            <a:lvl1pPr marL="0" indent="0">
              <a:tabLst>
                <a:tab pos="342717" algn="l"/>
                <a:tab pos="448915" algn="l"/>
                <a:tab pos="898196" algn="l"/>
                <a:tab pos="1347478" algn="l"/>
                <a:tab pos="1796759" algn="l"/>
                <a:tab pos="2246040" algn="l"/>
                <a:tab pos="2695322" algn="l"/>
                <a:tab pos="3144603" algn="l"/>
                <a:tab pos="3593875" algn="l"/>
                <a:tab pos="4043156" algn="l"/>
                <a:tab pos="4492438" algn="l"/>
                <a:tab pos="4941362" algn="l"/>
                <a:tab pos="5390644" algn="l"/>
                <a:tab pos="5839916" algn="l"/>
                <a:tab pos="6289197" algn="l"/>
                <a:tab pos="6738478" algn="l"/>
                <a:tab pos="7187760" algn="l"/>
                <a:tab pos="7637041" algn="l"/>
                <a:tab pos="8086322" algn="l"/>
                <a:tab pos="8535603" algn="l"/>
                <a:tab pos="8984876" algn="l"/>
              </a:tabLst>
              <a:defRPr sz="1600"/>
            </a:lvl1pPr>
          </a:lstStyle>
          <a:p>
            <a:pPr lvl="0"/>
            <a:r>
              <a:rPr lang="es-ES"/>
              <a:t>Editar el estilo de texto del patrón</a:t>
            </a:r>
          </a:p>
        </p:txBody>
      </p:sp>
      <p:sp>
        <p:nvSpPr>
          <p:cNvPr id="5" name="Marcador de fecha 4">
            <a:extLst>
              <a:ext uri="{FF2B5EF4-FFF2-40B4-BE49-F238E27FC236}">
                <a16:creationId xmlns:a16="http://schemas.microsoft.com/office/drawing/2014/main" id="{712657EF-C35A-4CD6-88F2-3BC9F6F3DCBB}"/>
              </a:ext>
            </a:extLst>
          </p:cNvPr>
          <p:cNvSpPr txBox="1">
            <a:spLocks noGrp="1"/>
          </p:cNvSpPr>
          <p:nvPr>
            <p:ph type="dt" sz="half" idx="7"/>
          </p:nvPr>
        </p:nvSpPr>
        <p:spPr/>
        <p:txBody>
          <a:bodyPr/>
          <a:lstStyle>
            <a:lvl1pPr>
              <a:defRPr/>
            </a:lvl1pPr>
          </a:lstStyle>
          <a:p>
            <a:pPr lvl="0"/>
            <a:endParaRPr lang="es-ES"/>
          </a:p>
        </p:txBody>
      </p:sp>
      <p:sp>
        <p:nvSpPr>
          <p:cNvPr id="6" name="Marcador de pie de página 5">
            <a:extLst>
              <a:ext uri="{FF2B5EF4-FFF2-40B4-BE49-F238E27FC236}">
                <a16:creationId xmlns:a16="http://schemas.microsoft.com/office/drawing/2014/main" id="{CFEC7458-EE07-43BC-B7BD-96D65EAC3B42}"/>
              </a:ext>
            </a:extLst>
          </p:cNvPr>
          <p:cNvSpPr txBox="1">
            <a:spLocks noGrp="1"/>
          </p:cNvSpPr>
          <p:nvPr>
            <p:ph type="ftr" sz="quarter" idx="9"/>
          </p:nvPr>
        </p:nvSpPr>
        <p:spPr/>
        <p:txBody>
          <a:bodyPr/>
          <a:lstStyle>
            <a:lvl1pPr>
              <a:defRPr/>
            </a:lvl1pPr>
          </a:lstStyle>
          <a:p>
            <a:pPr lvl="0"/>
            <a:endParaRPr lang="en-US"/>
          </a:p>
        </p:txBody>
      </p:sp>
      <p:sp>
        <p:nvSpPr>
          <p:cNvPr id="7" name="Marcador de número de diapositiva 6">
            <a:extLst>
              <a:ext uri="{FF2B5EF4-FFF2-40B4-BE49-F238E27FC236}">
                <a16:creationId xmlns:a16="http://schemas.microsoft.com/office/drawing/2014/main" id="{9BCE36D1-A749-4546-88FB-D7D26AFC1300}"/>
              </a:ext>
            </a:extLst>
          </p:cNvPr>
          <p:cNvSpPr txBox="1">
            <a:spLocks noGrp="1"/>
          </p:cNvSpPr>
          <p:nvPr>
            <p:ph type="sldNum" sz="quarter" idx="8"/>
          </p:nvPr>
        </p:nvSpPr>
        <p:spPr/>
        <p:txBody>
          <a:bodyPr/>
          <a:lstStyle>
            <a:lvl1pPr>
              <a:defRPr/>
            </a:lvl1pPr>
          </a:lstStyle>
          <a:p>
            <a:pPr lvl="0"/>
            <a:fld id="{50B72E96-EBA0-42DB-B392-814C68D71082}" type="slidenum">
              <a:t>‹Nº›</a:t>
            </a:fld>
            <a:endParaRPr lang="en-US"/>
          </a:p>
        </p:txBody>
      </p:sp>
    </p:spTree>
    <p:extLst>
      <p:ext uri="{BB962C8B-B14F-4D97-AF65-F5344CB8AC3E}">
        <p14:creationId xmlns:p14="http://schemas.microsoft.com/office/powerpoint/2010/main" val="1053009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onector recto 1">
            <a:extLst>
              <a:ext uri="{FF2B5EF4-FFF2-40B4-BE49-F238E27FC236}">
                <a16:creationId xmlns:a16="http://schemas.microsoft.com/office/drawing/2014/main" id="{67CD4519-7678-4F7C-B8BC-DEE7F93B8EAB}"/>
              </a:ext>
            </a:extLst>
          </p:cNvPr>
          <p:cNvSpPr/>
          <p:nvPr/>
        </p:nvSpPr>
        <p:spPr>
          <a:xfrm>
            <a:off x="7962842" y="152284"/>
            <a:ext cx="1801" cy="152424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9363" cap="flat">
            <a:solidFill>
              <a:srgbClr val="000000"/>
            </a:solidFill>
            <a:prstDash val="solid"/>
            <a:miter/>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 name="Marcador de título 2">
            <a:extLst>
              <a:ext uri="{FF2B5EF4-FFF2-40B4-BE49-F238E27FC236}">
                <a16:creationId xmlns:a16="http://schemas.microsoft.com/office/drawing/2014/main" id="{5DFFFD6E-7690-478F-8135-BFE7AB1143AD}"/>
              </a:ext>
            </a:extLst>
          </p:cNvPr>
          <p:cNvSpPr txBox="1">
            <a:spLocks noGrp="1"/>
          </p:cNvSpPr>
          <p:nvPr>
            <p:ph type="title"/>
          </p:nvPr>
        </p:nvSpPr>
        <p:spPr>
          <a:xfrm>
            <a:off x="456843" y="121679"/>
            <a:ext cx="7542364" cy="1293839"/>
          </a:xfrm>
          <a:prstGeom prst="rect">
            <a:avLst/>
          </a:prstGeom>
          <a:noFill/>
          <a:ln>
            <a:noFill/>
          </a:ln>
        </p:spPr>
        <p:txBody>
          <a:bodyPr vert="horz" wrap="square" lIns="90004" tIns="46798" rIns="90004" bIns="46798" anchor="b" anchorCtr="0" compatLnSpc="1">
            <a:noAutofit/>
          </a:bodyPr>
          <a:lstStyle/>
          <a:p>
            <a:pPr lvl="0"/>
            <a:endParaRPr lang="es-ES"/>
          </a:p>
        </p:txBody>
      </p:sp>
      <p:sp>
        <p:nvSpPr>
          <p:cNvPr id="4" name="Marcador de texto 3">
            <a:extLst>
              <a:ext uri="{FF2B5EF4-FFF2-40B4-BE49-F238E27FC236}">
                <a16:creationId xmlns:a16="http://schemas.microsoft.com/office/drawing/2014/main" id="{4397120D-BE21-4006-92CA-13A62305EAB8}"/>
              </a:ext>
            </a:extLst>
          </p:cNvPr>
          <p:cNvSpPr txBox="1">
            <a:spLocks noGrp="1"/>
          </p:cNvSpPr>
          <p:nvPr>
            <p:ph type="body" idx="1"/>
          </p:nvPr>
        </p:nvSpPr>
        <p:spPr>
          <a:xfrm>
            <a:off x="457200" y="1719355"/>
            <a:ext cx="8228164" cy="4526280"/>
          </a:xfrm>
          <a:prstGeom prst="rect">
            <a:avLst/>
          </a:prstGeom>
          <a:noFill/>
          <a:ln>
            <a:noFill/>
          </a:ln>
        </p:spPr>
        <p:txBody>
          <a:bodyPr vert="horz" wrap="square" lIns="90004" tIns="46798" rIns="90004" bIns="46798" anchor="t" anchorCtr="0" compatLnSpc="1">
            <a:no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1726F78-EAA6-49FE-A22B-9BB42DBE5ADF}"/>
              </a:ext>
            </a:extLst>
          </p:cNvPr>
          <p:cNvSpPr txBox="1">
            <a:spLocks noGrp="1"/>
          </p:cNvSpPr>
          <p:nvPr>
            <p:ph type="dt" sz="half" idx="2"/>
          </p:nvPr>
        </p:nvSpPr>
        <p:spPr>
          <a:xfrm>
            <a:off x="457200" y="6248159"/>
            <a:ext cx="2131923" cy="455764"/>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lang="es-ES" sz="1800" b="0" i="0" u="none" strike="noStrike" kern="1200" cap="none" spc="0" baseline="0">
                <a:solidFill>
                  <a:srgbClr val="000000"/>
                </a:solidFill>
                <a:uFillTx/>
                <a:latin typeface="Arial" pitchFamily="18"/>
                <a:ea typeface="DejaVu Sans" pitchFamily="2"/>
                <a:cs typeface="DejaVu Sans" pitchFamily="2"/>
              </a:defRPr>
            </a:lvl1pPr>
          </a:lstStyle>
          <a:p>
            <a:pPr lvl="0"/>
            <a:endParaRPr lang="es-ES"/>
          </a:p>
        </p:txBody>
      </p:sp>
      <p:sp>
        <p:nvSpPr>
          <p:cNvPr id="6" name="Marcador de pie de página 5">
            <a:extLst>
              <a:ext uri="{FF2B5EF4-FFF2-40B4-BE49-F238E27FC236}">
                <a16:creationId xmlns:a16="http://schemas.microsoft.com/office/drawing/2014/main" id="{3E410093-8DDA-47DF-B922-77E92D75BE48}"/>
              </a:ext>
            </a:extLst>
          </p:cNvPr>
          <p:cNvSpPr txBox="1">
            <a:spLocks noGrp="1"/>
          </p:cNvSpPr>
          <p:nvPr>
            <p:ph type="ftr" sz="quarter" idx="3"/>
          </p:nvPr>
        </p:nvSpPr>
        <p:spPr>
          <a:xfrm>
            <a:off x="3123718" y="6248159"/>
            <a:ext cx="2894039" cy="455764"/>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lang="en-US" sz="1800" b="0" i="0" u="none" strike="noStrike" kern="1200" cap="none" spc="0" baseline="0">
                <a:solidFill>
                  <a:srgbClr val="000000"/>
                </a:solidFill>
                <a:uFillTx/>
                <a:latin typeface="Arial" pitchFamily="18"/>
                <a:ea typeface="DejaVu Sans" pitchFamily="2"/>
                <a:cs typeface="DejaVu Sans" pitchFamily="2"/>
              </a:defRPr>
            </a:lvl1pPr>
          </a:lstStyle>
          <a:p>
            <a:pPr lvl="0"/>
            <a:endParaRPr lang="en-US"/>
          </a:p>
        </p:txBody>
      </p:sp>
      <p:sp>
        <p:nvSpPr>
          <p:cNvPr id="7" name="Marcador de número de diapositiva 6">
            <a:extLst>
              <a:ext uri="{FF2B5EF4-FFF2-40B4-BE49-F238E27FC236}">
                <a16:creationId xmlns:a16="http://schemas.microsoft.com/office/drawing/2014/main" id="{0E2CE49A-CE58-4579-A700-C6A9B0DAD394}"/>
              </a:ext>
            </a:extLst>
          </p:cNvPr>
          <p:cNvSpPr txBox="1">
            <a:spLocks noGrp="1"/>
          </p:cNvSpPr>
          <p:nvPr>
            <p:ph type="sldNum" sz="quarter" idx="4"/>
          </p:nvPr>
        </p:nvSpPr>
        <p:spPr>
          <a:xfrm>
            <a:off x="6552718" y="6248159"/>
            <a:ext cx="2132280" cy="455764"/>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lang="en-US" sz="1800" b="0" i="0" u="none" strike="noStrike" kern="1200" cap="none" spc="0" baseline="0">
                <a:solidFill>
                  <a:srgbClr val="000000"/>
                </a:solidFill>
                <a:uFillTx/>
                <a:latin typeface="Arial" pitchFamily="18"/>
                <a:ea typeface="DejaVu Sans" pitchFamily="2"/>
                <a:cs typeface="DejaVu Sans" pitchFamily="2"/>
              </a:defRPr>
            </a:lvl1pPr>
          </a:lstStyle>
          <a:p>
            <a:pPr lvl="0"/>
            <a:fld id="{BB8012D5-D79E-4F4E-BBDB-D88F7C0F73FE}" type="slidenum">
              <a:t>‹Nº›</a:t>
            </a:fld>
            <a:endParaRPr lang="en-US"/>
          </a:p>
        </p:txBody>
      </p:sp>
      <p:grpSp>
        <p:nvGrpSpPr>
          <p:cNvPr id="8" name="Grupo 7">
            <a:extLst>
              <a:ext uri="{FF2B5EF4-FFF2-40B4-BE49-F238E27FC236}">
                <a16:creationId xmlns:a16="http://schemas.microsoft.com/office/drawing/2014/main" id="{F586BBA4-F55C-4B55-ADBD-D3E3DEC0E63A}"/>
              </a:ext>
            </a:extLst>
          </p:cNvPr>
          <p:cNvGrpSpPr/>
          <p:nvPr/>
        </p:nvGrpSpPr>
        <p:grpSpPr>
          <a:xfrm>
            <a:off x="8153284" y="152284"/>
            <a:ext cx="790196" cy="1293472"/>
            <a:chOff x="8153284" y="152284"/>
            <a:chExt cx="790196" cy="1293472"/>
          </a:xfrm>
        </p:grpSpPr>
        <p:sp>
          <p:nvSpPr>
            <p:cNvPr id="9" name="Forma libre: forma 8">
              <a:extLst>
                <a:ext uri="{FF2B5EF4-FFF2-40B4-BE49-F238E27FC236}">
                  <a16:creationId xmlns:a16="http://schemas.microsoft.com/office/drawing/2014/main" id="{938EC943-B94F-4E6F-86C9-4D496551A27A}"/>
                </a:ext>
              </a:extLst>
            </p:cNvPr>
            <p:cNvSpPr/>
            <p:nvPr/>
          </p:nvSpPr>
          <p:spPr>
            <a:xfrm>
              <a:off x="8153284" y="152284"/>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0" name="Forma libre: forma 9">
              <a:extLst>
                <a:ext uri="{FF2B5EF4-FFF2-40B4-BE49-F238E27FC236}">
                  <a16:creationId xmlns:a16="http://schemas.microsoft.com/office/drawing/2014/main" id="{D5C1285E-5A4E-4E18-B417-5D0A005607A8}"/>
                </a:ext>
              </a:extLst>
            </p:cNvPr>
            <p:cNvSpPr/>
            <p:nvPr/>
          </p:nvSpPr>
          <p:spPr>
            <a:xfrm>
              <a:off x="8321040" y="152284"/>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1" name="Forma libre: forma 10">
              <a:extLst>
                <a:ext uri="{FF2B5EF4-FFF2-40B4-BE49-F238E27FC236}">
                  <a16:creationId xmlns:a16="http://schemas.microsoft.com/office/drawing/2014/main" id="{ED62A823-3AA2-4EB5-9DD1-8A579F139D4F}"/>
                </a:ext>
              </a:extLst>
            </p:cNvPr>
            <p:cNvSpPr/>
            <p:nvPr/>
          </p:nvSpPr>
          <p:spPr>
            <a:xfrm>
              <a:off x="8488795" y="152284"/>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2" name="Forma libre: forma 11">
              <a:extLst>
                <a:ext uri="{FF2B5EF4-FFF2-40B4-BE49-F238E27FC236}">
                  <a16:creationId xmlns:a16="http://schemas.microsoft.com/office/drawing/2014/main" id="{56DFC2DC-1142-4E53-8F95-14712360EF5B}"/>
                </a:ext>
              </a:extLst>
            </p:cNvPr>
            <p:cNvSpPr/>
            <p:nvPr/>
          </p:nvSpPr>
          <p:spPr>
            <a:xfrm>
              <a:off x="8153284" y="320396"/>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3" name="Forma libre: forma 12">
              <a:extLst>
                <a:ext uri="{FF2B5EF4-FFF2-40B4-BE49-F238E27FC236}">
                  <a16:creationId xmlns:a16="http://schemas.microsoft.com/office/drawing/2014/main" id="{FCE6722D-0A0A-4ADC-8E00-D5B20880491A}"/>
                </a:ext>
              </a:extLst>
            </p:cNvPr>
            <p:cNvSpPr/>
            <p:nvPr/>
          </p:nvSpPr>
          <p:spPr>
            <a:xfrm>
              <a:off x="8321040" y="320396"/>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4" name="Forma libre: forma 13">
              <a:extLst>
                <a:ext uri="{FF2B5EF4-FFF2-40B4-BE49-F238E27FC236}">
                  <a16:creationId xmlns:a16="http://schemas.microsoft.com/office/drawing/2014/main" id="{1292F73F-0243-423A-9A52-942EE3C70681}"/>
                </a:ext>
              </a:extLst>
            </p:cNvPr>
            <p:cNvSpPr/>
            <p:nvPr/>
          </p:nvSpPr>
          <p:spPr>
            <a:xfrm>
              <a:off x="8488795" y="320396"/>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5" name="Forma libre: forma 14">
              <a:extLst>
                <a:ext uri="{FF2B5EF4-FFF2-40B4-BE49-F238E27FC236}">
                  <a16:creationId xmlns:a16="http://schemas.microsoft.com/office/drawing/2014/main" id="{93777A3F-A756-49B9-925B-EB9B3D797588}"/>
                </a:ext>
              </a:extLst>
            </p:cNvPr>
            <p:cNvSpPr/>
            <p:nvPr/>
          </p:nvSpPr>
          <p:spPr>
            <a:xfrm>
              <a:off x="8655116" y="320396"/>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6" name="Forma libre: forma 15">
              <a:extLst>
                <a:ext uri="{FF2B5EF4-FFF2-40B4-BE49-F238E27FC236}">
                  <a16:creationId xmlns:a16="http://schemas.microsoft.com/office/drawing/2014/main" id="{D136A1E7-F8B6-49AD-9B9B-71D5B6C612FD}"/>
                </a:ext>
              </a:extLst>
            </p:cNvPr>
            <p:cNvSpPr/>
            <p:nvPr/>
          </p:nvSpPr>
          <p:spPr>
            <a:xfrm>
              <a:off x="8153284" y="488161"/>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7" name="Forma libre: forma 16">
              <a:extLst>
                <a:ext uri="{FF2B5EF4-FFF2-40B4-BE49-F238E27FC236}">
                  <a16:creationId xmlns:a16="http://schemas.microsoft.com/office/drawing/2014/main" id="{E0AADF6A-FF25-404D-B2B2-41674C6E2048}"/>
                </a:ext>
              </a:extLst>
            </p:cNvPr>
            <p:cNvSpPr/>
            <p:nvPr/>
          </p:nvSpPr>
          <p:spPr>
            <a:xfrm>
              <a:off x="8321040" y="488161"/>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8" name="Forma libre: forma 17">
              <a:extLst>
                <a:ext uri="{FF2B5EF4-FFF2-40B4-BE49-F238E27FC236}">
                  <a16:creationId xmlns:a16="http://schemas.microsoft.com/office/drawing/2014/main" id="{C737174D-22F8-4464-9C15-4F7DDA24BC52}"/>
                </a:ext>
              </a:extLst>
            </p:cNvPr>
            <p:cNvSpPr/>
            <p:nvPr/>
          </p:nvSpPr>
          <p:spPr>
            <a:xfrm>
              <a:off x="8488795" y="488161"/>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9" name="Forma libre: forma 18">
              <a:extLst>
                <a:ext uri="{FF2B5EF4-FFF2-40B4-BE49-F238E27FC236}">
                  <a16:creationId xmlns:a16="http://schemas.microsoft.com/office/drawing/2014/main" id="{9AE2CD1B-D715-4C90-91CE-1D0351FFCC52}"/>
                </a:ext>
              </a:extLst>
            </p:cNvPr>
            <p:cNvSpPr/>
            <p:nvPr/>
          </p:nvSpPr>
          <p:spPr>
            <a:xfrm>
              <a:off x="8655116" y="488161"/>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0" name="Forma libre: forma 19">
              <a:extLst>
                <a:ext uri="{FF2B5EF4-FFF2-40B4-BE49-F238E27FC236}">
                  <a16:creationId xmlns:a16="http://schemas.microsoft.com/office/drawing/2014/main" id="{7F4D7B71-A658-4D78-BFA0-49E2DA88CBD6}"/>
                </a:ext>
              </a:extLst>
            </p:cNvPr>
            <p:cNvSpPr/>
            <p:nvPr/>
          </p:nvSpPr>
          <p:spPr>
            <a:xfrm>
              <a:off x="8823237" y="488161"/>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1" name="Forma libre: forma 20">
              <a:extLst>
                <a:ext uri="{FF2B5EF4-FFF2-40B4-BE49-F238E27FC236}">
                  <a16:creationId xmlns:a16="http://schemas.microsoft.com/office/drawing/2014/main" id="{3CFE5ED0-47BC-4FF1-9125-74E790669586}"/>
                </a:ext>
              </a:extLst>
            </p:cNvPr>
            <p:cNvSpPr/>
            <p:nvPr/>
          </p:nvSpPr>
          <p:spPr>
            <a:xfrm>
              <a:off x="8153284" y="654838"/>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2" name="Forma libre: forma 21">
              <a:extLst>
                <a:ext uri="{FF2B5EF4-FFF2-40B4-BE49-F238E27FC236}">
                  <a16:creationId xmlns:a16="http://schemas.microsoft.com/office/drawing/2014/main" id="{19127B56-7AFC-4320-A543-275B885B6CAC}"/>
                </a:ext>
              </a:extLst>
            </p:cNvPr>
            <p:cNvSpPr/>
            <p:nvPr/>
          </p:nvSpPr>
          <p:spPr>
            <a:xfrm>
              <a:off x="8321040" y="654838"/>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3" name="Forma libre: forma 22">
              <a:extLst>
                <a:ext uri="{FF2B5EF4-FFF2-40B4-BE49-F238E27FC236}">
                  <a16:creationId xmlns:a16="http://schemas.microsoft.com/office/drawing/2014/main" id="{CE3D2413-D772-4886-ADB9-43B93CF98A5D}"/>
                </a:ext>
              </a:extLst>
            </p:cNvPr>
            <p:cNvSpPr/>
            <p:nvPr/>
          </p:nvSpPr>
          <p:spPr>
            <a:xfrm>
              <a:off x="8488795" y="654838"/>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4" name="Forma libre: forma 23">
              <a:extLst>
                <a:ext uri="{FF2B5EF4-FFF2-40B4-BE49-F238E27FC236}">
                  <a16:creationId xmlns:a16="http://schemas.microsoft.com/office/drawing/2014/main" id="{FCA1AAA3-D800-4853-A0C0-6AA87C5BE630}"/>
                </a:ext>
              </a:extLst>
            </p:cNvPr>
            <p:cNvSpPr/>
            <p:nvPr/>
          </p:nvSpPr>
          <p:spPr>
            <a:xfrm>
              <a:off x="8655116" y="654838"/>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5" name="Forma libre: forma 24">
              <a:extLst>
                <a:ext uri="{FF2B5EF4-FFF2-40B4-BE49-F238E27FC236}">
                  <a16:creationId xmlns:a16="http://schemas.microsoft.com/office/drawing/2014/main" id="{D217B293-2F6F-4BEB-AFD7-E1780F76DA7C}"/>
                </a:ext>
              </a:extLst>
            </p:cNvPr>
            <p:cNvSpPr/>
            <p:nvPr/>
          </p:nvSpPr>
          <p:spPr>
            <a:xfrm>
              <a:off x="8153284" y="822960"/>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6" name="Forma libre: forma 25">
              <a:extLst>
                <a:ext uri="{FF2B5EF4-FFF2-40B4-BE49-F238E27FC236}">
                  <a16:creationId xmlns:a16="http://schemas.microsoft.com/office/drawing/2014/main" id="{3F952DAD-5725-4B87-9DD2-DB2F8609A46E}"/>
                </a:ext>
              </a:extLst>
            </p:cNvPr>
            <p:cNvSpPr/>
            <p:nvPr/>
          </p:nvSpPr>
          <p:spPr>
            <a:xfrm>
              <a:off x="8321040" y="822960"/>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7" name="Forma libre: forma 26">
              <a:extLst>
                <a:ext uri="{FF2B5EF4-FFF2-40B4-BE49-F238E27FC236}">
                  <a16:creationId xmlns:a16="http://schemas.microsoft.com/office/drawing/2014/main" id="{904AFEAB-7D8A-4F7E-B078-487848B37C0D}"/>
                </a:ext>
              </a:extLst>
            </p:cNvPr>
            <p:cNvSpPr/>
            <p:nvPr/>
          </p:nvSpPr>
          <p:spPr>
            <a:xfrm>
              <a:off x="8488795" y="822960"/>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8" name="Forma libre: forma 27">
              <a:extLst>
                <a:ext uri="{FF2B5EF4-FFF2-40B4-BE49-F238E27FC236}">
                  <a16:creationId xmlns:a16="http://schemas.microsoft.com/office/drawing/2014/main" id="{FEBBB768-2AE5-42A4-9DE4-FA987FAA39A6}"/>
                </a:ext>
              </a:extLst>
            </p:cNvPr>
            <p:cNvSpPr/>
            <p:nvPr/>
          </p:nvSpPr>
          <p:spPr>
            <a:xfrm>
              <a:off x="8655116" y="822960"/>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9" name="Forma libre: forma 28">
              <a:extLst>
                <a:ext uri="{FF2B5EF4-FFF2-40B4-BE49-F238E27FC236}">
                  <a16:creationId xmlns:a16="http://schemas.microsoft.com/office/drawing/2014/main" id="{81317C10-1E5B-447E-AD51-0C31D64A64BD}"/>
                </a:ext>
              </a:extLst>
            </p:cNvPr>
            <p:cNvSpPr/>
            <p:nvPr/>
          </p:nvSpPr>
          <p:spPr>
            <a:xfrm>
              <a:off x="8823237" y="822960"/>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0" name="Forma libre: forma 29">
              <a:extLst>
                <a:ext uri="{FF2B5EF4-FFF2-40B4-BE49-F238E27FC236}">
                  <a16:creationId xmlns:a16="http://schemas.microsoft.com/office/drawing/2014/main" id="{615FB8C0-0ED7-4AE9-BBEC-E8A3D1908BF5}"/>
                </a:ext>
              </a:extLst>
            </p:cNvPr>
            <p:cNvSpPr/>
            <p:nvPr/>
          </p:nvSpPr>
          <p:spPr>
            <a:xfrm>
              <a:off x="8153284" y="990715"/>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1" name="Forma libre: forma 30">
              <a:extLst>
                <a:ext uri="{FF2B5EF4-FFF2-40B4-BE49-F238E27FC236}">
                  <a16:creationId xmlns:a16="http://schemas.microsoft.com/office/drawing/2014/main" id="{CB8263C1-A998-4A9B-B711-6CA51BC86B52}"/>
                </a:ext>
              </a:extLst>
            </p:cNvPr>
            <p:cNvSpPr/>
            <p:nvPr/>
          </p:nvSpPr>
          <p:spPr>
            <a:xfrm>
              <a:off x="8321040" y="990715"/>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2" name="Forma libre: forma 31">
              <a:extLst>
                <a:ext uri="{FF2B5EF4-FFF2-40B4-BE49-F238E27FC236}">
                  <a16:creationId xmlns:a16="http://schemas.microsoft.com/office/drawing/2014/main" id="{C5F78D15-1E8B-4146-9825-2AF42E70054E}"/>
                </a:ext>
              </a:extLst>
            </p:cNvPr>
            <p:cNvSpPr/>
            <p:nvPr/>
          </p:nvSpPr>
          <p:spPr>
            <a:xfrm>
              <a:off x="8488795" y="990715"/>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3" name="Forma libre: forma 32">
              <a:extLst>
                <a:ext uri="{FF2B5EF4-FFF2-40B4-BE49-F238E27FC236}">
                  <a16:creationId xmlns:a16="http://schemas.microsoft.com/office/drawing/2014/main" id="{9FB0D347-8C9F-42CC-A24E-9CFB9852AB77}"/>
                </a:ext>
              </a:extLst>
            </p:cNvPr>
            <p:cNvSpPr/>
            <p:nvPr/>
          </p:nvSpPr>
          <p:spPr>
            <a:xfrm>
              <a:off x="8655116" y="990715"/>
              <a:ext cx="120243" cy="120243"/>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4" name="Forma libre: forma 33">
              <a:extLst>
                <a:ext uri="{FF2B5EF4-FFF2-40B4-BE49-F238E27FC236}">
                  <a16:creationId xmlns:a16="http://schemas.microsoft.com/office/drawing/2014/main" id="{43DBBCF1-C976-4D62-9A32-E43078DC06E4}"/>
                </a:ext>
              </a:extLst>
            </p:cNvPr>
            <p:cNvSpPr/>
            <p:nvPr/>
          </p:nvSpPr>
          <p:spPr>
            <a:xfrm>
              <a:off x="8153284" y="1159203"/>
              <a:ext cx="120243" cy="11844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5" name="Forma libre: forma 34">
              <a:extLst>
                <a:ext uri="{FF2B5EF4-FFF2-40B4-BE49-F238E27FC236}">
                  <a16:creationId xmlns:a16="http://schemas.microsoft.com/office/drawing/2014/main" id="{342EE802-C0F7-41A9-95A0-F84BBEF18CBF}"/>
                </a:ext>
              </a:extLst>
            </p:cNvPr>
            <p:cNvSpPr/>
            <p:nvPr/>
          </p:nvSpPr>
          <p:spPr>
            <a:xfrm>
              <a:off x="8321040" y="1159203"/>
              <a:ext cx="120243" cy="11844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6" name="Forma libre: forma 35">
              <a:extLst>
                <a:ext uri="{FF2B5EF4-FFF2-40B4-BE49-F238E27FC236}">
                  <a16:creationId xmlns:a16="http://schemas.microsoft.com/office/drawing/2014/main" id="{EA901BC0-D22D-427C-B1FB-961EBDBB49EB}"/>
                </a:ext>
              </a:extLst>
            </p:cNvPr>
            <p:cNvSpPr/>
            <p:nvPr/>
          </p:nvSpPr>
          <p:spPr>
            <a:xfrm>
              <a:off x="8488795" y="1159203"/>
              <a:ext cx="120243" cy="11844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7" name="Forma libre: forma 36">
              <a:extLst>
                <a:ext uri="{FF2B5EF4-FFF2-40B4-BE49-F238E27FC236}">
                  <a16:creationId xmlns:a16="http://schemas.microsoft.com/office/drawing/2014/main" id="{2BAA48A1-644D-415A-AC88-8FBFB7438412}"/>
                </a:ext>
              </a:extLst>
            </p:cNvPr>
            <p:cNvSpPr/>
            <p:nvPr/>
          </p:nvSpPr>
          <p:spPr>
            <a:xfrm>
              <a:off x="8655116" y="1159203"/>
              <a:ext cx="120243" cy="11844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8" name="Forma libre: forma 37">
              <a:extLst>
                <a:ext uri="{FF2B5EF4-FFF2-40B4-BE49-F238E27FC236}">
                  <a16:creationId xmlns:a16="http://schemas.microsoft.com/office/drawing/2014/main" id="{39B79015-09D8-4C0F-B478-4564960981B6}"/>
                </a:ext>
              </a:extLst>
            </p:cNvPr>
            <p:cNvSpPr/>
            <p:nvPr/>
          </p:nvSpPr>
          <p:spPr>
            <a:xfrm>
              <a:off x="8321040" y="1326958"/>
              <a:ext cx="120243" cy="118798"/>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9" name="Forma libre: forma 38">
              <a:extLst>
                <a:ext uri="{FF2B5EF4-FFF2-40B4-BE49-F238E27FC236}">
                  <a16:creationId xmlns:a16="http://schemas.microsoft.com/office/drawing/2014/main" id="{95586BF0-52A3-4663-A3DE-3428C6C440B5}"/>
                </a:ext>
              </a:extLst>
            </p:cNvPr>
            <p:cNvSpPr/>
            <p:nvPr/>
          </p:nvSpPr>
          <p:spPr>
            <a:xfrm>
              <a:off x="8655116" y="1326958"/>
              <a:ext cx="120243" cy="118798"/>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lang="es-ES" sz="3900" b="1" i="0" u="none" strike="noStrike" kern="0" cap="none" spc="0" baseline="0">
          <a:solidFill>
            <a:srgbClr val="330066"/>
          </a:solidFill>
          <a:uFillTx/>
          <a:latin typeface="Arial" pitchFamily="18"/>
        </a:defRPr>
      </a:lvl1pPr>
    </p:titleStyle>
    <p:bodyStyle>
      <a:lvl1pPr marL="342717" marR="0" lvl="0" indent="-342717" algn="l" defTabSz="914400" rtl="0" fontAlgn="auto" hangingPunct="1">
        <a:lnSpc>
          <a:spcPct val="100000"/>
        </a:lnSpc>
        <a:spcBef>
          <a:spcPts val="750"/>
        </a:spcBef>
        <a:spcAft>
          <a:spcPts val="0"/>
        </a:spcAft>
        <a:buNone/>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defRPr lang="es-ES" sz="3000" b="0" i="0" u="none" strike="noStrike" kern="0" cap="none" spc="0" baseline="0">
          <a:solidFill>
            <a:srgbClr val="000000"/>
          </a:solidFill>
          <a:uFillTx/>
          <a:latin typeface="Arial" pitchFamily="18"/>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onector recto 1">
            <a:extLst>
              <a:ext uri="{FF2B5EF4-FFF2-40B4-BE49-F238E27FC236}">
                <a16:creationId xmlns:a16="http://schemas.microsoft.com/office/drawing/2014/main" id="{7EEF928D-E862-4A52-AD75-6D82B1CF2144}"/>
              </a:ext>
            </a:extLst>
          </p:cNvPr>
          <p:cNvSpPr/>
          <p:nvPr/>
        </p:nvSpPr>
        <p:spPr>
          <a:xfrm>
            <a:off x="7315200" y="1066684"/>
            <a:ext cx="1435" cy="449604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9363" cap="flat">
            <a:solidFill>
              <a:srgbClr val="000000"/>
            </a:solidFill>
            <a:prstDash val="solid"/>
            <a:miter/>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 name="Marcador de título 2">
            <a:extLst>
              <a:ext uri="{FF2B5EF4-FFF2-40B4-BE49-F238E27FC236}">
                <a16:creationId xmlns:a16="http://schemas.microsoft.com/office/drawing/2014/main" id="{426CC2A2-7888-4AA5-A72E-5FFBA1B2ED40}"/>
              </a:ext>
            </a:extLst>
          </p:cNvPr>
          <p:cNvSpPr txBox="1">
            <a:spLocks noGrp="1"/>
          </p:cNvSpPr>
          <p:nvPr>
            <p:ph type="title"/>
          </p:nvPr>
        </p:nvSpPr>
        <p:spPr>
          <a:xfrm>
            <a:off x="315724" y="464762"/>
            <a:ext cx="6779882" cy="2132280"/>
          </a:xfrm>
          <a:prstGeom prst="rect">
            <a:avLst/>
          </a:prstGeom>
          <a:noFill/>
          <a:ln>
            <a:noFill/>
          </a:ln>
        </p:spPr>
        <p:txBody>
          <a:bodyPr vert="horz" wrap="square" lIns="90004" tIns="46798" rIns="90004" bIns="46798" anchor="b" anchorCtr="0" compatLnSpc="1">
            <a:noAutofit/>
          </a:bodyPr>
          <a:lstStyle/>
          <a:p>
            <a:pPr lvl="0"/>
            <a:endParaRPr lang="es-ES"/>
          </a:p>
        </p:txBody>
      </p:sp>
      <p:sp>
        <p:nvSpPr>
          <p:cNvPr id="4" name="Marcador de fecha 3">
            <a:extLst>
              <a:ext uri="{FF2B5EF4-FFF2-40B4-BE49-F238E27FC236}">
                <a16:creationId xmlns:a16="http://schemas.microsoft.com/office/drawing/2014/main" id="{36DA6D5C-9F47-476B-A863-BD27E8258B83}"/>
              </a:ext>
            </a:extLst>
          </p:cNvPr>
          <p:cNvSpPr txBox="1">
            <a:spLocks noGrp="1"/>
          </p:cNvSpPr>
          <p:nvPr>
            <p:ph type="dt" sz="half" idx="2"/>
          </p:nvPr>
        </p:nvSpPr>
        <p:spPr>
          <a:xfrm>
            <a:off x="457200" y="6248159"/>
            <a:ext cx="2131923" cy="455764"/>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0">
              <a:lnSpc>
                <a:spcPct val="100000"/>
              </a:lnSpc>
              <a:spcBef>
                <a:spcPts val="0"/>
              </a:spcBef>
              <a:spcAft>
                <a:spcPts val="0"/>
              </a:spcAft>
              <a:buNone/>
              <a:tabLst/>
              <a:defRPr lang="es-ES" sz="1000" b="0" i="0" u="none" strike="noStrike" kern="1200" cap="none" spc="0" baseline="0">
                <a:solidFill>
                  <a:srgbClr val="000000"/>
                </a:solidFill>
                <a:uFillTx/>
                <a:latin typeface="Times New Roman" pitchFamily="18"/>
                <a:ea typeface="DejaVu Sans" pitchFamily="2"/>
                <a:cs typeface="DejaVu Sans" pitchFamily="2"/>
              </a:defRPr>
            </a:lvl1pPr>
          </a:lstStyle>
          <a:p>
            <a:pPr lvl="0"/>
            <a:endParaRPr lang="es-ES"/>
          </a:p>
        </p:txBody>
      </p:sp>
      <p:sp>
        <p:nvSpPr>
          <p:cNvPr id="5" name="Marcador de pie de página 4">
            <a:extLst>
              <a:ext uri="{FF2B5EF4-FFF2-40B4-BE49-F238E27FC236}">
                <a16:creationId xmlns:a16="http://schemas.microsoft.com/office/drawing/2014/main" id="{3EE43B5B-6A2D-40A7-9852-31B8AA1C147B}"/>
              </a:ext>
            </a:extLst>
          </p:cNvPr>
          <p:cNvSpPr txBox="1">
            <a:spLocks noGrp="1"/>
          </p:cNvSpPr>
          <p:nvPr>
            <p:ph type="ftr" sz="quarter" idx="3"/>
          </p:nvPr>
        </p:nvSpPr>
        <p:spPr>
          <a:xfrm>
            <a:off x="3123718" y="6248159"/>
            <a:ext cx="2894039" cy="455764"/>
          </a:xfrm>
          <a:prstGeom prst="rect">
            <a:avLst/>
          </a:prstGeom>
          <a:noFill/>
          <a:ln>
            <a:noFill/>
          </a:ln>
        </p:spPr>
        <p:txBody>
          <a:bodyPr vert="horz" wrap="square" lIns="90004" tIns="46798" rIns="90004" bIns="46798" anchor="t" anchorCtr="1" compatLnSpc="1">
            <a:noAutofit/>
          </a:bodyPr>
          <a:lstStyle>
            <a:lvl1pPr marL="0" marR="0" lvl="0" indent="0" algn="ctr" defTabSz="914400" rtl="0" fontAlgn="auto" hangingPunct="0">
              <a:lnSpc>
                <a:spcPct val="100000"/>
              </a:lnSpc>
              <a:spcBef>
                <a:spcPts val="0"/>
              </a:spcBef>
              <a:spcAft>
                <a:spcPts val="0"/>
              </a:spcAft>
              <a:buNone/>
              <a:tabLst/>
              <a:defRPr lang="en-US" sz="1000" b="0" i="0" u="none" strike="noStrike" kern="1200" cap="none" spc="0" baseline="0">
                <a:solidFill>
                  <a:srgbClr val="000000"/>
                </a:solidFill>
                <a:uFillTx/>
                <a:latin typeface="Times New Roman" pitchFamily="18"/>
                <a:ea typeface="DejaVu Sans" pitchFamily="2"/>
                <a:cs typeface="DejaVu Sans" pitchFamily="2"/>
              </a:defRPr>
            </a:lvl1pPr>
          </a:lstStyle>
          <a:p>
            <a:pPr lvl="0"/>
            <a:endParaRPr lang="en-US"/>
          </a:p>
        </p:txBody>
      </p:sp>
      <p:sp>
        <p:nvSpPr>
          <p:cNvPr id="6" name="Marcador de número de diapositiva 5">
            <a:extLst>
              <a:ext uri="{FF2B5EF4-FFF2-40B4-BE49-F238E27FC236}">
                <a16:creationId xmlns:a16="http://schemas.microsoft.com/office/drawing/2014/main" id="{41F8F880-D8D0-46C4-9334-E9158A591DE6}"/>
              </a:ext>
            </a:extLst>
          </p:cNvPr>
          <p:cNvSpPr txBox="1">
            <a:spLocks noGrp="1"/>
          </p:cNvSpPr>
          <p:nvPr>
            <p:ph type="sldNum" sz="quarter" idx="4"/>
          </p:nvPr>
        </p:nvSpPr>
        <p:spPr>
          <a:xfrm>
            <a:off x="6552718" y="6248159"/>
            <a:ext cx="2132280" cy="455764"/>
          </a:xfrm>
          <a:prstGeom prst="rect">
            <a:avLst/>
          </a:prstGeom>
          <a:noFill/>
          <a:ln>
            <a:noFill/>
          </a:ln>
        </p:spPr>
        <p:txBody>
          <a:bodyPr vert="horz" wrap="square" lIns="90004" tIns="46798" rIns="90004" bIns="46798" anchor="t" anchorCtr="0" compatLnSpc="1">
            <a:noAutofit/>
          </a:bodyPr>
          <a:lstStyle>
            <a:lvl1pPr marL="0" marR="0" lvl="0" indent="0" algn="r" defTabSz="914400" rtl="0" fontAlgn="auto" hangingPunct="0">
              <a:lnSpc>
                <a:spcPct val="100000"/>
              </a:lnSpc>
              <a:spcBef>
                <a:spcPts val="0"/>
              </a:spcBef>
              <a:spcAft>
                <a:spcPts val="0"/>
              </a:spcAft>
              <a:buNone/>
              <a:tabLst/>
              <a:defRPr lang="en-US" sz="1000" b="0" i="0" u="none" strike="noStrike" kern="1200" cap="none" spc="0" baseline="0">
                <a:solidFill>
                  <a:srgbClr val="000000"/>
                </a:solidFill>
                <a:uFillTx/>
                <a:latin typeface="Times New Roman" pitchFamily="18"/>
                <a:ea typeface="DejaVu Sans" pitchFamily="2"/>
                <a:cs typeface="DejaVu Sans" pitchFamily="2"/>
              </a:defRPr>
            </a:lvl1pPr>
          </a:lstStyle>
          <a:p>
            <a:pPr lvl="0"/>
            <a:fld id="{B8503EEB-BC3D-4748-9B31-A0D6198CE835}" type="slidenum">
              <a:t>‹Nº›</a:t>
            </a:fld>
            <a:endParaRPr lang="en-US"/>
          </a:p>
        </p:txBody>
      </p:sp>
      <p:grpSp>
        <p:nvGrpSpPr>
          <p:cNvPr id="7" name="Grupo 6">
            <a:extLst>
              <a:ext uri="{FF2B5EF4-FFF2-40B4-BE49-F238E27FC236}">
                <a16:creationId xmlns:a16="http://schemas.microsoft.com/office/drawing/2014/main" id="{D1118DEB-9340-4AA8-AF8C-18246693F97D}"/>
              </a:ext>
            </a:extLst>
          </p:cNvPr>
          <p:cNvGrpSpPr/>
          <p:nvPr/>
        </p:nvGrpSpPr>
        <p:grpSpPr>
          <a:xfrm>
            <a:off x="7493041" y="2992319"/>
            <a:ext cx="1336322" cy="2187363"/>
            <a:chOff x="7493041" y="2992319"/>
            <a:chExt cx="1336322" cy="2187363"/>
          </a:xfrm>
        </p:grpSpPr>
        <p:sp>
          <p:nvSpPr>
            <p:cNvPr id="8" name="Forma libre: forma 7">
              <a:extLst>
                <a:ext uri="{FF2B5EF4-FFF2-40B4-BE49-F238E27FC236}">
                  <a16:creationId xmlns:a16="http://schemas.microsoft.com/office/drawing/2014/main" id="{3183A10A-0241-4254-93B0-D2F4051D8B33}"/>
                </a:ext>
              </a:extLst>
            </p:cNvPr>
            <p:cNvSpPr/>
            <p:nvPr/>
          </p:nvSpPr>
          <p:spPr>
            <a:xfrm>
              <a:off x="7493041" y="2992319"/>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9" name="Forma libre: forma 8">
              <a:extLst>
                <a:ext uri="{FF2B5EF4-FFF2-40B4-BE49-F238E27FC236}">
                  <a16:creationId xmlns:a16="http://schemas.microsoft.com/office/drawing/2014/main" id="{78B370F2-C5CD-4DE3-AA83-143B81AD6664}"/>
                </a:ext>
              </a:extLst>
            </p:cNvPr>
            <p:cNvSpPr/>
            <p:nvPr/>
          </p:nvSpPr>
          <p:spPr>
            <a:xfrm>
              <a:off x="7776715" y="2992319"/>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0" name="Forma libre: forma 9">
              <a:extLst>
                <a:ext uri="{FF2B5EF4-FFF2-40B4-BE49-F238E27FC236}">
                  <a16:creationId xmlns:a16="http://schemas.microsoft.com/office/drawing/2014/main" id="{14B042C9-FA78-43CB-9E90-ECB4A471C5A9}"/>
                </a:ext>
              </a:extLst>
            </p:cNvPr>
            <p:cNvSpPr/>
            <p:nvPr/>
          </p:nvSpPr>
          <p:spPr>
            <a:xfrm>
              <a:off x="8060756" y="2992319"/>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1" name="Forma libre: forma 10">
              <a:extLst>
                <a:ext uri="{FF2B5EF4-FFF2-40B4-BE49-F238E27FC236}">
                  <a16:creationId xmlns:a16="http://schemas.microsoft.com/office/drawing/2014/main" id="{E1A66800-F95F-4D77-8B36-2B27E264FACF}"/>
                </a:ext>
              </a:extLst>
            </p:cNvPr>
            <p:cNvSpPr/>
            <p:nvPr/>
          </p:nvSpPr>
          <p:spPr>
            <a:xfrm>
              <a:off x="7493041" y="3276359"/>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2" name="Forma libre: forma 11">
              <a:extLst>
                <a:ext uri="{FF2B5EF4-FFF2-40B4-BE49-F238E27FC236}">
                  <a16:creationId xmlns:a16="http://schemas.microsoft.com/office/drawing/2014/main" id="{7C6E2001-ED4A-475B-A1C8-11D4A96FABF8}"/>
                </a:ext>
              </a:extLst>
            </p:cNvPr>
            <p:cNvSpPr/>
            <p:nvPr/>
          </p:nvSpPr>
          <p:spPr>
            <a:xfrm>
              <a:off x="7776715" y="3276359"/>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3" name="Forma libre: forma 12">
              <a:extLst>
                <a:ext uri="{FF2B5EF4-FFF2-40B4-BE49-F238E27FC236}">
                  <a16:creationId xmlns:a16="http://schemas.microsoft.com/office/drawing/2014/main" id="{E108B30B-D4BA-48E5-BD05-19618E87A528}"/>
                </a:ext>
              </a:extLst>
            </p:cNvPr>
            <p:cNvSpPr/>
            <p:nvPr/>
          </p:nvSpPr>
          <p:spPr>
            <a:xfrm>
              <a:off x="8060756" y="3276359"/>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4" name="Forma libre: forma 13">
              <a:extLst>
                <a:ext uri="{FF2B5EF4-FFF2-40B4-BE49-F238E27FC236}">
                  <a16:creationId xmlns:a16="http://schemas.microsoft.com/office/drawing/2014/main" id="{1ECF8AFF-9B75-4CEE-970D-43B612D878AE}"/>
                </a:ext>
              </a:extLst>
            </p:cNvPr>
            <p:cNvSpPr/>
            <p:nvPr/>
          </p:nvSpPr>
          <p:spPr>
            <a:xfrm>
              <a:off x="8344439" y="3276359"/>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5" name="Forma libre: forma 14">
              <a:extLst>
                <a:ext uri="{FF2B5EF4-FFF2-40B4-BE49-F238E27FC236}">
                  <a16:creationId xmlns:a16="http://schemas.microsoft.com/office/drawing/2014/main" id="{DC53222A-92F3-4BB2-BB5E-13B0F03E06BF}"/>
                </a:ext>
              </a:extLst>
            </p:cNvPr>
            <p:cNvSpPr/>
            <p:nvPr/>
          </p:nvSpPr>
          <p:spPr>
            <a:xfrm>
              <a:off x="7493041" y="3560042"/>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6" name="Forma libre: forma 15">
              <a:extLst>
                <a:ext uri="{FF2B5EF4-FFF2-40B4-BE49-F238E27FC236}">
                  <a16:creationId xmlns:a16="http://schemas.microsoft.com/office/drawing/2014/main" id="{4F0EE0FE-D25D-4231-B768-DB66351AC8D8}"/>
                </a:ext>
              </a:extLst>
            </p:cNvPr>
            <p:cNvSpPr/>
            <p:nvPr/>
          </p:nvSpPr>
          <p:spPr>
            <a:xfrm>
              <a:off x="7776715" y="3560042"/>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7" name="Forma libre: forma 16">
              <a:extLst>
                <a:ext uri="{FF2B5EF4-FFF2-40B4-BE49-F238E27FC236}">
                  <a16:creationId xmlns:a16="http://schemas.microsoft.com/office/drawing/2014/main" id="{65165707-579F-4D87-B58A-5BE3C8D43276}"/>
                </a:ext>
              </a:extLst>
            </p:cNvPr>
            <p:cNvSpPr/>
            <p:nvPr/>
          </p:nvSpPr>
          <p:spPr>
            <a:xfrm>
              <a:off x="8060756" y="3560042"/>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8" name="Forma libre: forma 17">
              <a:extLst>
                <a:ext uri="{FF2B5EF4-FFF2-40B4-BE49-F238E27FC236}">
                  <a16:creationId xmlns:a16="http://schemas.microsoft.com/office/drawing/2014/main" id="{13A05097-B8FA-409B-A265-8BB7F3397D49}"/>
                </a:ext>
              </a:extLst>
            </p:cNvPr>
            <p:cNvSpPr/>
            <p:nvPr/>
          </p:nvSpPr>
          <p:spPr>
            <a:xfrm>
              <a:off x="8344439" y="3560042"/>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9" name="Forma libre: forma 18">
              <a:extLst>
                <a:ext uri="{FF2B5EF4-FFF2-40B4-BE49-F238E27FC236}">
                  <a16:creationId xmlns:a16="http://schemas.microsoft.com/office/drawing/2014/main" id="{A446BB30-73CF-45FA-AB4F-88B22CD91C3A}"/>
                </a:ext>
              </a:extLst>
            </p:cNvPr>
            <p:cNvSpPr/>
            <p:nvPr/>
          </p:nvSpPr>
          <p:spPr>
            <a:xfrm>
              <a:off x="8628122" y="3560042"/>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0" name="Forma libre: forma 19">
              <a:extLst>
                <a:ext uri="{FF2B5EF4-FFF2-40B4-BE49-F238E27FC236}">
                  <a16:creationId xmlns:a16="http://schemas.microsoft.com/office/drawing/2014/main" id="{6E83E5B6-6ABC-40A9-BD0C-6F17E89FA53B}"/>
                </a:ext>
              </a:extLst>
            </p:cNvPr>
            <p:cNvSpPr/>
            <p:nvPr/>
          </p:nvSpPr>
          <p:spPr>
            <a:xfrm>
              <a:off x="7493041" y="3842637"/>
              <a:ext cx="201241" cy="202676"/>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330066"/>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1" name="Forma libre: forma 20">
              <a:extLst>
                <a:ext uri="{FF2B5EF4-FFF2-40B4-BE49-F238E27FC236}">
                  <a16:creationId xmlns:a16="http://schemas.microsoft.com/office/drawing/2014/main" id="{C35CA99D-669F-4204-AA5B-29842DC71378}"/>
                </a:ext>
              </a:extLst>
            </p:cNvPr>
            <p:cNvSpPr/>
            <p:nvPr/>
          </p:nvSpPr>
          <p:spPr>
            <a:xfrm>
              <a:off x="7776715" y="3842637"/>
              <a:ext cx="201241" cy="202676"/>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2" name="Forma libre: forma 21">
              <a:extLst>
                <a:ext uri="{FF2B5EF4-FFF2-40B4-BE49-F238E27FC236}">
                  <a16:creationId xmlns:a16="http://schemas.microsoft.com/office/drawing/2014/main" id="{657165BA-DF7D-47A6-928C-F0F5B721F4C5}"/>
                </a:ext>
              </a:extLst>
            </p:cNvPr>
            <p:cNvSpPr/>
            <p:nvPr/>
          </p:nvSpPr>
          <p:spPr>
            <a:xfrm>
              <a:off x="8060756" y="3842637"/>
              <a:ext cx="201241" cy="202676"/>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3" name="Forma libre: forma 22">
              <a:extLst>
                <a:ext uri="{FF2B5EF4-FFF2-40B4-BE49-F238E27FC236}">
                  <a16:creationId xmlns:a16="http://schemas.microsoft.com/office/drawing/2014/main" id="{353C7286-D5E9-4263-AF56-EFC083EAF1E4}"/>
                </a:ext>
              </a:extLst>
            </p:cNvPr>
            <p:cNvSpPr/>
            <p:nvPr/>
          </p:nvSpPr>
          <p:spPr>
            <a:xfrm>
              <a:off x="8344439" y="3842637"/>
              <a:ext cx="201241" cy="202676"/>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4" name="Forma libre: forma 23">
              <a:extLst>
                <a:ext uri="{FF2B5EF4-FFF2-40B4-BE49-F238E27FC236}">
                  <a16:creationId xmlns:a16="http://schemas.microsoft.com/office/drawing/2014/main" id="{F21F2895-CB94-40D1-AEBD-770833087788}"/>
                </a:ext>
              </a:extLst>
            </p:cNvPr>
            <p:cNvSpPr/>
            <p:nvPr/>
          </p:nvSpPr>
          <p:spPr>
            <a:xfrm>
              <a:off x="7493041" y="4126321"/>
              <a:ext cx="201241" cy="20304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5" name="Forma libre: forma 24">
              <a:extLst>
                <a:ext uri="{FF2B5EF4-FFF2-40B4-BE49-F238E27FC236}">
                  <a16:creationId xmlns:a16="http://schemas.microsoft.com/office/drawing/2014/main" id="{A5992B4A-5E1F-480B-9A1E-2C9477403FD7}"/>
                </a:ext>
              </a:extLst>
            </p:cNvPr>
            <p:cNvSpPr/>
            <p:nvPr/>
          </p:nvSpPr>
          <p:spPr>
            <a:xfrm>
              <a:off x="7776715" y="4126321"/>
              <a:ext cx="201241" cy="20304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6" name="Forma libre: forma 25">
              <a:extLst>
                <a:ext uri="{FF2B5EF4-FFF2-40B4-BE49-F238E27FC236}">
                  <a16:creationId xmlns:a16="http://schemas.microsoft.com/office/drawing/2014/main" id="{ECF0D22A-62AC-4E36-8BA6-81D079C7A064}"/>
                </a:ext>
              </a:extLst>
            </p:cNvPr>
            <p:cNvSpPr/>
            <p:nvPr/>
          </p:nvSpPr>
          <p:spPr>
            <a:xfrm>
              <a:off x="8060756" y="4126321"/>
              <a:ext cx="201241" cy="20304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7" name="Forma libre: forma 26">
              <a:extLst>
                <a:ext uri="{FF2B5EF4-FFF2-40B4-BE49-F238E27FC236}">
                  <a16:creationId xmlns:a16="http://schemas.microsoft.com/office/drawing/2014/main" id="{1A5F71D1-BFD5-42C5-9414-833B3DEC8934}"/>
                </a:ext>
              </a:extLst>
            </p:cNvPr>
            <p:cNvSpPr/>
            <p:nvPr/>
          </p:nvSpPr>
          <p:spPr>
            <a:xfrm>
              <a:off x="8344439" y="4126321"/>
              <a:ext cx="201241" cy="20304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8" name="Forma libre: forma 27">
              <a:extLst>
                <a:ext uri="{FF2B5EF4-FFF2-40B4-BE49-F238E27FC236}">
                  <a16:creationId xmlns:a16="http://schemas.microsoft.com/office/drawing/2014/main" id="{BC5AD6C2-808D-4A2B-A561-5462EE74D1F7}"/>
                </a:ext>
              </a:extLst>
            </p:cNvPr>
            <p:cNvSpPr/>
            <p:nvPr/>
          </p:nvSpPr>
          <p:spPr>
            <a:xfrm>
              <a:off x="8628122" y="4126321"/>
              <a:ext cx="201241" cy="203042"/>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9" name="Forma libre: forma 28">
              <a:extLst>
                <a:ext uri="{FF2B5EF4-FFF2-40B4-BE49-F238E27FC236}">
                  <a16:creationId xmlns:a16="http://schemas.microsoft.com/office/drawing/2014/main" id="{47E43D29-F234-48AE-BA3D-A09F81C39254}"/>
                </a:ext>
              </a:extLst>
            </p:cNvPr>
            <p:cNvSpPr/>
            <p:nvPr/>
          </p:nvSpPr>
          <p:spPr>
            <a:xfrm>
              <a:off x="7493041" y="4410718"/>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669999"/>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0" name="Forma libre: forma 29">
              <a:extLst>
                <a:ext uri="{FF2B5EF4-FFF2-40B4-BE49-F238E27FC236}">
                  <a16:creationId xmlns:a16="http://schemas.microsoft.com/office/drawing/2014/main" id="{2052B28A-0D7A-48AA-9856-D2394E215FD6}"/>
                </a:ext>
              </a:extLst>
            </p:cNvPr>
            <p:cNvSpPr/>
            <p:nvPr/>
          </p:nvSpPr>
          <p:spPr>
            <a:xfrm>
              <a:off x="7776715" y="4410718"/>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1" name="Forma libre: forma 30">
              <a:extLst>
                <a:ext uri="{FF2B5EF4-FFF2-40B4-BE49-F238E27FC236}">
                  <a16:creationId xmlns:a16="http://schemas.microsoft.com/office/drawing/2014/main" id="{1D7ADD23-6CB8-4942-B88A-A33CE9298EF6}"/>
                </a:ext>
              </a:extLst>
            </p:cNvPr>
            <p:cNvSpPr/>
            <p:nvPr/>
          </p:nvSpPr>
          <p:spPr>
            <a:xfrm>
              <a:off x="8060756" y="4410718"/>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2" name="Forma libre: forma 31">
              <a:extLst>
                <a:ext uri="{FF2B5EF4-FFF2-40B4-BE49-F238E27FC236}">
                  <a16:creationId xmlns:a16="http://schemas.microsoft.com/office/drawing/2014/main" id="{50C277EF-766A-46F4-B508-56A52D1CF942}"/>
                </a:ext>
              </a:extLst>
            </p:cNvPr>
            <p:cNvSpPr/>
            <p:nvPr/>
          </p:nvSpPr>
          <p:spPr>
            <a:xfrm>
              <a:off x="8344439" y="4410718"/>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3" name="Forma libre: forma 32">
              <a:extLst>
                <a:ext uri="{FF2B5EF4-FFF2-40B4-BE49-F238E27FC236}">
                  <a16:creationId xmlns:a16="http://schemas.microsoft.com/office/drawing/2014/main" id="{C250AD62-D207-408B-8ED2-BDDED5981AFC}"/>
                </a:ext>
              </a:extLst>
            </p:cNvPr>
            <p:cNvSpPr/>
            <p:nvPr/>
          </p:nvSpPr>
          <p:spPr>
            <a:xfrm>
              <a:off x="7493041" y="4694401"/>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4" name="Forma libre: forma 33">
              <a:extLst>
                <a:ext uri="{FF2B5EF4-FFF2-40B4-BE49-F238E27FC236}">
                  <a16:creationId xmlns:a16="http://schemas.microsoft.com/office/drawing/2014/main" id="{CD00BDAF-9F56-4092-A754-6C426C5E41C7}"/>
                </a:ext>
              </a:extLst>
            </p:cNvPr>
            <p:cNvSpPr/>
            <p:nvPr/>
          </p:nvSpPr>
          <p:spPr>
            <a:xfrm>
              <a:off x="7776715" y="4694401"/>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CCCC00"/>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5" name="Forma libre: forma 34">
              <a:extLst>
                <a:ext uri="{FF2B5EF4-FFF2-40B4-BE49-F238E27FC236}">
                  <a16:creationId xmlns:a16="http://schemas.microsoft.com/office/drawing/2014/main" id="{1C47BCF6-93E3-412D-9C1B-4A83087232CA}"/>
                </a:ext>
              </a:extLst>
            </p:cNvPr>
            <p:cNvSpPr/>
            <p:nvPr/>
          </p:nvSpPr>
          <p:spPr>
            <a:xfrm>
              <a:off x="8060756" y="4694401"/>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6" name="Forma libre: forma 35">
              <a:extLst>
                <a:ext uri="{FF2B5EF4-FFF2-40B4-BE49-F238E27FC236}">
                  <a16:creationId xmlns:a16="http://schemas.microsoft.com/office/drawing/2014/main" id="{E19481BE-CDF6-4BDD-94FF-449C487A9BF4}"/>
                </a:ext>
              </a:extLst>
            </p:cNvPr>
            <p:cNvSpPr/>
            <p:nvPr/>
          </p:nvSpPr>
          <p:spPr>
            <a:xfrm>
              <a:off x="8344439" y="4694401"/>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7" name="Forma libre: forma 36">
              <a:extLst>
                <a:ext uri="{FF2B5EF4-FFF2-40B4-BE49-F238E27FC236}">
                  <a16:creationId xmlns:a16="http://schemas.microsoft.com/office/drawing/2014/main" id="{8BE12F96-8FE6-47AA-96A4-0DDE419D1C02}"/>
                </a:ext>
              </a:extLst>
            </p:cNvPr>
            <p:cNvSpPr/>
            <p:nvPr/>
          </p:nvSpPr>
          <p:spPr>
            <a:xfrm>
              <a:off x="7776715" y="4978441"/>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38" name="Forma libre: forma 37">
              <a:extLst>
                <a:ext uri="{FF2B5EF4-FFF2-40B4-BE49-F238E27FC236}">
                  <a16:creationId xmlns:a16="http://schemas.microsoft.com/office/drawing/2014/main" id="{10F6EAEE-B0A2-494F-B43B-969AAE4DB796}"/>
                </a:ext>
              </a:extLst>
            </p:cNvPr>
            <p:cNvSpPr/>
            <p:nvPr/>
          </p:nvSpPr>
          <p:spPr>
            <a:xfrm>
              <a:off x="8344439" y="4978441"/>
              <a:ext cx="201241" cy="201241"/>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 0 f7 1"/>
                <a:gd name="f15" fmla="*/ f5 f0 1"/>
                <a:gd name="f16" fmla="*/ f9 f0 1"/>
                <a:gd name="f17" fmla="+- f6 0 f5"/>
                <a:gd name="f18" fmla="*/ f11 f0 1"/>
                <a:gd name="f19" fmla="*/ f14 1 f2"/>
                <a:gd name="f20" fmla="*/ f15 1 f2"/>
                <a:gd name="f21" fmla="*/ f16 1 f2"/>
                <a:gd name="f22" fmla="*/ f17 1 21600"/>
                <a:gd name="f23" fmla="*/ f18 1 f2"/>
                <a:gd name="f24" fmla="+- 0 0 f19"/>
                <a:gd name="f25" fmla="+- f20 0 f1"/>
                <a:gd name="f26" fmla="+- f21 0 f1"/>
                <a:gd name="f27" fmla="*/ 3163 f22 1"/>
                <a:gd name="f28" fmla="*/ 18437 f22 1"/>
                <a:gd name="f29" fmla="*/ 10800 f22 1"/>
                <a:gd name="f30" fmla="*/ 0 f22 1"/>
                <a:gd name="f31" fmla="*/ 21600 f22 1"/>
                <a:gd name="f32" fmla="+- f23 0 f1"/>
                <a:gd name="f33" fmla="*/ f24 f0 1"/>
                <a:gd name="f34" fmla="+- f26 0 f25"/>
                <a:gd name="f35" fmla="*/ f29 1 f22"/>
                <a:gd name="f36" fmla="*/ f30 1 f22"/>
                <a:gd name="f37" fmla="*/ f27 1 f22"/>
                <a:gd name="f38" fmla="*/ f28 1 f22"/>
                <a:gd name="f39" fmla="*/ f31 1 f22"/>
                <a:gd name="f40" fmla="*/ f33 1 f7"/>
                <a:gd name="f41" fmla="*/ f37 f12 1"/>
                <a:gd name="f42" fmla="*/ f38 f12 1"/>
                <a:gd name="f43" fmla="*/ f38 f13 1"/>
                <a:gd name="f44" fmla="*/ f37 f13 1"/>
                <a:gd name="f45" fmla="*/ f35 f12 1"/>
                <a:gd name="f46" fmla="*/ f36 f13 1"/>
                <a:gd name="f47" fmla="*/ f36 f12 1"/>
                <a:gd name="f48" fmla="*/ f35 f13 1"/>
                <a:gd name="f49" fmla="*/ f39 f13 1"/>
                <a:gd name="f50" fmla="*/ f39 f12 1"/>
                <a:gd name="f51" fmla="+- f40 0 f1"/>
                <a:gd name="f52" fmla="+- f51 f1 0"/>
                <a:gd name="f53" fmla="*/ f52 f7 1"/>
                <a:gd name="f54" fmla="*/ f53 1 f0"/>
                <a:gd name="f55" fmla="+- 0 0 f54"/>
                <a:gd name="f56" fmla="+- 0 0 f55"/>
                <a:gd name="f57" fmla="*/ f56 f0 1"/>
                <a:gd name="f58" fmla="*/ f57 1 f7"/>
                <a:gd name="f59" fmla="+- f58 0 f1"/>
                <a:gd name="f60" fmla="cos 1 f59"/>
                <a:gd name="f61" fmla="sin 1 f59"/>
                <a:gd name="f62" fmla="+- 0 0 f60"/>
                <a:gd name="f63" fmla="+- 0 0 f61"/>
                <a:gd name="f64" fmla="+- 0 0 f62"/>
                <a:gd name="f65" fmla="+- 0 0 f63"/>
                <a:gd name="f66" fmla="val f64"/>
                <a:gd name="f67" fmla="val f65"/>
                <a:gd name="f68" fmla="+- 0 0 f66"/>
                <a:gd name="f69" fmla="+- 0 0 f67"/>
                <a:gd name="f70" fmla="*/ 10800 f68 1"/>
                <a:gd name="f71" fmla="*/ 10800 f69 1"/>
                <a:gd name="f72" fmla="*/ f70 f70 1"/>
                <a:gd name="f73" fmla="*/ f71 f71 1"/>
                <a:gd name="f74" fmla="+- f72 f73 0"/>
                <a:gd name="f75" fmla="sqrt f74"/>
                <a:gd name="f76" fmla="*/ f8 1 f75"/>
                <a:gd name="f77" fmla="*/ f68 f76 1"/>
                <a:gd name="f78" fmla="*/ f69 f76 1"/>
                <a:gd name="f79" fmla="+- 10800 0 f77"/>
                <a:gd name="f80" fmla="+- 10800 0 f78"/>
              </a:gdLst>
              <a:ahLst/>
              <a:cxnLst>
                <a:cxn ang="3cd4">
                  <a:pos x="hc" y="t"/>
                </a:cxn>
                <a:cxn ang="0">
                  <a:pos x="r" y="vc"/>
                </a:cxn>
                <a:cxn ang="cd4">
                  <a:pos x="hc" y="b"/>
                </a:cxn>
                <a:cxn ang="cd2">
                  <a:pos x="l" y="vc"/>
                </a:cxn>
                <a:cxn ang="f32">
                  <a:pos x="f45" y="f46"/>
                </a:cxn>
                <a:cxn ang="f32">
                  <a:pos x="f41" y="f44"/>
                </a:cxn>
                <a:cxn ang="f32">
                  <a:pos x="f47" y="f48"/>
                </a:cxn>
                <a:cxn ang="f32">
                  <a:pos x="f41" y="f43"/>
                </a:cxn>
                <a:cxn ang="f32">
                  <a:pos x="f45" y="f49"/>
                </a:cxn>
                <a:cxn ang="f32">
                  <a:pos x="f42" y="f43"/>
                </a:cxn>
                <a:cxn ang="f32">
                  <a:pos x="f50" y="f48"/>
                </a:cxn>
                <a:cxn ang="f32">
                  <a:pos x="f42" y="f44"/>
                </a:cxn>
              </a:cxnLst>
              <a:rect l="f41" t="f44" r="f42" b="f43"/>
              <a:pathLst>
                <a:path w="21600" h="21600">
                  <a:moveTo>
                    <a:pt x="f79" y="f80"/>
                  </a:moveTo>
                  <a:arcTo wR="f10" hR="f10" stAng="f25" swAng="f34"/>
                  <a:close/>
                </a:path>
              </a:pathLst>
            </a:custGeom>
            <a:solidFill>
              <a:srgbClr val="D8D8EC"/>
            </a:solidFill>
            <a:ln cap="flat">
              <a:noFill/>
              <a:prstDash val="solid"/>
            </a:ln>
          </p:spPr>
          <p:txBody>
            <a:bodyPr vert="horz" wrap="none" lIns="90004" tIns="46798" rIns="90004" bIns="46798" anchor="ctr"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grpSp>
      <p:sp>
        <p:nvSpPr>
          <p:cNvPr id="39" name="Conector recto 38">
            <a:extLst>
              <a:ext uri="{FF2B5EF4-FFF2-40B4-BE49-F238E27FC236}">
                <a16:creationId xmlns:a16="http://schemas.microsoft.com/office/drawing/2014/main" id="{7F08E5BE-DBE4-4663-9B84-327DD9439F00}"/>
              </a:ext>
            </a:extLst>
          </p:cNvPr>
          <p:cNvSpPr/>
          <p:nvPr/>
        </p:nvSpPr>
        <p:spPr>
          <a:xfrm>
            <a:off x="304915" y="2819515"/>
            <a:ext cx="8229600" cy="1435"/>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6483" cap="flat">
            <a:solidFill>
              <a:srgbClr val="000000"/>
            </a:solidFill>
            <a:prstDash val="solid"/>
            <a:miter/>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0" name="Marcador de texto 39">
            <a:extLst>
              <a:ext uri="{FF2B5EF4-FFF2-40B4-BE49-F238E27FC236}">
                <a16:creationId xmlns:a16="http://schemas.microsoft.com/office/drawing/2014/main" id="{3101C05E-EAF0-4FF7-A05C-BDF6A951B4D0}"/>
              </a:ext>
            </a:extLst>
          </p:cNvPr>
          <p:cNvSpPr txBox="1">
            <a:spLocks noGrp="1"/>
          </p:cNvSpPr>
          <p:nvPr>
            <p:ph type="body" idx="1"/>
          </p:nvPr>
        </p:nvSpPr>
        <p:spPr>
          <a:xfrm>
            <a:off x="457200" y="1604881"/>
            <a:ext cx="8228164" cy="4526280"/>
          </a:xfrm>
          <a:prstGeom prst="rect">
            <a:avLst/>
          </a:prstGeom>
          <a:noFill/>
          <a:ln>
            <a:noFill/>
          </a:ln>
        </p:spPr>
        <p:txBody>
          <a:bodyPr vert="horz" wrap="square" lIns="0" tIns="0" rIns="0" bIns="0" anchor="t" anchorCtr="0" compatLnSpc="1">
            <a:no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lang="es-ES" sz="3900" b="1" i="0" u="none" strike="noStrike" kern="1200" cap="none" spc="0" baseline="0">
          <a:solidFill>
            <a:srgbClr val="330066"/>
          </a:solidFill>
          <a:uFillTx/>
          <a:latin typeface="Arial" pitchFamily="18"/>
        </a:defRPr>
      </a:lvl1pPr>
    </p:titleStyle>
    <p:bodyStyle>
      <a:lvl1pPr marL="342717" marR="0" lvl="0" indent="-342717" algn="l" defTabSz="914400" rtl="0" fontAlgn="auto" hangingPunct="1">
        <a:lnSpc>
          <a:spcPct val="100000"/>
        </a:lnSpc>
        <a:spcBef>
          <a:spcPts val="750"/>
        </a:spcBef>
        <a:spcAft>
          <a:spcPts val="0"/>
        </a:spcAft>
        <a:buNone/>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defRPr lang="es-ES" sz="3000" b="0" i="0" u="none" strike="noStrike" kern="1200" cap="none" spc="0" baseline="0">
          <a:solidFill>
            <a:srgbClr val="000000"/>
          </a:solidFill>
          <a:uFillTx/>
          <a:latin typeface="Arial" pitchFamily="18"/>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22DD626-0915-4CAD-BB5D-220CC28C4118}"/>
              </a:ext>
            </a:extLst>
          </p:cNvPr>
          <p:cNvSpPr txBox="1">
            <a:spLocks noGrp="1"/>
          </p:cNvSpPr>
          <p:nvPr>
            <p:ph type="title"/>
          </p:nvPr>
        </p:nvSpPr>
        <p:spPr>
          <a:xfrm>
            <a:off x="457200" y="273597"/>
            <a:ext cx="8229243" cy="1144801"/>
          </a:xfrm>
          <a:prstGeom prst="rect">
            <a:avLst/>
          </a:prstGeom>
          <a:noFill/>
          <a:ln>
            <a:noFill/>
          </a:ln>
        </p:spPr>
        <p:txBody>
          <a:bodyPr vert="horz" wrap="square" lIns="90004" tIns="46798" rIns="90004" bIns="46798" anchor="b" anchorCtr="0" compatLnSpc="1">
            <a:noAutofit/>
          </a:bodyPr>
          <a:lstStyle/>
          <a:p>
            <a:pPr lvl="0"/>
            <a:endParaRPr lang="es-ES"/>
          </a:p>
        </p:txBody>
      </p:sp>
      <p:sp>
        <p:nvSpPr>
          <p:cNvPr id="3" name="Marcador de texto 2">
            <a:extLst>
              <a:ext uri="{FF2B5EF4-FFF2-40B4-BE49-F238E27FC236}">
                <a16:creationId xmlns:a16="http://schemas.microsoft.com/office/drawing/2014/main" id="{A549CF2B-02C3-4456-8F85-7EDF519F9497}"/>
              </a:ext>
            </a:extLst>
          </p:cNvPr>
          <p:cNvSpPr txBox="1">
            <a:spLocks noGrp="1"/>
          </p:cNvSpPr>
          <p:nvPr>
            <p:ph type="body" idx="1"/>
          </p:nvPr>
        </p:nvSpPr>
        <p:spPr>
          <a:xfrm>
            <a:off x="457200" y="1604515"/>
            <a:ext cx="8229243" cy="4619877"/>
          </a:xfrm>
          <a:prstGeom prst="rect">
            <a:avLst/>
          </a:prstGeom>
          <a:noFill/>
          <a:ln>
            <a:noFill/>
          </a:ln>
        </p:spPr>
        <p:txBody>
          <a:bodyPr vert="horz" wrap="square" lIns="90004" tIns="46798" rIns="90004" bIns="46798" anchor="t" anchorCtr="0" compatLnSpc="1">
            <a:no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lang="es-ES" sz="3900" b="1" i="0" u="none" strike="noStrike" kern="0" cap="none" spc="0" baseline="0">
          <a:solidFill>
            <a:srgbClr val="330066"/>
          </a:solidFill>
          <a:uFillTx/>
          <a:latin typeface="Arial" pitchFamily="18"/>
        </a:defRPr>
      </a:lvl1pPr>
    </p:titleStyle>
    <p:bodyStyle>
      <a:lvl1pPr marL="342717" marR="0" lvl="0" indent="-342717" algn="l" defTabSz="914400" rtl="0" fontAlgn="auto" hangingPunct="1">
        <a:lnSpc>
          <a:spcPct val="100000"/>
        </a:lnSpc>
        <a:spcBef>
          <a:spcPts val="750"/>
        </a:spcBef>
        <a:spcAft>
          <a:spcPts val="0"/>
        </a:spcAft>
        <a:buNone/>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defRPr lang="es-ES" sz="3000" b="0" i="0" u="none" strike="noStrike" kern="0" cap="none" spc="0" baseline="0">
          <a:solidFill>
            <a:srgbClr val="000000"/>
          </a:solidFill>
          <a:uFillTx/>
          <a:latin typeface="Arial" pitchFamily="18"/>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pha@ecumi.com"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hyperlink" Target="mailto:fherraiz@ecumi.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0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5.xml"/><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6.xm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7.xml"/><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8.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0.xml"/><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1.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2.xml"/><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3.xml"/><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5.xml"/><Relationship Id="rId1" Type="http://schemas.openxmlformats.org/officeDocument/2006/relationships/slideLayout" Target="../slideLayouts/slideLayout29.xml"/></Relationships>
</file>

<file path=ppt/slides/_rels/slide1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0.xml"/><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1.xml"/><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2.xml"/><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3.xml"/><Relationship Id="rId1" Type="http://schemas.openxmlformats.org/officeDocument/2006/relationships/slideLayout" Target="../slideLayouts/slideLayout29.xml"/></Relationships>
</file>

<file path=ppt/slides/_rels/slide1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4.xml"/><Relationship Id="rId1" Type="http://schemas.openxmlformats.org/officeDocument/2006/relationships/slideLayout" Target="../slideLayouts/slideLayout29.xml"/></Relationships>
</file>

<file path=ppt/slides/_rels/slide1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5.xml"/><Relationship Id="rId1" Type="http://schemas.openxmlformats.org/officeDocument/2006/relationships/slideLayout" Target="../slideLayouts/slideLayout29.xml"/></Relationships>
</file>

<file path=ppt/slides/_rels/slide14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6.xml"/><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7.xml"/><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8.xml"/><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9.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0.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1.xml"/><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2.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3.xml"/><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4.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5.xml"/><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6.xml"/><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7.xml"/><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8.xml"/><Relationship Id="rId1" Type="http://schemas.openxmlformats.org/officeDocument/2006/relationships/slideLayout" Target="../slideLayouts/slideLayout29.xml"/></Relationships>
</file>

<file path=ppt/slides/_rels/slide15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9.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0.xml"/><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9.xml"/></Relationships>
</file>

<file path=ppt/slides/_rels/slide16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2.xml"/><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3.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4.xml"/><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5.xml"/><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6.xml"/><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7.xml"/><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8.xml"/><Relationship Id="rId1" Type="http://schemas.openxmlformats.org/officeDocument/2006/relationships/slideLayout" Target="../slideLayouts/slideLayout29.xml"/></Relationships>
</file>

<file path=ppt/slides/_rels/slide16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9.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0.xml"/><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1.xml"/><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2.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3.xml"/><Relationship Id="rId1" Type="http://schemas.openxmlformats.org/officeDocument/2006/relationships/slideLayout" Target="../slideLayouts/slideLayout29.xml"/><Relationship Id="rId5" Type="http://schemas.openxmlformats.org/officeDocument/2006/relationships/image" Target="../media/image19.jpg"/><Relationship Id="rId4" Type="http://schemas.openxmlformats.org/officeDocument/2006/relationships/image" Target="../media/image51.png"/></Relationships>
</file>

<file path=ppt/slides/_rels/slide17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4.xml"/><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5.xml"/><Relationship Id="rId1" Type="http://schemas.openxmlformats.org/officeDocument/2006/relationships/slideLayout" Target="../slideLayouts/slideLayout29.xml"/></Relationships>
</file>

<file path=ppt/slides/_rels/slide17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6.xml"/><Relationship Id="rId1" Type="http://schemas.openxmlformats.org/officeDocument/2006/relationships/slideLayout" Target="../slideLayouts/slideLayout29.xml"/></Relationships>
</file>

<file path=ppt/slides/_rels/slide17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7.xml"/><Relationship Id="rId1" Type="http://schemas.openxmlformats.org/officeDocument/2006/relationships/slideLayout" Target="../slideLayouts/slideLayout29.xml"/></Relationships>
</file>

<file path=ppt/slides/_rels/slide17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8.xml"/><Relationship Id="rId1" Type="http://schemas.openxmlformats.org/officeDocument/2006/relationships/slideLayout" Target="../slideLayouts/slideLayout29.xml"/></Relationships>
</file>

<file path=ppt/slides/_rels/slide17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9.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0.xml"/><Relationship Id="rId1" Type="http://schemas.openxmlformats.org/officeDocument/2006/relationships/slideLayout" Target="../slideLayouts/slideLayout29.xml"/></Relationships>
</file>

<file path=ppt/slides/_rels/slide18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1.xml"/><Relationship Id="rId1" Type="http://schemas.openxmlformats.org/officeDocument/2006/relationships/slideLayout" Target="../slideLayouts/slideLayout29.xml"/></Relationships>
</file>

<file path=ppt/slides/_rels/slide1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2.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18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3.xml"/><Relationship Id="rId1" Type="http://schemas.openxmlformats.org/officeDocument/2006/relationships/slideLayout" Target="../slideLayouts/slideLayout29.xml"/></Relationships>
</file>

<file path=ppt/slides/_rels/slide1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4.xml"/><Relationship Id="rId1" Type="http://schemas.openxmlformats.org/officeDocument/2006/relationships/slideLayout" Target="../slideLayouts/slideLayout29.xml"/></Relationships>
</file>

<file path=ppt/slides/_rels/slide18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5.xml"/><Relationship Id="rId1" Type="http://schemas.openxmlformats.org/officeDocument/2006/relationships/slideLayout" Target="../slideLayouts/slideLayout29.xml"/></Relationships>
</file>

<file path=ppt/slides/_rels/slide18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6.xml"/><Relationship Id="rId1" Type="http://schemas.openxmlformats.org/officeDocument/2006/relationships/slideLayout" Target="../slideLayouts/slideLayout29.xml"/></Relationships>
</file>

<file path=ppt/slides/_rels/slide18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7.xml"/><Relationship Id="rId1" Type="http://schemas.openxmlformats.org/officeDocument/2006/relationships/slideLayout" Target="../slideLayouts/slideLayout29.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8.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18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9.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0.xml"/><Relationship Id="rId1" Type="http://schemas.openxmlformats.org/officeDocument/2006/relationships/slideLayout" Target="../slideLayouts/slideLayout29.xml"/></Relationships>
</file>

<file path=ppt/slides/_rels/slide19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1.xml"/><Relationship Id="rId1" Type="http://schemas.openxmlformats.org/officeDocument/2006/relationships/slideLayout" Target="../slideLayouts/slideLayout29.xml"/></Relationships>
</file>

<file path=ppt/slides/_rels/slide19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2.xml"/><Relationship Id="rId1" Type="http://schemas.openxmlformats.org/officeDocument/2006/relationships/slideLayout" Target="../slideLayouts/slideLayout29.xml"/></Relationships>
</file>

<file path=ppt/slides/_rels/slide19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3.xml"/><Relationship Id="rId1" Type="http://schemas.openxmlformats.org/officeDocument/2006/relationships/slideLayout" Target="../slideLayouts/slideLayout29.xml"/></Relationships>
</file>

<file path=ppt/slides/_rels/slide19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4.xml"/><Relationship Id="rId1" Type="http://schemas.openxmlformats.org/officeDocument/2006/relationships/slideLayout" Target="../slideLayouts/slideLayout29.xml"/></Relationships>
</file>

<file path=ppt/slides/_rels/slide19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5.xml"/><Relationship Id="rId1" Type="http://schemas.openxmlformats.org/officeDocument/2006/relationships/slideLayout" Target="../slideLayouts/slideLayout29.xml"/></Relationships>
</file>

<file path=ppt/slides/_rels/slide19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6.xml"/><Relationship Id="rId1" Type="http://schemas.openxmlformats.org/officeDocument/2006/relationships/slideLayout" Target="../slideLayouts/slideLayout29.xml"/></Relationships>
</file>

<file path=ppt/slides/_rels/slide19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7.xml"/><Relationship Id="rId1" Type="http://schemas.openxmlformats.org/officeDocument/2006/relationships/slideLayout" Target="../slideLayouts/slideLayout29.xml"/></Relationships>
</file>

<file path=ppt/slides/_rels/slide19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8.xml"/><Relationship Id="rId1" Type="http://schemas.openxmlformats.org/officeDocument/2006/relationships/slideLayout" Target="../slideLayouts/slideLayout29.xml"/></Relationships>
</file>

<file path=ppt/slides/_rels/slide19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slide" Target="slide367.xml"/></Relationships>
</file>

<file path=ppt/slides/_rels/slide20.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hyperlink" Target="http://www.google.es/imgres?imgurl=http://linuxeros.webcindario.com/fedoraLogo.jpg&amp;imgrefurl=http://linuxeros.webcindario.com/Fedora.html&amp;usg=__P5g2j07qQUCa0ntX9wJniFGQpEg=&amp;h=322&amp;w=307&amp;sz=23&amp;hl=es&amp;start=1&amp;zoom=1&amp;tbnid=fgFo0OYVt7xGeM:&amp;tbnh=118&amp;tbnw=113&amp;ei=B_2JTu3TFNGk-gbv5s0z&amp;prev=/search?q%3Dfedora%26hl%3Des%26sa%3DX%26rlz%3D1R2ADBF_es%26tbm%3Disch%26prmd%3Divnsu&amp;itbs=1" TargetMode="External"/><Relationship Id="rId7" Type="http://schemas.openxmlformats.org/officeDocument/2006/relationships/hyperlink" Target="http://www.google.es/imgres?imgurl=http://xirtic.files.wordpress.com/2008/01/gos.jpg&amp;imgrefurl=http://xirtic.wordpress.com/&amp;usg=__SVXMWzB002Bmm-Zn7joHNH_s7kU=&amp;h=118&amp;w=210&amp;sz=16&amp;hl=es&amp;start=1&amp;zoom=1&amp;tbnid=eEMSfi2WceI3SM:&amp;tbnh=60&amp;tbnw=106&amp;ei=jf2JTqC2Kc6A-wbxtYg1&amp;prev=/search?q%3DgOS%2Blogo%26hl%3Des%26sa%3DX%26rlz%3D1R2ADBF_es%26tbm%3Disch%26prmd%3Divnsu&amp;itbs=1" TargetMode="External"/><Relationship Id="rId12"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jpg"/><Relationship Id="rId11" Type="http://schemas.openxmlformats.org/officeDocument/2006/relationships/hyperlink" Target="http://www.google.es/imgres?imgurl=http://img.blumex.net/wp-content/uploads/2011/02/debian-logo.png&amp;imgrefurl=http://www.blumex.net/lanzado-debian-6-0-squeeze/&amp;usg=__PF06QTv3sp7WxJC9ljV_tAtkymc=&amp;h=385&amp;w=450&amp;sz=70&amp;hl=es&amp;start=1&amp;zoom=1&amp;tbnid=tufPT9YcYs_MeM:&amp;tbnh=109&amp;tbnw=127&amp;ei=HP6JTrfhEsWd-Qb3ud08&amp;prev=/search?q%3Ddebian%2Blogo%26hl%3Des%26sa%3DX%26rlz%3D1R2ADBF_es%26tbm%3Disch%26prmd%3Divnsu&amp;itbs=1" TargetMode="External"/><Relationship Id="rId5" Type="http://schemas.openxmlformats.org/officeDocument/2006/relationships/hyperlink" Target="http://www.google.es/imgres?imgurl=http://www.elblogderigo.info/wp-content/uploads/2009/10/573px-gentoo_linux_logo_mattesvg.png&amp;imgrefurl=http://www.elblogderigo.info/2009/10/05/&amp;usg=__8u6TSNc2VoDcCcohKAs6Ll6up8c=&amp;h=600&amp;w=573&amp;sz=75&amp;hl=es&amp;start=2&amp;zoom=1&amp;tbnid=s3d9MKeOzTal_M:&amp;tbnh=135&amp;tbnw=129&amp;ei=Qv2JTsSQC8OF-wasnd0W&amp;prev=/search?q%3Dgentoo%26hl%3Des%26sa%3DX%26rlz%3D1R2ADBF_es%26tbm%3Disch%26prmd%3Divnsu&amp;itbs=1" TargetMode="External"/><Relationship Id="rId10" Type="http://schemas.openxmlformats.org/officeDocument/2006/relationships/image" Target="../media/image11.jpg"/><Relationship Id="rId4" Type="http://schemas.openxmlformats.org/officeDocument/2006/relationships/image" Target="../media/image8.png"/><Relationship Id="rId9" Type="http://schemas.openxmlformats.org/officeDocument/2006/relationships/hyperlink" Target="http://www.google.es/imgres?imgurl=http://iscsoul.files.wordpress.com/2010/10/knoppix_logo.jpg&amp;imgrefurl=http://iscsoul.wordpress.com/2010/10/17/hablando-de-linux/&amp;usg=__10_kk_DBx4Oi1Db3KCr9saEdUNc=&amp;h=100&amp;w=100&amp;sz=3&amp;hl=es&amp;start=2&amp;zoom=1&amp;tbnid=UESxpxzm9SoJLM:&amp;tbnh=82&amp;tbnw=82&amp;ei=vP2JTtuJFM3MswbI9oHhAQ&amp;prev=/search?q%3Dknoppix%2Blogo%26hl%3Des%26sa%3DX%26rlz%3D1R2ADBF_es%26tbm%3Disch%26prmd%3Divnsu&amp;itbs=1"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0.xml"/><Relationship Id="rId1" Type="http://schemas.openxmlformats.org/officeDocument/2006/relationships/slideLayout" Target="../slideLayouts/slideLayout29.xml"/></Relationships>
</file>

<file path=ppt/slides/_rels/slide20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1.xml"/><Relationship Id="rId1" Type="http://schemas.openxmlformats.org/officeDocument/2006/relationships/slideLayout" Target="../slideLayouts/slideLayout29.xml"/></Relationships>
</file>

<file path=ppt/slides/_rels/slide20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2.xml"/><Relationship Id="rId1" Type="http://schemas.openxmlformats.org/officeDocument/2006/relationships/slideLayout" Target="../slideLayouts/slideLayout29.xml"/></Relationships>
</file>

<file path=ppt/slides/_rels/slide20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3.xml"/><Relationship Id="rId1" Type="http://schemas.openxmlformats.org/officeDocument/2006/relationships/slideLayout" Target="../slideLayouts/slideLayout29.xml"/></Relationships>
</file>

<file path=ppt/slides/_rels/slide20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4.xml"/><Relationship Id="rId1" Type="http://schemas.openxmlformats.org/officeDocument/2006/relationships/slideLayout" Target="../slideLayouts/slideLayout29.xml"/></Relationships>
</file>

<file path=ppt/slides/_rels/slide20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5.xml"/><Relationship Id="rId1" Type="http://schemas.openxmlformats.org/officeDocument/2006/relationships/slideLayout" Target="../slideLayouts/slideLayout29.xml"/></Relationships>
</file>

<file path=ppt/slides/_rels/slide20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6.xml"/><Relationship Id="rId1" Type="http://schemas.openxmlformats.org/officeDocument/2006/relationships/slideLayout" Target="../slideLayouts/slideLayout29.xml"/></Relationships>
</file>

<file path=ppt/slides/_rels/slide20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7.xml"/><Relationship Id="rId1" Type="http://schemas.openxmlformats.org/officeDocument/2006/relationships/slideLayout" Target="../slideLayouts/slideLayout29.xml"/></Relationships>
</file>

<file path=ppt/slides/_rels/slide20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8.xml"/><Relationship Id="rId1" Type="http://schemas.openxmlformats.org/officeDocument/2006/relationships/slideLayout" Target="../slideLayouts/slideLayout29.xml"/></Relationships>
</file>

<file path=ppt/slides/_rels/slide20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18.jpg"/><Relationship Id="rId3" Type="http://schemas.openxmlformats.org/officeDocument/2006/relationships/hyperlink" Target="http://www.google.es/imgres?imgurl=http://www.geekets.com/wp-content/uploads/2009/08/red-hat.jpeg&amp;imgrefurl=http://www.geekets.com/2009/08/red-hat-y-su-sistema-operativo-empresarial/&amp;usg=__AbFiGfbG_QyLBkbhf58QQCcOkEY=&amp;h=396&amp;w=360&amp;sz=63&amp;hl=es&amp;start=1&amp;zoom=1&amp;tbnid=mw3P22rAAis9PM:&amp;tbnh=124&amp;tbnw=113&amp;ei=pvyJTpLaOYef-QbZuLgx&amp;prev=/search?q%3Dred%2Bhat%26hl%3Des%26sa%3DX%26rlz%3D1R2ADBF_es%26tbm%3Disch%26prmd%3Divnsu&amp;itbs=1" TargetMode="External"/><Relationship Id="rId7" Type="http://schemas.openxmlformats.org/officeDocument/2006/relationships/hyperlink" Target="http://www.google.es/imgres?imgurl=http://livinlavidalinux.files.wordpress.com/2010/07/mandriva-logo.jpg&amp;imgrefurl=http://livinlavidalinux.wordpress.com/2010/07/09/nuevo-mandriva-spring-ya-disponible/mandriva-logo/&amp;usg=__wMhueTpUOVOCpRgpr52ilniAXn0=&amp;h=239&amp;w=950&amp;sz=97&amp;hl=es&amp;start=2&amp;zoom=1&amp;tbnid=wu-7hcXBgHU93M:&amp;tbnh=37&amp;tbnw=148&amp;ei=cv6JTpzHLYaE-wag9vge&amp;prev=/search?q%3Dmandriva%2Blogo%26hl%3Des%26sa%3DX%26rlz%3D1R2ADBF_es%26tbm%3Disch%26prmd%3Divnsu&amp;itbs=1" TargetMode="External"/><Relationship Id="rId12"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4.jpg"/><Relationship Id="rId11" Type="http://schemas.openxmlformats.org/officeDocument/2006/relationships/hyperlink" Target="http://www.google.es/imgres?imgurl=http://ext4.files.wordpress.com/2010/11/pclinuxos_logo.png&amp;imgrefurl=http://ext4.wordpress.com/category/pc-linux-os/&amp;usg=__bG32yDW8iK4McLmLb3kFZSvRtyk=&amp;h=384&amp;w=853&amp;sz=146&amp;hl=es&amp;start=1&amp;zoom=1&amp;tbnid=tc2LQhlu4bvHWM:&amp;tbnh=65&amp;tbnw=145&amp;ei=3v6JTryZLIKf-QbSuZkP&amp;prev=/search?q%3DpclinuxOS%2Blogo%26hl%3Des%26sa%3DX%26rlz%3D1R2ADBF_es%26tbm%3Disch%26prmd%3Divnsu&amp;itbs=1" TargetMode="External"/><Relationship Id="rId5" Type="http://schemas.openxmlformats.org/officeDocument/2006/relationships/hyperlink" Target="http://www.google.es/imgres?imgurl=http://gabuntu.files.wordpress.com/2010/03/logo-kubuntu1.png&amp;imgrefurl=http://gabuntu.wordpress.com/2010/03/30/nuevo-logo-para-kubuntu/&amp;usg=__MKN1Pgry2Bcrn212vXxRyyE84PQ=&amp;h=379&amp;w=1501&amp;sz=44&amp;hl=es&amp;start=1&amp;zoom=1&amp;tbnid=XRXMUdg0h67P3M:&amp;tbnh=38&amp;tbnw=150&amp;ei=Sv6JTvYShOj6BseD7S8&amp;prev=/search?q%3Dkubuntu%2Blogo%26hl%3Des%26sa%3DX%26rlz%3D1R2ADBF_es%26tbm%3Disch%26prmd%3Divnsu&amp;itbs=1"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www.google.es/imgres?imgurl=http://nestux.com/blog/wp-content/uploads/2009/07/400px-Opensuse-logo.svg.png&amp;imgrefurl=http://nestux.com/blog/%C2%BFkde-por-defecto-en-opensuse&amp;usg=__uto_QIHQ8KW6NL8odkYkLi58ISM=&amp;h=300&amp;w=400&amp;sz=13&amp;hl=es&amp;start=3&amp;zoom=1&amp;tbnid=1iJNIKHS3sflFM:&amp;tbnh=93&amp;tbnw=124&amp;ei=pf6JTvT-GM6e-Qao1vU7&amp;prev=/search?q%3Dopensuse%2Blogo%26hl%3Des%26sa%3DX%26rlz%3D1R2ADBF_es%26tbm%3Disch%26prmd%3Divnsu&amp;itbs=1" TargetMode="External"/><Relationship Id="rId14" Type="http://schemas.openxmlformats.org/officeDocument/2006/relationships/image" Target="../media/image2.png"/></Relationships>
</file>

<file path=ppt/slides/_rels/slide2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0.xml"/><Relationship Id="rId1" Type="http://schemas.openxmlformats.org/officeDocument/2006/relationships/slideLayout" Target="../slideLayouts/slideLayout29.xml"/></Relationships>
</file>

<file path=ppt/slides/_rels/slide2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1.xml"/><Relationship Id="rId1" Type="http://schemas.openxmlformats.org/officeDocument/2006/relationships/slideLayout" Target="../slideLayouts/slideLayout29.xml"/></Relationships>
</file>

<file path=ppt/slides/_rels/slide2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2.xml"/><Relationship Id="rId1" Type="http://schemas.openxmlformats.org/officeDocument/2006/relationships/slideLayout" Target="../slideLayouts/slideLayout29.xml"/></Relationships>
</file>

<file path=ppt/slides/_rels/slide2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3.xml"/><Relationship Id="rId1" Type="http://schemas.openxmlformats.org/officeDocument/2006/relationships/slideLayout" Target="../slideLayouts/slideLayout29.xml"/></Relationships>
</file>

<file path=ppt/slides/_rels/slide2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4.xml"/><Relationship Id="rId1" Type="http://schemas.openxmlformats.org/officeDocument/2006/relationships/slideLayout" Target="../slideLayouts/slideLayout29.xml"/></Relationships>
</file>

<file path=ppt/slides/_rels/slide2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5.xml"/><Relationship Id="rId1" Type="http://schemas.openxmlformats.org/officeDocument/2006/relationships/slideLayout" Target="../slideLayouts/slideLayout29.xml"/></Relationships>
</file>

<file path=ppt/slides/_rels/slide2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6.xml"/><Relationship Id="rId1" Type="http://schemas.openxmlformats.org/officeDocument/2006/relationships/slideLayout" Target="../slideLayouts/slideLayout29.xml"/></Relationships>
</file>

<file path=ppt/slides/_rels/slide2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7.xml"/><Relationship Id="rId1" Type="http://schemas.openxmlformats.org/officeDocument/2006/relationships/slideLayout" Target="../slideLayouts/slideLayout29.xml"/></Relationships>
</file>

<file path=ppt/slides/_rels/slide2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8.xml"/><Relationship Id="rId1" Type="http://schemas.openxmlformats.org/officeDocument/2006/relationships/slideLayout" Target="../slideLayouts/slideLayout29.xml"/></Relationships>
</file>

<file path=ppt/slides/_rels/slide2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0.xml"/><Relationship Id="rId1" Type="http://schemas.openxmlformats.org/officeDocument/2006/relationships/slideLayout" Target="../slideLayouts/slideLayout29.xml"/></Relationships>
</file>

<file path=ppt/slides/_rels/slide2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1.xml"/><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2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2.xml"/><Relationship Id="rId1" Type="http://schemas.openxmlformats.org/officeDocument/2006/relationships/slideLayout" Target="../slideLayouts/slideLayout29.xml"/><Relationship Id="rId4" Type="http://schemas.openxmlformats.org/officeDocument/2006/relationships/image" Target="../media/image55.png"/></Relationships>
</file>

<file path=ppt/slides/_rels/slide2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3.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4.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5.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6.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7.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8.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9.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0.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1.xml"/><Relationship Id="rId1" Type="http://schemas.openxmlformats.org/officeDocument/2006/relationships/slideLayout" Target="../slideLayouts/slideLayout29.xml"/></Relationships>
</file>

<file path=ppt/slides/_rels/slide2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2.xml"/><Relationship Id="rId1" Type="http://schemas.openxmlformats.org/officeDocument/2006/relationships/slideLayout" Target="../slideLayouts/slideLayout29.xml"/></Relationships>
</file>

<file path=ppt/slides/_rels/slide2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3.xml"/><Relationship Id="rId1" Type="http://schemas.openxmlformats.org/officeDocument/2006/relationships/slideLayout" Target="../slideLayouts/slideLayout29.xml"/><Relationship Id="rId4" Type="http://schemas.openxmlformats.org/officeDocument/2006/relationships/image" Target="../media/image63.png"/></Relationships>
</file>

<file path=ppt/slides/_rels/slide2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4.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2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5.xml"/><Relationship Id="rId1" Type="http://schemas.openxmlformats.org/officeDocument/2006/relationships/slideLayout" Target="../slideLayouts/slideLayout29.xml"/><Relationship Id="rId4" Type="http://schemas.openxmlformats.org/officeDocument/2006/relationships/image" Target="../media/image65.png"/></Relationships>
</file>

<file path=ppt/slides/_rels/slide236.xml.rels><?xml version="1.0" encoding="UTF-8" standalone="yes"?>
<Relationships xmlns="http://schemas.openxmlformats.org/package/2006/relationships"><Relationship Id="rId3" Type="http://schemas.openxmlformats.org/officeDocument/2006/relationships/hyperlink" Target="http://es.wikipedia.org/wiki/N&#250;cleo_(computaci&#243;n)" TargetMode="External"/><Relationship Id="rId2" Type="http://schemas.openxmlformats.org/officeDocument/2006/relationships/notesSlide" Target="../notesSlides/notesSlide236.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7.xml"/><Relationship Id="rId1" Type="http://schemas.openxmlformats.org/officeDocument/2006/relationships/slideLayout" Target="../slideLayouts/slideLayout29.xml"/></Relationships>
</file>

<file path=ppt/slides/_rels/slide2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8.xml"/><Relationship Id="rId1" Type="http://schemas.openxmlformats.org/officeDocument/2006/relationships/slideLayout" Target="../slideLayouts/slideLayout29.xml"/></Relationships>
</file>

<file path=ppt/slides/_rels/slide2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9.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hyperlink" Target="http://www.kernel.org/" TargetMode="External"/><Relationship Id="rId2" Type="http://schemas.openxmlformats.org/officeDocument/2006/relationships/notesSlide" Target="../notesSlides/notesSlide240.xml"/><Relationship Id="rId1" Type="http://schemas.openxmlformats.org/officeDocument/2006/relationships/slideLayout" Target="../slideLayouts/slideLayout29.xml"/><Relationship Id="rId5" Type="http://schemas.openxmlformats.org/officeDocument/2006/relationships/image" Target="../media/image19.jpg"/><Relationship Id="rId4" Type="http://schemas.openxmlformats.org/officeDocument/2006/relationships/hyperlink" Target="http://www.kernel.org/mirrors/"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1.xml"/><Relationship Id="rId1" Type="http://schemas.openxmlformats.org/officeDocument/2006/relationships/slideLayout" Target="../slideLayouts/slideLayout29.xml"/><Relationship Id="rId4" Type="http://schemas.openxmlformats.org/officeDocument/2006/relationships/image" Target="../media/image66.png"/></Relationships>
</file>

<file path=ppt/slides/_rels/slide2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2.xml"/><Relationship Id="rId1" Type="http://schemas.openxmlformats.org/officeDocument/2006/relationships/slideLayout" Target="../slideLayouts/slideLayout29.xml"/><Relationship Id="rId4" Type="http://schemas.openxmlformats.org/officeDocument/2006/relationships/image" Target="../media/image67.png"/></Relationships>
</file>

<file path=ppt/slides/_rels/slide24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3.xml"/><Relationship Id="rId1" Type="http://schemas.openxmlformats.org/officeDocument/2006/relationships/slideLayout" Target="../slideLayouts/slideLayout29.xml"/></Relationships>
</file>

<file path=ppt/slides/_rels/slide2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4.xml"/><Relationship Id="rId1" Type="http://schemas.openxmlformats.org/officeDocument/2006/relationships/slideLayout" Target="../slideLayouts/slideLayout29.xml"/></Relationships>
</file>

<file path=ppt/slides/_rels/slide2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5.xml"/><Relationship Id="rId1" Type="http://schemas.openxmlformats.org/officeDocument/2006/relationships/slideLayout" Target="../slideLayouts/slideLayout29.xml"/></Relationships>
</file>

<file path=ppt/slides/_rels/slide24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6.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24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7.xml"/><Relationship Id="rId1" Type="http://schemas.openxmlformats.org/officeDocument/2006/relationships/slideLayout" Target="../slideLayouts/slideLayout29.xml"/><Relationship Id="rId4" Type="http://schemas.openxmlformats.org/officeDocument/2006/relationships/image" Target="../media/image69.png"/></Relationships>
</file>

<file path=ppt/slides/_rels/slide24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8.xml"/><Relationship Id="rId1" Type="http://schemas.openxmlformats.org/officeDocument/2006/relationships/slideLayout" Target="../slideLayouts/slideLayout29.xml"/></Relationships>
</file>

<file path=ppt/slides/_rels/slide249.xml.rels><?xml version="1.0" encoding="UTF-8" standalone="yes"?>
<Relationships xmlns="http://schemas.openxmlformats.org/package/2006/relationships"><Relationship Id="rId3" Type="http://schemas.openxmlformats.org/officeDocument/2006/relationships/hyperlink" Target="file:///\\tags\compilar" TargetMode="External"/><Relationship Id="rId2" Type="http://schemas.openxmlformats.org/officeDocument/2006/relationships/notesSlide" Target="../notesSlides/notesSlide249.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hyperlink" Target="file:///\\tags\compilar" TargetMode="External"/><Relationship Id="rId2" Type="http://schemas.openxmlformats.org/officeDocument/2006/relationships/notesSlide" Target="../notesSlides/notesSlide250.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51.xml.rels><?xml version="1.0" encoding="UTF-8" standalone="yes"?>
<Relationships xmlns="http://schemas.openxmlformats.org/package/2006/relationships"><Relationship Id="rId3" Type="http://schemas.openxmlformats.org/officeDocument/2006/relationships/hyperlink" Target="file:///\\tags\compilar" TargetMode="External"/><Relationship Id="rId2" Type="http://schemas.openxmlformats.org/officeDocument/2006/relationships/notesSlide" Target="../notesSlides/notesSlide251.xml"/><Relationship Id="rId1" Type="http://schemas.openxmlformats.org/officeDocument/2006/relationships/slideLayout" Target="../slideLayouts/slideLayout29.xml"/><Relationship Id="rId5" Type="http://schemas.openxmlformats.org/officeDocument/2006/relationships/image" Target="../media/image19.jpg"/><Relationship Id="rId4" Type="http://schemas.openxmlformats.org/officeDocument/2006/relationships/hyperlink" Target="file:///\\tags\make"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2.xml"/><Relationship Id="rId1" Type="http://schemas.openxmlformats.org/officeDocument/2006/relationships/slideLayout" Target="../slideLayouts/slideLayout29.xml"/><Relationship Id="rId4" Type="http://schemas.openxmlformats.org/officeDocument/2006/relationships/image" Target="../media/image70.png"/></Relationships>
</file>

<file path=ppt/slides/_rels/slide25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3.xml"/><Relationship Id="rId1" Type="http://schemas.openxmlformats.org/officeDocument/2006/relationships/slideLayout" Target="../slideLayouts/slideLayout29.xml"/></Relationships>
</file>

<file path=ppt/slides/_rels/slide25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4.xml"/><Relationship Id="rId1" Type="http://schemas.openxmlformats.org/officeDocument/2006/relationships/slideLayout" Target="../slideLayouts/slideLayout29.xml"/></Relationships>
</file>

<file path=ppt/slides/_rels/slide2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5.xml"/><Relationship Id="rId1" Type="http://schemas.openxmlformats.org/officeDocument/2006/relationships/slideLayout" Target="../slideLayouts/slideLayout29.xml"/></Relationships>
</file>

<file path=ppt/slides/_rels/slide2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6.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25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7.xml"/><Relationship Id="rId1" Type="http://schemas.openxmlformats.org/officeDocument/2006/relationships/slideLayout" Target="../slideLayouts/slideLayout29.xml"/></Relationships>
</file>

<file path=ppt/slides/_rels/slide2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8.xml"/><Relationship Id="rId1" Type="http://schemas.openxmlformats.org/officeDocument/2006/relationships/slideLayout" Target="../slideLayouts/slideLayout29.xml"/></Relationships>
</file>

<file path=ppt/slides/_rels/slide25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9.xml"/><Relationship Id="rId1" Type="http://schemas.openxmlformats.org/officeDocument/2006/relationships/slideLayout" Target="../slideLayouts/slideLayout29.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0.xml"/><Relationship Id="rId1" Type="http://schemas.openxmlformats.org/officeDocument/2006/relationships/slideLayout" Target="../slideLayouts/slideLayout29.xml"/><Relationship Id="rId4" Type="http://schemas.openxmlformats.org/officeDocument/2006/relationships/image" Target="../media/image73.png"/></Relationships>
</file>

<file path=ppt/slides/_rels/slide2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1.xml"/><Relationship Id="rId1" Type="http://schemas.openxmlformats.org/officeDocument/2006/relationships/slideLayout" Target="../slideLayouts/slideLayout29.xml"/><Relationship Id="rId4" Type="http://schemas.openxmlformats.org/officeDocument/2006/relationships/image" Target="../media/image74.png"/></Relationships>
</file>

<file path=ppt/slides/_rels/slide26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2.xml"/><Relationship Id="rId1" Type="http://schemas.openxmlformats.org/officeDocument/2006/relationships/slideLayout" Target="../slideLayouts/slideLayout29.xml"/><Relationship Id="rId4" Type="http://schemas.openxmlformats.org/officeDocument/2006/relationships/image" Target="../media/image75.png"/></Relationships>
</file>

<file path=ppt/slides/_rels/slide2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3.xml"/><Relationship Id="rId1" Type="http://schemas.openxmlformats.org/officeDocument/2006/relationships/slideLayout" Target="../slideLayouts/slideLayout29.xml"/><Relationship Id="rId4" Type="http://schemas.openxmlformats.org/officeDocument/2006/relationships/image" Target="../media/image76.png"/></Relationships>
</file>

<file path=ppt/slides/_rels/slide2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4.xml"/><Relationship Id="rId1" Type="http://schemas.openxmlformats.org/officeDocument/2006/relationships/slideLayout" Target="../slideLayouts/slideLayout29.xml"/><Relationship Id="rId4" Type="http://schemas.openxmlformats.org/officeDocument/2006/relationships/image" Target="../media/image77.png"/></Relationships>
</file>

<file path=ppt/slides/_rels/slide26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5.xml"/><Relationship Id="rId1" Type="http://schemas.openxmlformats.org/officeDocument/2006/relationships/slideLayout" Target="../slideLayouts/slideLayout29.xml"/><Relationship Id="rId4" Type="http://schemas.openxmlformats.org/officeDocument/2006/relationships/image" Target="../media/image78.png"/></Relationships>
</file>

<file path=ppt/slides/_rels/slide26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6.xml"/><Relationship Id="rId1" Type="http://schemas.openxmlformats.org/officeDocument/2006/relationships/slideLayout" Target="../slideLayouts/slideLayout29.xml"/><Relationship Id="rId4" Type="http://schemas.openxmlformats.org/officeDocument/2006/relationships/image" Target="../media/image79.png"/></Relationships>
</file>

<file path=ppt/slides/_rels/slide26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7.xml"/><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2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8.xml"/><Relationship Id="rId1" Type="http://schemas.openxmlformats.org/officeDocument/2006/relationships/slideLayout" Target="../slideLayouts/slideLayout29.xml"/><Relationship Id="rId4" Type="http://schemas.openxmlformats.org/officeDocument/2006/relationships/image" Target="../media/image81.png"/></Relationships>
</file>

<file path=ppt/slides/_rels/slide26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9.xml"/><Relationship Id="rId1" Type="http://schemas.openxmlformats.org/officeDocument/2006/relationships/slideLayout" Target="../slideLayouts/slideLayout29.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0.xml"/><Relationship Id="rId1" Type="http://schemas.openxmlformats.org/officeDocument/2006/relationships/slideLayout" Target="../slideLayouts/slideLayout29.xml"/><Relationship Id="rId4" Type="http://schemas.openxmlformats.org/officeDocument/2006/relationships/image" Target="../media/image83.png"/></Relationships>
</file>

<file path=ppt/slides/_rels/slide27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1.xml"/><Relationship Id="rId1" Type="http://schemas.openxmlformats.org/officeDocument/2006/relationships/slideLayout" Target="../slideLayouts/slideLayout29.xml"/><Relationship Id="rId4" Type="http://schemas.openxmlformats.org/officeDocument/2006/relationships/image" Target="../media/image84.png"/></Relationships>
</file>

<file path=ppt/slides/_rels/slide27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2.xml"/><Relationship Id="rId1" Type="http://schemas.openxmlformats.org/officeDocument/2006/relationships/slideLayout" Target="../slideLayouts/slideLayout29.xml"/><Relationship Id="rId4" Type="http://schemas.openxmlformats.org/officeDocument/2006/relationships/image" Target="../media/image85.png"/></Relationships>
</file>

<file path=ppt/slides/_rels/slide27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3.xml"/><Relationship Id="rId1" Type="http://schemas.openxmlformats.org/officeDocument/2006/relationships/slideLayout" Target="../slideLayouts/slideLayout29.xml"/><Relationship Id="rId4" Type="http://schemas.openxmlformats.org/officeDocument/2006/relationships/image" Target="../media/image86.png"/></Relationships>
</file>

<file path=ppt/slides/_rels/slide27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4.xml"/><Relationship Id="rId1" Type="http://schemas.openxmlformats.org/officeDocument/2006/relationships/slideLayout" Target="../slideLayouts/slideLayout29.xml"/><Relationship Id="rId4" Type="http://schemas.openxmlformats.org/officeDocument/2006/relationships/image" Target="../media/image87.png"/></Relationships>
</file>

<file path=ppt/slides/_rels/slide27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5.xml"/><Relationship Id="rId1" Type="http://schemas.openxmlformats.org/officeDocument/2006/relationships/slideLayout" Target="../slideLayouts/slideLayout29.xml"/><Relationship Id="rId4" Type="http://schemas.openxmlformats.org/officeDocument/2006/relationships/image" Target="../media/image88.png"/></Relationships>
</file>

<file path=ppt/slides/_rels/slide27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6.xml"/><Relationship Id="rId1" Type="http://schemas.openxmlformats.org/officeDocument/2006/relationships/slideLayout" Target="../slideLayouts/slideLayout29.xml"/><Relationship Id="rId4" Type="http://schemas.openxmlformats.org/officeDocument/2006/relationships/image" Target="../media/image89.png"/></Relationships>
</file>

<file path=ppt/slides/_rels/slide27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7.xml"/><Relationship Id="rId1" Type="http://schemas.openxmlformats.org/officeDocument/2006/relationships/slideLayout" Target="../slideLayouts/slideLayout29.xml"/><Relationship Id="rId4" Type="http://schemas.openxmlformats.org/officeDocument/2006/relationships/image" Target="../media/image90.png"/></Relationships>
</file>

<file path=ppt/slides/_rels/slide27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8.xml"/><Relationship Id="rId1" Type="http://schemas.openxmlformats.org/officeDocument/2006/relationships/slideLayout" Target="../slideLayouts/slideLayout29.xml"/><Relationship Id="rId4" Type="http://schemas.openxmlformats.org/officeDocument/2006/relationships/image" Target="../media/image91.png"/></Relationships>
</file>

<file path=ppt/slides/_rels/slide27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9.xml"/><Relationship Id="rId1" Type="http://schemas.openxmlformats.org/officeDocument/2006/relationships/slideLayout" Target="../slideLayouts/slideLayout29.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0.xml"/><Relationship Id="rId1" Type="http://schemas.openxmlformats.org/officeDocument/2006/relationships/slideLayout" Target="../slideLayouts/slideLayout29.xml"/><Relationship Id="rId4" Type="http://schemas.openxmlformats.org/officeDocument/2006/relationships/image" Target="../media/image93.png"/></Relationships>
</file>

<file path=ppt/slides/_rels/slide28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1.xml"/><Relationship Id="rId1" Type="http://schemas.openxmlformats.org/officeDocument/2006/relationships/slideLayout" Target="../slideLayouts/slideLayout29.xml"/><Relationship Id="rId4" Type="http://schemas.openxmlformats.org/officeDocument/2006/relationships/image" Target="../media/image94.png"/></Relationships>
</file>

<file path=ppt/slides/_rels/slide28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2.xml"/><Relationship Id="rId1" Type="http://schemas.openxmlformats.org/officeDocument/2006/relationships/slideLayout" Target="../slideLayouts/slideLayout29.xml"/><Relationship Id="rId4" Type="http://schemas.openxmlformats.org/officeDocument/2006/relationships/image" Target="../media/image95.png"/></Relationships>
</file>

<file path=ppt/slides/_rels/slide28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3.xml"/><Relationship Id="rId1" Type="http://schemas.openxmlformats.org/officeDocument/2006/relationships/slideLayout" Target="../slideLayouts/slideLayout29.xml"/><Relationship Id="rId4" Type="http://schemas.openxmlformats.org/officeDocument/2006/relationships/image" Target="../media/image96.png"/></Relationships>
</file>

<file path=ppt/slides/_rels/slide2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4.xml"/><Relationship Id="rId1" Type="http://schemas.openxmlformats.org/officeDocument/2006/relationships/slideLayout" Target="../slideLayouts/slideLayout29.xml"/><Relationship Id="rId4" Type="http://schemas.openxmlformats.org/officeDocument/2006/relationships/image" Target="../media/image97.png"/></Relationships>
</file>

<file path=ppt/slides/_rels/slide28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5.xml"/><Relationship Id="rId1" Type="http://schemas.openxmlformats.org/officeDocument/2006/relationships/slideLayout" Target="../slideLayouts/slideLayout29.xml"/><Relationship Id="rId4" Type="http://schemas.openxmlformats.org/officeDocument/2006/relationships/image" Target="../media/image98.png"/></Relationships>
</file>

<file path=ppt/slides/_rels/slide28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6.xml"/><Relationship Id="rId1" Type="http://schemas.openxmlformats.org/officeDocument/2006/relationships/slideLayout" Target="../slideLayouts/slideLayout29.xml"/><Relationship Id="rId4" Type="http://schemas.openxmlformats.org/officeDocument/2006/relationships/image" Target="../media/image99.png"/></Relationships>
</file>

<file path=ppt/slides/_rels/slide28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7.xml"/><Relationship Id="rId1" Type="http://schemas.openxmlformats.org/officeDocument/2006/relationships/slideLayout" Target="../slideLayouts/slideLayout29.xml"/><Relationship Id="rId4" Type="http://schemas.openxmlformats.org/officeDocument/2006/relationships/image" Target="../media/image100.png"/></Relationships>
</file>

<file path=ppt/slides/_rels/slide28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8.xml"/><Relationship Id="rId1" Type="http://schemas.openxmlformats.org/officeDocument/2006/relationships/slideLayout" Target="../slideLayouts/slideLayout29.xml"/><Relationship Id="rId4" Type="http://schemas.openxmlformats.org/officeDocument/2006/relationships/image" Target="../media/image101.png"/></Relationships>
</file>

<file path=ppt/slides/_rels/slide28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9.xml"/><Relationship Id="rId1" Type="http://schemas.openxmlformats.org/officeDocument/2006/relationships/slideLayout" Target="../slideLayouts/slideLayout29.xml"/><Relationship Id="rId4" Type="http://schemas.openxmlformats.org/officeDocument/2006/relationships/image" Target="../media/image102.png"/></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0.xml"/><Relationship Id="rId1" Type="http://schemas.openxmlformats.org/officeDocument/2006/relationships/slideLayout" Target="../slideLayouts/slideLayout29.xml"/><Relationship Id="rId4" Type="http://schemas.openxmlformats.org/officeDocument/2006/relationships/image" Target="../media/image103.png"/></Relationships>
</file>

<file path=ppt/slides/_rels/slide29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1.xml"/><Relationship Id="rId1" Type="http://schemas.openxmlformats.org/officeDocument/2006/relationships/slideLayout" Target="../slideLayouts/slideLayout29.xml"/><Relationship Id="rId4" Type="http://schemas.openxmlformats.org/officeDocument/2006/relationships/image" Target="../media/image104.png"/></Relationships>
</file>

<file path=ppt/slides/_rels/slide29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2.xml"/><Relationship Id="rId1" Type="http://schemas.openxmlformats.org/officeDocument/2006/relationships/slideLayout" Target="../slideLayouts/slideLayout29.xml"/><Relationship Id="rId4" Type="http://schemas.openxmlformats.org/officeDocument/2006/relationships/image" Target="../media/image105.png"/></Relationships>
</file>

<file path=ppt/slides/_rels/slide29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3.xml"/><Relationship Id="rId1" Type="http://schemas.openxmlformats.org/officeDocument/2006/relationships/slideLayout" Target="../slideLayouts/slideLayout29.xml"/><Relationship Id="rId4" Type="http://schemas.openxmlformats.org/officeDocument/2006/relationships/image" Target="../media/image106.png"/></Relationships>
</file>

<file path=ppt/slides/_rels/slide29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4.xml"/><Relationship Id="rId1" Type="http://schemas.openxmlformats.org/officeDocument/2006/relationships/slideLayout" Target="../slideLayouts/slideLayout29.xml"/><Relationship Id="rId4" Type="http://schemas.openxmlformats.org/officeDocument/2006/relationships/image" Target="../media/image107.png"/></Relationships>
</file>

<file path=ppt/slides/_rels/slide29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5.xml"/><Relationship Id="rId1" Type="http://schemas.openxmlformats.org/officeDocument/2006/relationships/slideLayout" Target="../slideLayouts/slideLayout29.xml"/><Relationship Id="rId4" Type="http://schemas.openxmlformats.org/officeDocument/2006/relationships/image" Target="../media/image108.png"/></Relationships>
</file>

<file path=ppt/slides/_rels/slide29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6.xml"/><Relationship Id="rId1" Type="http://schemas.openxmlformats.org/officeDocument/2006/relationships/slideLayout" Target="../slideLayouts/slideLayout29.xml"/><Relationship Id="rId4" Type="http://schemas.openxmlformats.org/officeDocument/2006/relationships/image" Target="../media/image109.png"/></Relationships>
</file>

<file path=ppt/slides/_rels/slide29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7.xml"/><Relationship Id="rId1" Type="http://schemas.openxmlformats.org/officeDocument/2006/relationships/slideLayout" Target="../slideLayouts/slideLayout29.xml"/><Relationship Id="rId4" Type="http://schemas.openxmlformats.org/officeDocument/2006/relationships/image" Target="../media/image110.png"/></Relationships>
</file>

<file path=ppt/slides/_rels/slide29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8.xml"/><Relationship Id="rId1" Type="http://schemas.openxmlformats.org/officeDocument/2006/relationships/slideLayout" Target="../slideLayouts/slideLayout29.xml"/><Relationship Id="rId4" Type="http://schemas.openxmlformats.org/officeDocument/2006/relationships/image" Target="../media/image111.png"/></Relationships>
</file>

<file path=ppt/slides/_rels/slide29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9.xml"/><Relationship Id="rId1" Type="http://schemas.openxmlformats.org/officeDocument/2006/relationships/slideLayout" Target="../slideLayouts/slideLayout29.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0.xml"/><Relationship Id="rId1" Type="http://schemas.openxmlformats.org/officeDocument/2006/relationships/slideLayout" Target="../slideLayouts/slideLayout29.xml"/><Relationship Id="rId4" Type="http://schemas.openxmlformats.org/officeDocument/2006/relationships/image" Target="../media/image113.png"/></Relationships>
</file>

<file path=ppt/slides/_rels/slide30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1.xml"/><Relationship Id="rId1" Type="http://schemas.openxmlformats.org/officeDocument/2006/relationships/slideLayout" Target="../slideLayouts/slideLayout29.xml"/><Relationship Id="rId4" Type="http://schemas.openxmlformats.org/officeDocument/2006/relationships/image" Target="../media/image114.png"/></Relationships>
</file>

<file path=ppt/slides/_rels/slide30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2.xml"/><Relationship Id="rId1" Type="http://schemas.openxmlformats.org/officeDocument/2006/relationships/slideLayout" Target="../slideLayouts/slideLayout29.xml"/><Relationship Id="rId4" Type="http://schemas.openxmlformats.org/officeDocument/2006/relationships/image" Target="../media/image115.png"/></Relationships>
</file>

<file path=ppt/slides/_rels/slide30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3.xml"/><Relationship Id="rId1" Type="http://schemas.openxmlformats.org/officeDocument/2006/relationships/slideLayout" Target="../slideLayouts/slideLayout29.xml"/><Relationship Id="rId4" Type="http://schemas.openxmlformats.org/officeDocument/2006/relationships/image" Target="../media/image116.png"/></Relationships>
</file>

<file path=ppt/slides/_rels/slide30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4.xml"/><Relationship Id="rId1" Type="http://schemas.openxmlformats.org/officeDocument/2006/relationships/slideLayout" Target="../slideLayouts/slideLayout29.xml"/><Relationship Id="rId4" Type="http://schemas.openxmlformats.org/officeDocument/2006/relationships/image" Target="../media/image117.png"/></Relationships>
</file>

<file path=ppt/slides/_rels/slide30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5.xml"/><Relationship Id="rId1" Type="http://schemas.openxmlformats.org/officeDocument/2006/relationships/slideLayout" Target="../slideLayouts/slideLayout29.xml"/><Relationship Id="rId4" Type="http://schemas.openxmlformats.org/officeDocument/2006/relationships/image" Target="../media/image118.png"/></Relationships>
</file>

<file path=ppt/slides/_rels/slide30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6.xml"/><Relationship Id="rId1" Type="http://schemas.openxmlformats.org/officeDocument/2006/relationships/slideLayout" Target="../slideLayouts/slideLayout29.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7.xml"/><Relationship Id="rId1" Type="http://schemas.openxmlformats.org/officeDocument/2006/relationships/slideLayout" Target="../slideLayouts/slideLayout29.xml"/><Relationship Id="rId4" Type="http://schemas.openxmlformats.org/officeDocument/2006/relationships/image" Target="../media/image120.png"/></Relationships>
</file>

<file path=ppt/slides/_rels/slide30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8.xml"/><Relationship Id="rId1" Type="http://schemas.openxmlformats.org/officeDocument/2006/relationships/slideLayout" Target="../slideLayouts/slideLayout29.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9.xml"/><Relationship Id="rId1" Type="http://schemas.openxmlformats.org/officeDocument/2006/relationships/slideLayout" Target="../slideLayouts/slideLayout29.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0.xml"/><Relationship Id="rId1" Type="http://schemas.openxmlformats.org/officeDocument/2006/relationships/slideLayout" Target="../slideLayouts/slideLayout29.xml"/><Relationship Id="rId4" Type="http://schemas.openxmlformats.org/officeDocument/2006/relationships/image" Target="../media/image123.png"/></Relationships>
</file>

<file path=ppt/slides/_rels/slide3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1.xml"/><Relationship Id="rId1" Type="http://schemas.openxmlformats.org/officeDocument/2006/relationships/slideLayout" Target="../slideLayouts/slideLayout29.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2.xml"/><Relationship Id="rId1" Type="http://schemas.openxmlformats.org/officeDocument/2006/relationships/slideLayout" Target="../slideLayouts/slideLayout29.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3.xml"/><Relationship Id="rId1" Type="http://schemas.openxmlformats.org/officeDocument/2006/relationships/slideLayout" Target="../slideLayouts/slideLayout29.xml"/><Relationship Id="rId4" Type="http://schemas.openxmlformats.org/officeDocument/2006/relationships/image" Target="../media/image126.png"/></Relationships>
</file>

<file path=ppt/slides/_rels/slide3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4.xml"/><Relationship Id="rId1" Type="http://schemas.openxmlformats.org/officeDocument/2006/relationships/slideLayout" Target="../slideLayouts/slideLayout29.xml"/><Relationship Id="rId4" Type="http://schemas.openxmlformats.org/officeDocument/2006/relationships/image" Target="../media/image127.png"/></Relationships>
</file>

<file path=ppt/slides/_rels/slide3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5.xml"/><Relationship Id="rId1" Type="http://schemas.openxmlformats.org/officeDocument/2006/relationships/slideLayout" Target="../slideLayouts/slideLayout29.xml"/></Relationships>
</file>

<file path=ppt/slides/_rels/slide3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6.xml"/><Relationship Id="rId1" Type="http://schemas.openxmlformats.org/officeDocument/2006/relationships/slideLayout" Target="../slideLayouts/slideLayout29.xml"/></Relationships>
</file>

<file path=ppt/slides/_rels/slide3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7.xml"/><Relationship Id="rId1" Type="http://schemas.openxmlformats.org/officeDocument/2006/relationships/slideLayout" Target="../slideLayouts/slideLayout29.xml"/></Relationships>
</file>

<file path=ppt/slides/_rels/slide3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8.xml"/><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3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9.xml"/><Relationship Id="rId1" Type="http://schemas.openxmlformats.org/officeDocument/2006/relationships/slideLayout" Target="../slideLayouts/slideLayout29.xml"/><Relationship Id="rId4" Type="http://schemas.openxmlformats.org/officeDocument/2006/relationships/image" Target="../media/image129.png"/></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0.xml"/><Relationship Id="rId1" Type="http://schemas.openxmlformats.org/officeDocument/2006/relationships/slideLayout" Target="../slideLayouts/slideLayout29.xml"/><Relationship Id="rId4" Type="http://schemas.openxmlformats.org/officeDocument/2006/relationships/image" Target="../media/image130.png"/></Relationships>
</file>

<file path=ppt/slides/_rels/slide3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1.xml"/><Relationship Id="rId1" Type="http://schemas.openxmlformats.org/officeDocument/2006/relationships/slideLayout" Target="../slideLayouts/slideLayout29.xml"/><Relationship Id="rId4" Type="http://schemas.openxmlformats.org/officeDocument/2006/relationships/image" Target="../media/image131.png"/></Relationships>
</file>

<file path=ppt/slides/_rels/slide3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2.xml"/><Relationship Id="rId1" Type="http://schemas.openxmlformats.org/officeDocument/2006/relationships/slideLayout" Target="../slideLayouts/slideLayout29.xml"/><Relationship Id="rId4" Type="http://schemas.openxmlformats.org/officeDocument/2006/relationships/image" Target="../media/image132.png"/></Relationships>
</file>

<file path=ppt/slides/_rels/slide3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3.xml"/><Relationship Id="rId1" Type="http://schemas.openxmlformats.org/officeDocument/2006/relationships/slideLayout" Target="../slideLayouts/slideLayout29.xml"/><Relationship Id="rId4" Type="http://schemas.openxmlformats.org/officeDocument/2006/relationships/image" Target="../media/image133.png"/></Relationships>
</file>

<file path=ppt/slides/_rels/slide3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4.xml"/><Relationship Id="rId1" Type="http://schemas.openxmlformats.org/officeDocument/2006/relationships/slideLayout" Target="../slideLayouts/slideLayout29.xml"/><Relationship Id="rId4" Type="http://schemas.openxmlformats.org/officeDocument/2006/relationships/image" Target="../media/image134.png"/></Relationships>
</file>

<file path=ppt/slides/_rels/slide3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5.xml"/><Relationship Id="rId1" Type="http://schemas.openxmlformats.org/officeDocument/2006/relationships/slideLayout" Target="../slideLayouts/slideLayout29.xml"/><Relationship Id="rId4" Type="http://schemas.openxmlformats.org/officeDocument/2006/relationships/image" Target="../media/image135.png"/></Relationships>
</file>

<file path=ppt/slides/_rels/slide3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6.xml"/><Relationship Id="rId1" Type="http://schemas.openxmlformats.org/officeDocument/2006/relationships/slideLayout" Target="../slideLayouts/slideLayout29.xml"/><Relationship Id="rId4" Type="http://schemas.openxmlformats.org/officeDocument/2006/relationships/image" Target="../media/image136.png"/></Relationships>
</file>

<file path=ppt/slides/_rels/slide3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7.xml"/><Relationship Id="rId1" Type="http://schemas.openxmlformats.org/officeDocument/2006/relationships/slideLayout" Target="../slideLayouts/slideLayout29.xml"/><Relationship Id="rId4" Type="http://schemas.openxmlformats.org/officeDocument/2006/relationships/image" Target="../media/image137.png"/></Relationships>
</file>

<file path=ppt/slides/_rels/slide3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8.xml"/><Relationship Id="rId1" Type="http://schemas.openxmlformats.org/officeDocument/2006/relationships/slideLayout" Target="../slideLayouts/slideLayout29.xml"/><Relationship Id="rId4" Type="http://schemas.openxmlformats.org/officeDocument/2006/relationships/image" Target="../media/image138.png"/></Relationships>
</file>

<file path=ppt/slides/_rels/slide3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9.xml"/><Relationship Id="rId1" Type="http://schemas.openxmlformats.org/officeDocument/2006/relationships/slideLayout" Target="../slideLayouts/slideLayout29.xml"/><Relationship Id="rId4"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0.xml"/><Relationship Id="rId1" Type="http://schemas.openxmlformats.org/officeDocument/2006/relationships/slideLayout" Target="../slideLayouts/slideLayout29.xml"/><Relationship Id="rId4" Type="http://schemas.openxmlformats.org/officeDocument/2006/relationships/image" Target="../media/image140.png"/></Relationships>
</file>

<file path=ppt/slides/_rels/slide3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1.xml"/><Relationship Id="rId1" Type="http://schemas.openxmlformats.org/officeDocument/2006/relationships/slideLayout" Target="../slideLayouts/slideLayout29.xml"/></Relationships>
</file>

<file path=ppt/slides/_rels/slide3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2.xml"/><Relationship Id="rId1" Type="http://schemas.openxmlformats.org/officeDocument/2006/relationships/slideLayout" Target="../slideLayouts/slideLayout29.xml"/><Relationship Id="rId4" Type="http://schemas.openxmlformats.org/officeDocument/2006/relationships/image" Target="../media/image141.png"/></Relationships>
</file>

<file path=ppt/slides/_rels/slide3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3.xml"/><Relationship Id="rId1" Type="http://schemas.openxmlformats.org/officeDocument/2006/relationships/slideLayout" Target="../slideLayouts/slideLayout29.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4.xml"/><Relationship Id="rId1" Type="http://schemas.openxmlformats.org/officeDocument/2006/relationships/slideLayout" Target="../slideLayouts/slideLayout29.xml"/><Relationship Id="rId4" Type="http://schemas.openxmlformats.org/officeDocument/2006/relationships/image" Target="../media/image143.png"/></Relationships>
</file>

<file path=ppt/slides/_rels/slide3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5.xml"/><Relationship Id="rId1" Type="http://schemas.openxmlformats.org/officeDocument/2006/relationships/slideLayout" Target="../slideLayouts/slideLayout29.xml"/><Relationship Id="rId4" Type="http://schemas.openxmlformats.org/officeDocument/2006/relationships/image" Target="../media/image144.png"/></Relationships>
</file>

<file path=ppt/slides/_rels/slide3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6.xml"/><Relationship Id="rId1" Type="http://schemas.openxmlformats.org/officeDocument/2006/relationships/slideLayout" Target="../slideLayouts/slideLayout29.xml"/><Relationship Id="rId4" Type="http://schemas.openxmlformats.org/officeDocument/2006/relationships/image" Target="../media/image145.png"/></Relationships>
</file>

<file path=ppt/slides/_rels/slide3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7.xml"/><Relationship Id="rId1" Type="http://schemas.openxmlformats.org/officeDocument/2006/relationships/slideLayout" Target="../slideLayouts/slideLayout29.xml"/><Relationship Id="rId4" Type="http://schemas.openxmlformats.org/officeDocument/2006/relationships/image" Target="../media/image146.png"/></Relationships>
</file>

<file path=ppt/slides/_rels/slide3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8.xml"/><Relationship Id="rId1" Type="http://schemas.openxmlformats.org/officeDocument/2006/relationships/slideLayout" Target="../slideLayouts/slideLayout29.xml"/><Relationship Id="rId4" Type="http://schemas.openxmlformats.org/officeDocument/2006/relationships/image" Target="../media/image147.png"/></Relationships>
</file>

<file path=ppt/slides/_rels/slide3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9.xml"/><Relationship Id="rId1" Type="http://schemas.openxmlformats.org/officeDocument/2006/relationships/slideLayout" Target="../slideLayouts/slideLayout29.xml"/><Relationship Id="rId4" Type="http://schemas.openxmlformats.org/officeDocument/2006/relationships/image" Target="../media/image148.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0.xml"/><Relationship Id="rId1" Type="http://schemas.openxmlformats.org/officeDocument/2006/relationships/slideLayout" Target="../slideLayouts/slideLayout29.xml"/><Relationship Id="rId4" Type="http://schemas.openxmlformats.org/officeDocument/2006/relationships/image" Target="../media/image149.png"/></Relationships>
</file>

<file path=ppt/slides/_rels/slide3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1.xml"/><Relationship Id="rId1" Type="http://schemas.openxmlformats.org/officeDocument/2006/relationships/slideLayout" Target="../slideLayouts/slideLayout29.xml"/><Relationship Id="rId4" Type="http://schemas.openxmlformats.org/officeDocument/2006/relationships/image" Target="../media/image150.png"/></Relationships>
</file>

<file path=ppt/slides/_rels/slide3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42.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34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3.xml"/><Relationship Id="rId1" Type="http://schemas.openxmlformats.org/officeDocument/2006/relationships/slideLayout" Target="../slideLayouts/slideLayout29.xml"/></Relationships>
</file>

<file path=ppt/slides/_rels/slide3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44.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3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45.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3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46.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3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47.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3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48.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3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49.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50.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3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51.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3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2.xml"/><Relationship Id="rId1" Type="http://schemas.openxmlformats.org/officeDocument/2006/relationships/slideLayout" Target="../slideLayouts/slideLayout29.xml"/></Relationships>
</file>

<file path=ppt/slides/_rels/slide35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3.xml"/><Relationship Id="rId1" Type="http://schemas.openxmlformats.org/officeDocument/2006/relationships/slideLayout" Target="../slideLayouts/slideLayout29.xml"/><Relationship Id="rId4" Type="http://schemas.openxmlformats.org/officeDocument/2006/relationships/image" Target="../media/image160.png"/></Relationships>
</file>

<file path=ppt/slides/_rels/slide35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4.xml"/><Relationship Id="rId1" Type="http://schemas.openxmlformats.org/officeDocument/2006/relationships/slideLayout" Target="../slideLayouts/slideLayout29.xml"/><Relationship Id="rId4" Type="http://schemas.openxmlformats.org/officeDocument/2006/relationships/image" Target="../media/image161.png"/></Relationships>
</file>

<file path=ppt/slides/_rels/slide3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5.xml"/><Relationship Id="rId1" Type="http://schemas.openxmlformats.org/officeDocument/2006/relationships/slideLayout" Target="../slideLayouts/slideLayout29.xml"/><Relationship Id="rId4" Type="http://schemas.openxmlformats.org/officeDocument/2006/relationships/image" Target="../media/image162.png"/></Relationships>
</file>

<file path=ppt/slides/_rels/slide35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6.xml"/><Relationship Id="rId1" Type="http://schemas.openxmlformats.org/officeDocument/2006/relationships/slideLayout" Target="../slideLayouts/slideLayout29.xml"/><Relationship Id="rId4" Type="http://schemas.openxmlformats.org/officeDocument/2006/relationships/image" Target="../media/image163.png"/></Relationships>
</file>

<file path=ppt/slides/_rels/slide35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7.xml"/><Relationship Id="rId1" Type="http://schemas.openxmlformats.org/officeDocument/2006/relationships/slideLayout" Target="../slideLayouts/slideLayout29.xml"/><Relationship Id="rId4" Type="http://schemas.openxmlformats.org/officeDocument/2006/relationships/image" Target="../media/image164.png"/></Relationships>
</file>

<file path=ppt/slides/_rels/slide3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8.xml"/><Relationship Id="rId1" Type="http://schemas.openxmlformats.org/officeDocument/2006/relationships/slideLayout" Target="../slideLayouts/slideLayout29.xml"/><Relationship Id="rId4" Type="http://schemas.openxmlformats.org/officeDocument/2006/relationships/image" Target="../media/image165.png"/></Relationships>
</file>

<file path=ppt/slides/_rels/slide35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9.xml"/><Relationship Id="rId1" Type="http://schemas.openxmlformats.org/officeDocument/2006/relationships/slideLayout" Target="../slideLayouts/slideLayout29.xml"/><Relationship Id="rId4" Type="http://schemas.openxmlformats.org/officeDocument/2006/relationships/image" Target="../media/image166.png"/></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0.xml"/><Relationship Id="rId1" Type="http://schemas.openxmlformats.org/officeDocument/2006/relationships/slideLayout" Target="../slideLayouts/slideLayout29.xml"/><Relationship Id="rId4" Type="http://schemas.openxmlformats.org/officeDocument/2006/relationships/image" Target="../media/image167.png"/></Relationships>
</file>

<file path=ppt/slides/_rels/slide3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1.xml"/><Relationship Id="rId1" Type="http://schemas.openxmlformats.org/officeDocument/2006/relationships/slideLayout" Target="../slideLayouts/slideLayout29.xml"/><Relationship Id="rId4" Type="http://schemas.openxmlformats.org/officeDocument/2006/relationships/image" Target="../media/image168.png"/></Relationships>
</file>

<file path=ppt/slides/_rels/slide36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2.xml"/><Relationship Id="rId1" Type="http://schemas.openxmlformats.org/officeDocument/2006/relationships/slideLayout" Target="../slideLayouts/slideLayout29.xml"/><Relationship Id="rId4" Type="http://schemas.openxmlformats.org/officeDocument/2006/relationships/image" Target="../media/image169.png"/></Relationships>
</file>

<file path=ppt/slides/_rels/slide3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3.xml"/><Relationship Id="rId1" Type="http://schemas.openxmlformats.org/officeDocument/2006/relationships/slideLayout" Target="../slideLayouts/slideLayout29.xml"/><Relationship Id="rId4" Type="http://schemas.openxmlformats.org/officeDocument/2006/relationships/image" Target="../media/image170.png"/></Relationships>
</file>

<file path=ppt/slides/_rels/slide3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4.xml"/><Relationship Id="rId1" Type="http://schemas.openxmlformats.org/officeDocument/2006/relationships/slideLayout" Target="../slideLayouts/slideLayout29.xml"/><Relationship Id="rId4" Type="http://schemas.openxmlformats.org/officeDocument/2006/relationships/image" Target="../media/image171.png"/></Relationships>
</file>

<file path=ppt/slides/_rels/slide36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5.xml"/><Relationship Id="rId1" Type="http://schemas.openxmlformats.org/officeDocument/2006/relationships/slideLayout" Target="../slideLayouts/slideLayout29.xml"/></Relationships>
</file>

<file path=ppt/slides/_rels/slide36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6.xml"/><Relationship Id="rId1" Type="http://schemas.openxmlformats.org/officeDocument/2006/relationships/slideLayout" Target="../slideLayouts/slideLayout29.xml"/><Relationship Id="rId4" Type="http://schemas.openxmlformats.org/officeDocument/2006/relationships/image" Target="../media/image172.png"/></Relationships>
</file>

<file path=ppt/slides/_rels/slide36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7.xml"/><Relationship Id="rId1" Type="http://schemas.openxmlformats.org/officeDocument/2006/relationships/slideLayout" Target="../slideLayouts/slideLayout29.xml"/><Relationship Id="rId4" Type="http://schemas.openxmlformats.org/officeDocument/2006/relationships/image" Target="../media/image173.png"/></Relationships>
</file>

<file path=ppt/slides/_rels/slide368.xml.rels><?xml version="1.0" encoding="UTF-8" standalone="yes"?>
<Relationships xmlns="http://schemas.openxmlformats.org/package/2006/relationships"><Relationship Id="rId3" Type="http://schemas.openxmlformats.org/officeDocument/2006/relationships/hyperlink" Target="http://www.ubuntu.com/download/server/download" TargetMode="External"/><Relationship Id="rId2" Type="http://schemas.openxmlformats.org/officeDocument/2006/relationships/notesSlide" Target="../notesSlides/notesSlide368.xml"/><Relationship Id="rId1" Type="http://schemas.openxmlformats.org/officeDocument/2006/relationships/slideLayout" Target="../slideLayouts/slideLayout29.xml"/><Relationship Id="rId5" Type="http://schemas.openxmlformats.org/officeDocument/2006/relationships/image" Target="../media/image174.png"/><Relationship Id="rId4" Type="http://schemas.openxmlformats.org/officeDocument/2006/relationships/image" Target="../media/image19.jpg"/></Relationships>
</file>

<file path=ppt/slides/_rels/slide36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9.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0.xml"/><Relationship Id="rId1" Type="http://schemas.openxmlformats.org/officeDocument/2006/relationships/slideLayout" Target="../slideLayouts/slideLayout29.xml"/><Relationship Id="rId4" Type="http://schemas.openxmlformats.org/officeDocument/2006/relationships/image" Target="../media/image175.png"/></Relationships>
</file>

<file path=ppt/slides/_rels/slide37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1.xml"/><Relationship Id="rId1" Type="http://schemas.openxmlformats.org/officeDocument/2006/relationships/slideLayout" Target="../slideLayouts/slideLayout29.xml"/><Relationship Id="rId4" Type="http://schemas.openxmlformats.org/officeDocument/2006/relationships/image" Target="../media/image176.png"/></Relationships>
</file>

<file path=ppt/slides/_rels/slide37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2.xml"/><Relationship Id="rId1" Type="http://schemas.openxmlformats.org/officeDocument/2006/relationships/slideLayout" Target="../slideLayouts/slideLayout29.xml"/><Relationship Id="rId4" Type="http://schemas.openxmlformats.org/officeDocument/2006/relationships/image" Target="../media/image177.png"/></Relationships>
</file>

<file path=ppt/slides/_rels/slide37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3.xml"/><Relationship Id="rId1" Type="http://schemas.openxmlformats.org/officeDocument/2006/relationships/slideLayout" Target="../slideLayouts/slideLayout29.xml"/><Relationship Id="rId4" Type="http://schemas.openxmlformats.org/officeDocument/2006/relationships/image" Target="../media/image178.png"/></Relationships>
</file>

<file path=ppt/slides/_rels/slide37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4.xml"/><Relationship Id="rId1" Type="http://schemas.openxmlformats.org/officeDocument/2006/relationships/slideLayout" Target="../slideLayouts/slideLayout29.xml"/><Relationship Id="rId4" Type="http://schemas.openxmlformats.org/officeDocument/2006/relationships/image" Target="../media/image179.png"/></Relationships>
</file>

<file path=ppt/slides/_rels/slide37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5.xml"/><Relationship Id="rId1" Type="http://schemas.openxmlformats.org/officeDocument/2006/relationships/slideLayout" Target="../slideLayouts/slideLayout29.xml"/><Relationship Id="rId4" Type="http://schemas.openxmlformats.org/officeDocument/2006/relationships/image" Target="../media/image180.png"/></Relationships>
</file>

<file path=ppt/slides/_rels/slide37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6.xml"/><Relationship Id="rId1" Type="http://schemas.openxmlformats.org/officeDocument/2006/relationships/slideLayout" Target="../slideLayouts/slideLayout29.xml"/><Relationship Id="rId4" Type="http://schemas.openxmlformats.org/officeDocument/2006/relationships/image" Target="../media/image181.png"/></Relationships>
</file>

<file path=ppt/slides/_rels/slide37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7.xml"/><Relationship Id="rId1" Type="http://schemas.openxmlformats.org/officeDocument/2006/relationships/slideLayout" Target="../slideLayouts/slideLayout29.xml"/><Relationship Id="rId4" Type="http://schemas.openxmlformats.org/officeDocument/2006/relationships/image" Target="../media/image182.png"/></Relationships>
</file>

<file path=ppt/slides/_rels/slide37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8.xml"/><Relationship Id="rId1" Type="http://schemas.openxmlformats.org/officeDocument/2006/relationships/slideLayout" Target="../slideLayouts/slideLayout29.xml"/><Relationship Id="rId4" Type="http://schemas.openxmlformats.org/officeDocument/2006/relationships/image" Target="../media/image183.png"/></Relationships>
</file>

<file path=ppt/slides/_rels/slide37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9.xml"/><Relationship Id="rId1" Type="http://schemas.openxmlformats.org/officeDocument/2006/relationships/slideLayout" Target="../slideLayouts/slideLayout29.xml"/><Relationship Id="rId4" Type="http://schemas.openxmlformats.org/officeDocument/2006/relationships/image" Target="../media/image184.png"/></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0.xml"/><Relationship Id="rId1" Type="http://schemas.openxmlformats.org/officeDocument/2006/relationships/slideLayout" Target="../slideLayouts/slideLayout29.xml"/><Relationship Id="rId4" Type="http://schemas.openxmlformats.org/officeDocument/2006/relationships/image" Target="../media/image185.png"/></Relationships>
</file>

<file path=ppt/slides/_rels/slide38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1.xml"/><Relationship Id="rId1" Type="http://schemas.openxmlformats.org/officeDocument/2006/relationships/slideLayout" Target="../slideLayouts/slideLayout29.xml"/><Relationship Id="rId4" Type="http://schemas.openxmlformats.org/officeDocument/2006/relationships/image" Target="../media/image186.png"/></Relationships>
</file>

<file path=ppt/slides/_rels/slide38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2.xml"/><Relationship Id="rId1" Type="http://schemas.openxmlformats.org/officeDocument/2006/relationships/slideLayout" Target="../slideLayouts/slideLayout29.xml"/><Relationship Id="rId4" Type="http://schemas.openxmlformats.org/officeDocument/2006/relationships/image" Target="../media/image187.png"/></Relationships>
</file>

<file path=ppt/slides/_rels/slide38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3.xml"/><Relationship Id="rId1" Type="http://schemas.openxmlformats.org/officeDocument/2006/relationships/slideLayout" Target="../slideLayouts/slideLayout29.xml"/><Relationship Id="rId4" Type="http://schemas.openxmlformats.org/officeDocument/2006/relationships/image" Target="../media/image188.png"/></Relationships>
</file>

<file path=ppt/slides/_rels/slide3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4.xml"/><Relationship Id="rId1" Type="http://schemas.openxmlformats.org/officeDocument/2006/relationships/slideLayout" Target="../slideLayouts/slideLayout29.xml"/><Relationship Id="rId4" Type="http://schemas.openxmlformats.org/officeDocument/2006/relationships/image" Target="../media/image189.png"/></Relationships>
</file>

<file path=ppt/slides/_rels/slide38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5.xml"/><Relationship Id="rId1" Type="http://schemas.openxmlformats.org/officeDocument/2006/relationships/slideLayout" Target="../slideLayouts/slideLayout29.xml"/><Relationship Id="rId4" Type="http://schemas.openxmlformats.org/officeDocument/2006/relationships/image" Target="../media/image190.png"/></Relationships>
</file>

<file path=ppt/slides/_rels/slide38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6.xml"/><Relationship Id="rId1" Type="http://schemas.openxmlformats.org/officeDocument/2006/relationships/slideLayout" Target="../slideLayouts/slideLayout29.xml"/><Relationship Id="rId4" Type="http://schemas.openxmlformats.org/officeDocument/2006/relationships/image" Target="../media/image191.png"/></Relationships>
</file>

<file path=ppt/slides/_rels/slide38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7.xml"/><Relationship Id="rId1" Type="http://schemas.openxmlformats.org/officeDocument/2006/relationships/slideLayout" Target="../slideLayouts/slideLayout29.xml"/><Relationship Id="rId4" Type="http://schemas.openxmlformats.org/officeDocument/2006/relationships/image" Target="../media/image192.png"/></Relationships>
</file>

<file path=ppt/slides/_rels/slide38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8.xml"/><Relationship Id="rId1" Type="http://schemas.openxmlformats.org/officeDocument/2006/relationships/slideLayout" Target="../slideLayouts/slideLayout29.xml"/><Relationship Id="rId4" Type="http://schemas.openxmlformats.org/officeDocument/2006/relationships/image" Target="../media/image193.png"/></Relationships>
</file>

<file path=ppt/slides/_rels/slide38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9.xml"/><Relationship Id="rId1" Type="http://schemas.openxmlformats.org/officeDocument/2006/relationships/slideLayout" Target="../slideLayouts/slideLayout29.xml"/><Relationship Id="rId4" Type="http://schemas.openxmlformats.org/officeDocument/2006/relationships/image" Target="../media/image194.png"/></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90.xml"/><Relationship Id="rId1" Type="http://schemas.openxmlformats.org/officeDocument/2006/relationships/slideLayout" Target="../slideLayouts/slideLayout29.xml"/><Relationship Id="rId4" Type="http://schemas.openxmlformats.org/officeDocument/2006/relationships/image" Target="../media/image195.png"/></Relationships>
</file>

<file path=ppt/slides/_rels/slide39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91.xml"/><Relationship Id="rId1" Type="http://schemas.openxmlformats.org/officeDocument/2006/relationships/slideLayout" Target="../slideLayouts/slideLayout29.xml"/></Relationships>
</file>

<file path=ppt/slides/_rels/slide39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92.xml"/><Relationship Id="rId1" Type="http://schemas.openxmlformats.org/officeDocument/2006/relationships/slideLayout" Target="../slideLayouts/slideLayout29.xml"/><Relationship Id="rId5" Type="http://schemas.openxmlformats.org/officeDocument/2006/relationships/image" Target="../media/image1.jpg"/><Relationship Id="rId4" Type="http://schemas.openxmlformats.org/officeDocument/2006/relationships/slide" Target="slide2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29.xml"/><Relationship Id="rId4" Type="http://schemas.openxmlformats.org/officeDocument/2006/relationships/image" Target="../media/image19.jpg"/></Relationships>
</file>

<file path=ppt/slides/_rels/slide7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43481B-AECD-4B61-BC69-D2B86E0B79DC}"/>
              </a:ext>
            </a:extLst>
          </p:cNvPr>
          <p:cNvSpPr txBox="1">
            <a:spLocks noGrp="1"/>
          </p:cNvSpPr>
          <p:nvPr>
            <p:ph type="title" idx="4294967295"/>
          </p:nvPr>
        </p:nvSpPr>
        <p:spPr>
          <a:xfrm>
            <a:off x="316080" y="464396"/>
            <a:ext cx="6781684" cy="2134081"/>
          </a:xfrm>
        </p:spPr>
        <p:txBody>
          <a:bodyPr>
            <a:spAutoFit/>
          </a:bodyPr>
          <a:lstStyle/>
          <a:p>
            <a:pPr lvl="0" algn="r"/>
            <a:r>
              <a:rPr lang="es-ES" sz="6600"/>
              <a:t>LINUX</a:t>
            </a:r>
          </a:p>
        </p:txBody>
      </p:sp>
      <p:sp>
        <p:nvSpPr>
          <p:cNvPr id="3" name="Subtítulo 2">
            <a:extLst>
              <a:ext uri="{FF2B5EF4-FFF2-40B4-BE49-F238E27FC236}">
                <a16:creationId xmlns:a16="http://schemas.microsoft.com/office/drawing/2014/main" id="{C1E5AE9B-D35E-409F-9B7F-F17F14BCA22A}"/>
              </a:ext>
            </a:extLst>
          </p:cNvPr>
          <p:cNvSpPr txBox="1">
            <a:spLocks noGrp="1"/>
          </p:cNvSpPr>
          <p:nvPr>
            <p:ph type="subTitle" idx="4294967295"/>
          </p:nvPr>
        </p:nvSpPr>
        <p:spPr>
          <a:xfrm>
            <a:off x="848883" y="3049560"/>
            <a:ext cx="6248515" cy="2967090"/>
          </a:xfrm>
        </p:spPr>
        <p:txBody>
          <a:bodyPr lIns="90004" tIns="46798" rIns="90004" bIns="46798">
            <a:spAutoFit/>
          </a:bodyPr>
          <a:lstStyle/>
          <a:p>
            <a:pPr marL="0" lvl="0" indent="0" algn="r">
              <a:spcBef>
                <a:spcPts val="800"/>
              </a:spcBef>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a:t>José Pablo Hernández</a:t>
            </a:r>
          </a:p>
          <a:p>
            <a:pPr marL="0" lvl="0" indent="0" algn="r">
              <a:spcBef>
                <a:spcPts val="800"/>
              </a:spcBef>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a:solidFill>
                  <a:srgbClr val="7E9CE8"/>
                </a:solidFill>
                <a:hlinkClick r:id="rId3"/>
              </a:rPr>
              <a:t>jpha@ecumi.com</a:t>
            </a:r>
            <a:endParaRPr lang="es-ES" sz="3200">
              <a:solidFill>
                <a:srgbClr val="7E9CE8"/>
              </a:solidFill>
            </a:endParaRPr>
          </a:p>
          <a:p>
            <a:pPr marL="0" lvl="0" indent="0" algn="r">
              <a:spcBef>
                <a:spcPts val="800"/>
              </a:spcBef>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a:t>Francisco José Herraiz</a:t>
            </a:r>
          </a:p>
          <a:p>
            <a:pPr marL="0" lvl="0" indent="0" algn="r">
              <a:spcBef>
                <a:spcPts val="800"/>
              </a:spcBef>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a:solidFill>
                  <a:srgbClr val="7E9CE8"/>
                </a:solidFill>
                <a:hlinkClick r:id="rId4"/>
              </a:rPr>
              <a:t>fherraiz@ecumi.com</a:t>
            </a:r>
            <a:endParaRPr lang="es-ES" sz="3200">
              <a:solidFill>
                <a:srgbClr val="7E9CE8"/>
              </a:solidFill>
            </a:endParaRPr>
          </a:p>
          <a:p>
            <a:pPr marL="0" lvl="0" indent="0" algn="r">
              <a:spcBef>
                <a:spcPts val="800"/>
              </a:spcBef>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a:t>2017-2018</a:t>
            </a:r>
          </a:p>
        </p:txBody>
      </p:sp>
      <p:pic>
        <p:nvPicPr>
          <p:cNvPr id="4" name="Imagen 3">
            <a:extLst>
              <a:ext uri="{FF2B5EF4-FFF2-40B4-BE49-F238E27FC236}">
                <a16:creationId xmlns:a16="http://schemas.microsoft.com/office/drawing/2014/main" id="{C12C4781-E9D4-48D2-AB03-9DED58E04F51}"/>
              </a:ext>
            </a:extLst>
          </p:cNvPr>
          <p:cNvPicPr>
            <a:picLocks noChangeAspect="1"/>
          </p:cNvPicPr>
          <p:nvPr/>
        </p:nvPicPr>
        <p:blipFill>
          <a:blip r:embed="rId5">
            <a:lum/>
            <a:alphaModFix/>
          </a:blip>
          <a:srcRect/>
          <a:stretch>
            <a:fillRect/>
          </a:stretch>
        </p:blipFill>
        <p:spPr>
          <a:xfrm>
            <a:off x="395276" y="404640"/>
            <a:ext cx="1971720" cy="2324157"/>
          </a:xfrm>
          <a:prstGeom prst="rect">
            <a:avLst/>
          </a:prstGeom>
          <a:noFill/>
          <a:ln cap="flat">
            <a:noFill/>
          </a:ln>
        </p:spPr>
      </p:pic>
      <p:pic>
        <p:nvPicPr>
          <p:cNvPr id="5" name="Imagen 4">
            <a:extLst>
              <a:ext uri="{FF2B5EF4-FFF2-40B4-BE49-F238E27FC236}">
                <a16:creationId xmlns:a16="http://schemas.microsoft.com/office/drawing/2014/main" id="{984AC1CD-703C-4A54-9924-6417FEC9D42E}"/>
              </a:ext>
            </a:extLst>
          </p:cNvPr>
          <p:cNvPicPr>
            <a:picLocks noChangeAspect="1"/>
          </p:cNvPicPr>
          <p:nvPr/>
        </p:nvPicPr>
        <p:blipFill>
          <a:blip r:embed="rId6">
            <a:lum/>
            <a:alphaModFix/>
          </a:blip>
          <a:srcRect/>
          <a:stretch>
            <a:fillRect/>
          </a:stretch>
        </p:blipFill>
        <p:spPr>
          <a:xfrm>
            <a:off x="7543800" y="838084"/>
            <a:ext cx="1376281" cy="1590836"/>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Crece el número de instalaciones de UNIX:</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1977. Se porta a máquinas </a:t>
            </a:r>
            <a:r>
              <a:rPr lang="es-MX" sz="2200" dirty="0" err="1">
                <a:latin typeface="Arial" pitchFamily="18"/>
              </a:rPr>
              <a:t>Interdata</a:t>
            </a:r>
            <a:r>
              <a:rPr lang="es-MX" sz="2200" dirty="0">
                <a:latin typeface="Arial" pitchFamily="18"/>
              </a:rPr>
              <a:t> e IBM.</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1979. V7 versión plenamente portable.</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36877666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C1B810-145C-4B9C-85B4-72E5DD21447C}"/>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029FAD6B-F0BB-4FCD-A143-D86B69D27424}"/>
              </a:ext>
            </a:extLst>
          </p:cNvPr>
          <p:cNvSpPr txBox="1">
            <a:spLocks noGrp="1"/>
          </p:cNvSpPr>
          <p:nvPr>
            <p:ph type="body" idx="4294967295"/>
          </p:nvPr>
        </p:nvSpPr>
        <p:spPr>
          <a:xfrm>
            <a:off x="228600" y="1718998"/>
            <a:ext cx="8686800" cy="4833719"/>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CUENTA ROOT</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Por razones de seguridad, las tareas administrativas en Ubuntu sólo pueden ser realizadas por usuarios con privilegios especiales.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Un usuario normal puede realizar todas las tareas habituales que se necesitan a diario, pero las tareas de administración del sistema solo podrán realizarlas usuarios autorizados.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900">
              <a:latin typeface="Times New Roman" pitchFamily="18"/>
            </a:endParaRP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900">
              <a:latin typeface="Times New Roman" pitchFamily="18"/>
            </a:endParaRPr>
          </a:p>
        </p:txBody>
      </p:sp>
      <p:pic>
        <p:nvPicPr>
          <p:cNvPr id="4" name="Imagen 3">
            <a:extLst>
              <a:ext uri="{FF2B5EF4-FFF2-40B4-BE49-F238E27FC236}">
                <a16:creationId xmlns:a16="http://schemas.microsoft.com/office/drawing/2014/main" id="{E04F6607-DACD-4528-864E-EF33DC3CF18A}"/>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F976CE-8943-4C24-BA5D-C6807901F3C4}"/>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14A57CF8-0FF1-4C2D-9689-0A827F769551}"/>
              </a:ext>
            </a:extLst>
          </p:cNvPr>
          <p:cNvSpPr txBox="1">
            <a:spLocks noGrp="1"/>
          </p:cNvSpPr>
          <p:nvPr>
            <p:ph type="body" idx="4294967295"/>
          </p:nvPr>
        </p:nvSpPr>
        <p:spPr>
          <a:xfrm>
            <a:off x="228600" y="1718998"/>
            <a:ext cx="8686800" cy="4833719"/>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CUENTA ROOT</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Por defecto, Ubuntu tiene la cuenta de root parcialmente deshabilitada.</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No podemos logearnos como root para entrar en el sistema puesto que no tiene definida ninguna contraseña de acceso.</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Para poder logearnos como root la primera vez deberemos asignarle un password.</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Sudo su</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Sudo passwd</a:t>
            </a:r>
          </a:p>
        </p:txBody>
      </p:sp>
      <p:pic>
        <p:nvPicPr>
          <p:cNvPr id="4" name="Imagen 3">
            <a:extLst>
              <a:ext uri="{FF2B5EF4-FFF2-40B4-BE49-F238E27FC236}">
                <a16:creationId xmlns:a16="http://schemas.microsoft.com/office/drawing/2014/main" id="{1ED210DA-41AE-4D98-8B96-C30FFCD32CD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EF0A1D-3288-4C1B-888A-F4E92E6956AB}"/>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1F280AF7-EE39-4651-A642-4AFE335EC9F1}"/>
              </a:ext>
            </a:extLst>
          </p:cNvPr>
          <p:cNvSpPr txBox="1">
            <a:spLocks noGrp="1"/>
          </p:cNvSpPr>
          <p:nvPr>
            <p:ph type="body" idx="4294967295"/>
          </p:nvPr>
        </p:nvSpPr>
        <p:spPr>
          <a:xfrm>
            <a:off x="228600" y="1719355"/>
            <a:ext cx="8686800" cy="5138644"/>
          </a:xfrm>
        </p:spPr>
        <p:txBody>
          <a:bodyPr/>
          <a:lstStyle/>
          <a:p>
            <a:pPr marL="0" lvl="0" indent="0" algn="just">
              <a:lnSpc>
                <a:spcPct val="9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CUENTA ROOT</a:t>
            </a:r>
          </a:p>
          <a:p>
            <a:pPr marL="0" lvl="1"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Se puede autorizar a los usuarios normales para que realicen tareas administrativas mediante el comando sudo.</a:t>
            </a:r>
          </a:p>
          <a:p>
            <a:pPr marL="0" lvl="1"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La primera cuenta de usuario que se crea en el sistema durante la instalación, por defecto, está capacitada para usar sudo y realizar las tareas administrativas necesarias.</a:t>
            </a:r>
          </a:p>
          <a:p>
            <a:pPr marL="0" lvl="1"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Además, Podemos restringir o permitir el acceso a sudo al resto de usuarios del sistema, con la utilidad de Usuarios y grupos que encontramos en el panel de administración.</a:t>
            </a:r>
          </a:p>
        </p:txBody>
      </p:sp>
      <p:pic>
        <p:nvPicPr>
          <p:cNvPr id="4" name="Imagen 3">
            <a:extLst>
              <a:ext uri="{FF2B5EF4-FFF2-40B4-BE49-F238E27FC236}">
                <a16:creationId xmlns:a16="http://schemas.microsoft.com/office/drawing/2014/main" id="{CCEB560E-C454-43D4-84EB-B965BA427E19}"/>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page8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0539C9-ED1F-40B9-AD11-94C52EAA3C83}"/>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2761A461-6276-4404-9906-E8C21C4B304D}"/>
              </a:ext>
            </a:extLst>
          </p:cNvPr>
          <p:cNvSpPr txBox="1">
            <a:spLocks noGrp="1"/>
          </p:cNvSpPr>
          <p:nvPr>
            <p:ph type="body" idx="4294967295"/>
          </p:nvPr>
        </p:nvSpPr>
        <p:spPr>
          <a:xfrm>
            <a:off x="228600" y="1599843"/>
            <a:ext cx="8686800" cy="5257800"/>
          </a:xfrm>
        </p:spPr>
        <p:txBody>
          <a:bodyPr/>
          <a:lstStyle/>
          <a:p>
            <a:pPr marL="0" lvl="0"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CUENTA ROOT – SUDO</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Times New Roman" pitchFamily="18"/>
              </a:rPr>
              <a:t>Hay que notar que siempre que usemos sudo el sistema nos pedirá nuestra clave.</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Times New Roman" pitchFamily="18"/>
              </a:rPr>
              <a:t>La contraseña se guarda por defecto durante 15 minutos. Después de ese tiempo, tendrás que volver a introducir tu contraseña.</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Times New Roman" pitchFamily="18"/>
              </a:rPr>
              <a:t>Tu contraseña no se mostrará en la pantalla, ni siquiera con los clásicos asteriscos, sin embargo, la estas escribiendo.</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Times New Roman" pitchFamily="18"/>
              </a:rPr>
              <a:t>Para ejecutar las utilidades de configuración gráfica con sudo, simplemente lanza las aplicaciones desde el menú.</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trike="sngStrike">
                <a:latin typeface="Times New Roman" pitchFamily="18"/>
              </a:rPr>
              <a:t>Para ejecutar un programa utilizando sudo que normalmente se ejecuta como usuario normal, como por ejemplo gedit presiona Alt+F2 y escribe gksudo gedit. </a:t>
            </a:r>
            <a:r>
              <a:rPr lang="es-ES">
                <a:latin typeface="Times New Roman" pitchFamily="18"/>
              </a:rPr>
              <a:t>OBSOLETO: Usar sudo –H nautilus.</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Times New Roman" pitchFamily="18"/>
              </a:rPr>
              <a:t>Para utilizar sudo en la línea de comandos, escribe sudo antes del comando.</a:t>
            </a:r>
          </a:p>
        </p:txBody>
      </p:sp>
      <p:pic>
        <p:nvPicPr>
          <p:cNvPr id="4" name="Imagen 3">
            <a:extLst>
              <a:ext uri="{FF2B5EF4-FFF2-40B4-BE49-F238E27FC236}">
                <a16:creationId xmlns:a16="http://schemas.microsoft.com/office/drawing/2014/main" id="{9AFE534C-0E2A-4576-AEAD-67C29767ADD2}"/>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5640D-61D6-4AA9-828B-640C54350A62}"/>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11A075BE-BDBA-4CF7-96E1-71A3AF123499}"/>
              </a:ext>
            </a:extLst>
          </p:cNvPr>
          <p:cNvSpPr txBox="1">
            <a:spLocks noGrp="1"/>
          </p:cNvSpPr>
          <p:nvPr>
            <p:ph type="body" idx="4294967295"/>
          </p:nvPr>
        </p:nvSpPr>
        <p:spPr>
          <a:xfrm>
            <a:off x="228600" y="171935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USUARIOS Y GRUPOS INTERFACE GRAFICA.</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b="1" i="1">
                <a:latin typeface="Times New Roman" pitchFamily="18"/>
              </a:rPr>
              <a:t>Sistema</a:t>
            </a:r>
            <a:r>
              <a:rPr lang="es-ES" b="1">
                <a:latin typeface="Times New Roman" pitchFamily="18"/>
              </a:rPr>
              <a:t> </a:t>
            </a:r>
            <a:r>
              <a:rPr lang="es-ES" b="1"/>
              <a:t></a:t>
            </a:r>
            <a:r>
              <a:rPr lang="es-ES" b="1">
                <a:latin typeface="Times New Roman" pitchFamily="18"/>
              </a:rPr>
              <a:t> </a:t>
            </a:r>
            <a:r>
              <a:rPr lang="es-ES" b="1" i="1">
                <a:latin typeface="Times New Roman" pitchFamily="18"/>
              </a:rPr>
              <a:t>Administración</a:t>
            </a:r>
            <a:r>
              <a:rPr lang="es-ES" b="1">
                <a:latin typeface="Times New Roman" pitchFamily="18"/>
              </a:rPr>
              <a:t> </a:t>
            </a:r>
            <a:r>
              <a:rPr lang="es-ES" b="1"/>
              <a:t></a:t>
            </a:r>
            <a:r>
              <a:rPr lang="es-ES" b="1">
                <a:latin typeface="Times New Roman" pitchFamily="18"/>
              </a:rPr>
              <a:t> </a:t>
            </a:r>
            <a:r>
              <a:rPr lang="es-ES" b="1" i="1">
                <a:latin typeface="Times New Roman" pitchFamily="18"/>
              </a:rPr>
              <a:t>Usuarios y Grupos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800">
              <a:latin typeface="Times New Roman" pitchFamily="18"/>
            </a:endParaRPr>
          </a:p>
        </p:txBody>
      </p:sp>
      <p:pic>
        <p:nvPicPr>
          <p:cNvPr id="4" name="Imagen 3">
            <a:extLst>
              <a:ext uri="{FF2B5EF4-FFF2-40B4-BE49-F238E27FC236}">
                <a16:creationId xmlns:a16="http://schemas.microsoft.com/office/drawing/2014/main" id="{BF182C12-9501-450E-99E3-64E0012DFE74}"/>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6BAE37B0-58AF-450E-BEE6-301A11C52BF2}"/>
              </a:ext>
            </a:extLst>
          </p:cNvPr>
          <p:cNvPicPr>
            <a:picLocks noChangeAspect="1"/>
          </p:cNvPicPr>
          <p:nvPr/>
        </p:nvPicPr>
        <p:blipFill>
          <a:blip r:embed="rId4">
            <a:lum/>
            <a:alphaModFix/>
          </a:blip>
          <a:srcRect/>
          <a:stretch>
            <a:fillRect/>
          </a:stretch>
        </p:blipFill>
        <p:spPr>
          <a:xfrm>
            <a:off x="1259997" y="2700003"/>
            <a:ext cx="6714722" cy="4095359"/>
          </a:xfrm>
          <a:prstGeom prst="rect">
            <a:avLst/>
          </a:prstGeom>
          <a:noFill/>
          <a:ln cap="flat">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A2B1FB-A777-4023-84CA-FBEB752C76D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626D1CD-07E8-4679-B16F-B49A4F000AF4}"/>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 Usuarios y Grupos</a:t>
            </a:r>
          </a:p>
          <a:p>
            <a:pPr marL="984241" marR="0" lvl="2" indent="-289078" algn="just" defTabSz="914400" rtl="0" fontAlgn="auto" hangingPunct="1">
              <a:lnSpc>
                <a:spcPct val="100000"/>
              </a:lnSpc>
              <a:spcBef>
                <a:spcPts val="525"/>
              </a:spcBef>
              <a:spcAft>
                <a:spcPts val="0"/>
              </a:spcAft>
              <a:buNone/>
              <a:tabLst>
                <a:tab pos="984241" algn="l"/>
                <a:tab pos="1433156" algn="l"/>
                <a:tab pos="1882437" algn="l"/>
                <a:tab pos="2331719" algn="l"/>
                <a:tab pos="2781000" algn="l"/>
                <a:tab pos="3230281" algn="l"/>
                <a:tab pos="3679563" algn="l"/>
                <a:tab pos="4128844" algn="l"/>
                <a:tab pos="4578116" algn="l"/>
                <a:tab pos="5027397" algn="l"/>
                <a:tab pos="5476679" algn="l"/>
                <a:tab pos="5925960" algn="l"/>
                <a:tab pos="6375241" algn="l"/>
                <a:tab pos="6824522" algn="l"/>
                <a:tab pos="7273804" algn="l"/>
                <a:tab pos="7723085" algn="l"/>
                <a:tab pos="8172357" algn="l"/>
                <a:tab pos="8621638" algn="l"/>
                <a:tab pos="9070920" algn="l"/>
                <a:tab pos="9520201" algn="l"/>
                <a:tab pos="9969482" algn="l"/>
              </a:tabLst>
              <a:defRPr sz="1800" b="0" i="0" u="none" strike="noStrike" kern="0" cap="none" spc="0" baseline="0">
                <a:solidFill>
                  <a:srgbClr val="000000"/>
                </a:solidFill>
                <a:uFillTx/>
              </a:defRPr>
            </a:pPr>
            <a:endParaRPr lang="es-ES" sz="3300" b="0" i="0" u="none" strike="noStrike" kern="1200" cap="none" spc="0" baseline="0">
              <a:solidFill>
                <a:srgbClr val="000000"/>
              </a:solidFill>
              <a:uFillTx/>
              <a:latin typeface="Times New Roman" pitchFamily="18"/>
              <a:ea typeface="DejaVu Sans" pitchFamily="34"/>
              <a:cs typeface="DejaVu Sans" pitchFamily="34"/>
            </a:endParaRPr>
          </a:p>
        </p:txBody>
      </p:sp>
      <p:graphicFrame>
        <p:nvGraphicFramePr>
          <p:cNvPr id="4" name="Tabla 3">
            <a:extLst>
              <a:ext uri="{FF2B5EF4-FFF2-40B4-BE49-F238E27FC236}">
                <a16:creationId xmlns:a16="http://schemas.microsoft.com/office/drawing/2014/main" id="{6055E5A3-0B0F-40DE-A471-364D43F2DE78}"/>
              </a:ext>
            </a:extLst>
          </p:cNvPr>
          <p:cNvGraphicFramePr>
            <a:graphicFrameLocks noGrp="1"/>
          </p:cNvGraphicFramePr>
          <p:nvPr/>
        </p:nvGraphicFramePr>
        <p:xfrm>
          <a:off x="228600" y="2448004"/>
          <a:ext cx="8686798" cy="3486240"/>
        </p:xfrm>
        <a:graphic>
          <a:graphicData uri="http://schemas.openxmlformats.org/drawingml/2006/table">
            <a:tbl>
              <a:tblPr>
                <a:effectLst/>
              </a:tblPr>
              <a:tblGrid>
                <a:gridCol w="1851120">
                  <a:extLst>
                    <a:ext uri="{9D8B030D-6E8A-4147-A177-3AD203B41FA5}">
                      <a16:colId xmlns:a16="http://schemas.microsoft.com/office/drawing/2014/main" val="907390021"/>
                    </a:ext>
                  </a:extLst>
                </a:gridCol>
                <a:gridCol w="3779635">
                  <a:extLst>
                    <a:ext uri="{9D8B030D-6E8A-4147-A177-3AD203B41FA5}">
                      <a16:colId xmlns:a16="http://schemas.microsoft.com/office/drawing/2014/main" val="2202747100"/>
                    </a:ext>
                  </a:extLst>
                </a:gridCol>
                <a:gridCol w="3056043">
                  <a:extLst>
                    <a:ext uri="{9D8B030D-6E8A-4147-A177-3AD203B41FA5}">
                      <a16:colId xmlns:a16="http://schemas.microsoft.com/office/drawing/2014/main" val="65762143"/>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4112800615"/>
                  </a:ext>
                </a:extLst>
              </a:tr>
              <a:tr h="1747802">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Useradd / adduser</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Añade un usuario y le crea un grupo.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Useradd Pilar. →  Crea al usuario Pilar.</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Useradd [parametros] login</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Parametros especifica caracteristicas del usuario</a:t>
                      </a:r>
                    </a:p>
                  </a:txBody>
                  <a:tcPr/>
                </a:tc>
                <a:extLst>
                  <a:ext uri="{0D108BD9-81ED-4DB2-BD59-A6C34878D82A}">
                    <a16:rowId xmlns:a16="http://schemas.microsoft.com/office/drawing/2014/main" val="673260288"/>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man useradd</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485723454"/>
                  </a:ext>
                </a:extLst>
              </a:tr>
            </a:tbl>
          </a:graphicData>
        </a:graphic>
      </p:graphicFrame>
      <p:pic>
        <p:nvPicPr>
          <p:cNvPr id="5" name="Imagen 4">
            <a:extLst>
              <a:ext uri="{FF2B5EF4-FFF2-40B4-BE49-F238E27FC236}">
                <a16:creationId xmlns:a16="http://schemas.microsoft.com/office/drawing/2014/main" id="{BDC1CE5D-4AE0-4AAF-93D6-CC50207406BD}"/>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page8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A8E144-8BFD-4D9D-A235-C0E3716F417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FE229B3-21C8-404E-89CB-5C0768FE0E87}"/>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 Usuarios y Grupos</a:t>
            </a:r>
          </a:p>
          <a:p>
            <a:pPr marL="984241" marR="0" lvl="2" indent="-289078" algn="just" defTabSz="914400" rtl="0" fontAlgn="auto" hangingPunct="1">
              <a:lnSpc>
                <a:spcPct val="100000"/>
              </a:lnSpc>
              <a:spcBef>
                <a:spcPts val="525"/>
              </a:spcBef>
              <a:spcAft>
                <a:spcPts val="0"/>
              </a:spcAft>
              <a:buNone/>
              <a:tabLst>
                <a:tab pos="984241" algn="l"/>
                <a:tab pos="1433156" algn="l"/>
                <a:tab pos="1882437" algn="l"/>
                <a:tab pos="2331719" algn="l"/>
                <a:tab pos="2781000" algn="l"/>
                <a:tab pos="3230281" algn="l"/>
                <a:tab pos="3679563" algn="l"/>
                <a:tab pos="4128844" algn="l"/>
                <a:tab pos="4578116" algn="l"/>
                <a:tab pos="5027397" algn="l"/>
                <a:tab pos="5476679" algn="l"/>
                <a:tab pos="5925960" algn="l"/>
                <a:tab pos="6375241" algn="l"/>
                <a:tab pos="6824522" algn="l"/>
                <a:tab pos="7273804" algn="l"/>
                <a:tab pos="7723085" algn="l"/>
                <a:tab pos="8172357" algn="l"/>
                <a:tab pos="8621638" algn="l"/>
                <a:tab pos="9070920" algn="l"/>
                <a:tab pos="9520201" algn="l"/>
                <a:tab pos="9969482" algn="l"/>
              </a:tabLst>
              <a:defRPr sz="1800" b="0" i="0" u="none" strike="noStrike" kern="0" cap="none" spc="0" baseline="0">
                <a:solidFill>
                  <a:srgbClr val="000000"/>
                </a:solidFill>
                <a:uFillTx/>
              </a:defRPr>
            </a:pPr>
            <a:endParaRPr lang="es-ES" sz="3300" b="0" i="0" u="none" strike="noStrike" kern="1200" cap="none" spc="0" baseline="0">
              <a:solidFill>
                <a:srgbClr val="000000"/>
              </a:solidFill>
              <a:uFillTx/>
              <a:latin typeface="Times New Roman" pitchFamily="18"/>
              <a:ea typeface="DejaVu Sans" pitchFamily="34"/>
              <a:cs typeface="DejaVu Sans" pitchFamily="34"/>
            </a:endParaRPr>
          </a:p>
        </p:txBody>
      </p:sp>
      <p:graphicFrame>
        <p:nvGraphicFramePr>
          <p:cNvPr id="4" name="Tabla 3">
            <a:extLst>
              <a:ext uri="{FF2B5EF4-FFF2-40B4-BE49-F238E27FC236}">
                <a16:creationId xmlns:a16="http://schemas.microsoft.com/office/drawing/2014/main" id="{17A7F06A-8C4B-488F-8A76-7B12954602DA}"/>
              </a:ext>
            </a:extLst>
          </p:cNvPr>
          <p:cNvGraphicFramePr>
            <a:graphicFrameLocks noGrp="1"/>
          </p:cNvGraphicFramePr>
          <p:nvPr/>
        </p:nvGraphicFramePr>
        <p:xfrm>
          <a:off x="228600" y="2448004"/>
          <a:ext cx="8686798" cy="3486240"/>
        </p:xfrm>
        <a:graphic>
          <a:graphicData uri="http://schemas.openxmlformats.org/drawingml/2006/table">
            <a:tbl>
              <a:tblPr>
                <a:effectLst/>
              </a:tblPr>
              <a:tblGrid>
                <a:gridCol w="1851120">
                  <a:extLst>
                    <a:ext uri="{9D8B030D-6E8A-4147-A177-3AD203B41FA5}">
                      <a16:colId xmlns:a16="http://schemas.microsoft.com/office/drawing/2014/main" val="3016496161"/>
                    </a:ext>
                  </a:extLst>
                </a:gridCol>
                <a:gridCol w="3779635">
                  <a:extLst>
                    <a:ext uri="{9D8B030D-6E8A-4147-A177-3AD203B41FA5}">
                      <a16:colId xmlns:a16="http://schemas.microsoft.com/office/drawing/2014/main" val="2534781789"/>
                    </a:ext>
                  </a:extLst>
                </a:gridCol>
                <a:gridCol w="3056043">
                  <a:extLst>
                    <a:ext uri="{9D8B030D-6E8A-4147-A177-3AD203B41FA5}">
                      <a16:colId xmlns:a16="http://schemas.microsoft.com/office/drawing/2014/main" val="738157335"/>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2681702200"/>
                  </a:ext>
                </a:extLst>
              </a:tr>
              <a:tr h="1747802">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usermod</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Modifica características de un usuario.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Usermod -G nominas Pilar</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  asigna al usuario Pilar al grupo  nominas</a:t>
                      </a:r>
                    </a:p>
                  </a:txBody>
                  <a:tcPr/>
                </a:tc>
                <a:extLst>
                  <a:ext uri="{0D108BD9-81ED-4DB2-BD59-A6C34878D82A}">
                    <a16:rowId xmlns:a16="http://schemas.microsoft.com/office/drawing/2014/main" val="854031951"/>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man usermod</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716803635"/>
                  </a:ext>
                </a:extLst>
              </a:tr>
            </a:tbl>
          </a:graphicData>
        </a:graphic>
      </p:graphicFrame>
      <p:pic>
        <p:nvPicPr>
          <p:cNvPr id="5" name="Imagen 4">
            <a:extLst>
              <a:ext uri="{FF2B5EF4-FFF2-40B4-BE49-F238E27FC236}">
                <a16:creationId xmlns:a16="http://schemas.microsoft.com/office/drawing/2014/main" id="{8999DE6E-A87C-44A2-BAED-90083D6A88A4}"/>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page9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4F177F-CB2A-4307-9E3C-FC32CA6FAB2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6AACB362-D4D4-469C-A70E-BA19DAED5633}"/>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 Usuarios y Grupos</a:t>
            </a:r>
          </a:p>
          <a:p>
            <a:pPr marL="984241" marR="0" lvl="2" indent="-289078" algn="just" defTabSz="914400" rtl="0" fontAlgn="auto" hangingPunct="1">
              <a:lnSpc>
                <a:spcPct val="100000"/>
              </a:lnSpc>
              <a:spcBef>
                <a:spcPts val="525"/>
              </a:spcBef>
              <a:spcAft>
                <a:spcPts val="0"/>
              </a:spcAft>
              <a:buNone/>
              <a:tabLst>
                <a:tab pos="984241" algn="l"/>
                <a:tab pos="1433156" algn="l"/>
                <a:tab pos="1882437" algn="l"/>
                <a:tab pos="2331719" algn="l"/>
                <a:tab pos="2781000" algn="l"/>
                <a:tab pos="3230281" algn="l"/>
                <a:tab pos="3679563" algn="l"/>
                <a:tab pos="4128844" algn="l"/>
                <a:tab pos="4578116" algn="l"/>
                <a:tab pos="5027397" algn="l"/>
                <a:tab pos="5476679" algn="l"/>
                <a:tab pos="5925960" algn="l"/>
                <a:tab pos="6375241" algn="l"/>
                <a:tab pos="6824522" algn="l"/>
                <a:tab pos="7273804" algn="l"/>
                <a:tab pos="7723085" algn="l"/>
                <a:tab pos="8172357" algn="l"/>
                <a:tab pos="8621638" algn="l"/>
                <a:tab pos="9070920" algn="l"/>
                <a:tab pos="9520201" algn="l"/>
                <a:tab pos="9969482" algn="l"/>
              </a:tabLst>
              <a:defRPr sz="1800" b="0" i="0" u="none" strike="noStrike" kern="0" cap="none" spc="0" baseline="0">
                <a:solidFill>
                  <a:srgbClr val="000000"/>
                </a:solidFill>
                <a:uFillTx/>
              </a:defRPr>
            </a:pPr>
            <a:endParaRPr lang="es-ES" sz="3300" b="0" i="0" u="none" strike="noStrike" kern="1200" cap="none" spc="0" baseline="0">
              <a:solidFill>
                <a:srgbClr val="000000"/>
              </a:solidFill>
              <a:uFillTx/>
              <a:latin typeface="Times New Roman" pitchFamily="18"/>
              <a:ea typeface="DejaVu Sans" pitchFamily="34"/>
              <a:cs typeface="DejaVu Sans" pitchFamily="34"/>
            </a:endParaRPr>
          </a:p>
        </p:txBody>
      </p:sp>
      <p:graphicFrame>
        <p:nvGraphicFramePr>
          <p:cNvPr id="4" name="Tabla 3">
            <a:extLst>
              <a:ext uri="{FF2B5EF4-FFF2-40B4-BE49-F238E27FC236}">
                <a16:creationId xmlns:a16="http://schemas.microsoft.com/office/drawing/2014/main" id="{E640C751-0881-4AD0-8E7F-0A9BCA538959}"/>
              </a:ext>
            </a:extLst>
          </p:cNvPr>
          <p:cNvGraphicFramePr>
            <a:graphicFrameLocks noGrp="1"/>
          </p:cNvGraphicFramePr>
          <p:nvPr/>
        </p:nvGraphicFramePr>
        <p:xfrm>
          <a:off x="228600" y="2448004"/>
          <a:ext cx="8686798" cy="3521874"/>
        </p:xfrm>
        <a:graphic>
          <a:graphicData uri="http://schemas.openxmlformats.org/drawingml/2006/table">
            <a:tbl>
              <a:tblPr>
                <a:effectLst/>
              </a:tblPr>
              <a:tblGrid>
                <a:gridCol w="1851120">
                  <a:extLst>
                    <a:ext uri="{9D8B030D-6E8A-4147-A177-3AD203B41FA5}">
                      <a16:colId xmlns:a16="http://schemas.microsoft.com/office/drawing/2014/main" val="502927260"/>
                    </a:ext>
                  </a:extLst>
                </a:gridCol>
                <a:gridCol w="3779635">
                  <a:extLst>
                    <a:ext uri="{9D8B030D-6E8A-4147-A177-3AD203B41FA5}">
                      <a16:colId xmlns:a16="http://schemas.microsoft.com/office/drawing/2014/main" val="4251378459"/>
                    </a:ext>
                  </a:extLst>
                </a:gridCol>
                <a:gridCol w="3056043">
                  <a:extLst>
                    <a:ext uri="{9D8B030D-6E8A-4147-A177-3AD203B41FA5}">
                      <a16:colId xmlns:a16="http://schemas.microsoft.com/office/drawing/2014/main" val="4102457987"/>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941136246"/>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userdel</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Elimina a un usuario.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Usermod -r Pilar</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  Elimina al usuario Pilar y su directorio y correo y su pertenencia a los grupos.</a:t>
                      </a:r>
                    </a:p>
                  </a:txBody>
                  <a:tcPr/>
                </a:tc>
                <a:extLst>
                  <a:ext uri="{0D108BD9-81ED-4DB2-BD59-A6C34878D82A}">
                    <a16:rowId xmlns:a16="http://schemas.microsoft.com/office/drawing/2014/main" val="2054491150"/>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man userdel</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62349103"/>
                  </a:ext>
                </a:extLst>
              </a:tr>
            </a:tbl>
          </a:graphicData>
        </a:graphic>
      </p:graphicFrame>
      <p:pic>
        <p:nvPicPr>
          <p:cNvPr id="5" name="Imagen 4">
            <a:extLst>
              <a:ext uri="{FF2B5EF4-FFF2-40B4-BE49-F238E27FC236}">
                <a16:creationId xmlns:a16="http://schemas.microsoft.com/office/drawing/2014/main" id="{3F04CAF7-258A-477F-8A84-857BED20FC38}"/>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528BA-82CB-48C7-BBA3-D22982206EC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9D45E47-658C-430B-B957-09D436975BD7}"/>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 Usuarios y Grupos</a:t>
            </a:r>
          </a:p>
          <a:p>
            <a:pPr marL="984241" marR="0" lvl="2" indent="-289078" algn="just" defTabSz="914400" rtl="0" fontAlgn="auto" hangingPunct="1">
              <a:lnSpc>
                <a:spcPct val="100000"/>
              </a:lnSpc>
              <a:spcBef>
                <a:spcPts val="525"/>
              </a:spcBef>
              <a:spcAft>
                <a:spcPts val="0"/>
              </a:spcAft>
              <a:buNone/>
              <a:tabLst>
                <a:tab pos="984241" algn="l"/>
                <a:tab pos="1433156" algn="l"/>
                <a:tab pos="1882437" algn="l"/>
                <a:tab pos="2331719" algn="l"/>
                <a:tab pos="2781000" algn="l"/>
                <a:tab pos="3230281" algn="l"/>
                <a:tab pos="3679563" algn="l"/>
                <a:tab pos="4128844" algn="l"/>
                <a:tab pos="4578116" algn="l"/>
                <a:tab pos="5027397" algn="l"/>
                <a:tab pos="5476679" algn="l"/>
                <a:tab pos="5925960" algn="l"/>
                <a:tab pos="6375241" algn="l"/>
                <a:tab pos="6824522" algn="l"/>
                <a:tab pos="7273804" algn="l"/>
                <a:tab pos="7723085" algn="l"/>
                <a:tab pos="8172357" algn="l"/>
                <a:tab pos="8621638" algn="l"/>
                <a:tab pos="9070920" algn="l"/>
                <a:tab pos="9520201" algn="l"/>
                <a:tab pos="9969482" algn="l"/>
              </a:tabLst>
              <a:defRPr sz="1800" b="0" i="0" u="none" strike="noStrike" kern="0" cap="none" spc="0" baseline="0">
                <a:solidFill>
                  <a:srgbClr val="000000"/>
                </a:solidFill>
                <a:uFillTx/>
              </a:defRPr>
            </a:pPr>
            <a:endParaRPr lang="es-ES" sz="3300" b="0" i="0" u="none" strike="noStrike" kern="1200" cap="none" spc="0" baseline="0">
              <a:solidFill>
                <a:srgbClr val="000000"/>
              </a:solidFill>
              <a:uFillTx/>
              <a:latin typeface="Times New Roman" pitchFamily="18"/>
              <a:ea typeface="DejaVu Sans" pitchFamily="34"/>
              <a:cs typeface="DejaVu Sans" pitchFamily="34"/>
            </a:endParaRPr>
          </a:p>
        </p:txBody>
      </p:sp>
      <p:graphicFrame>
        <p:nvGraphicFramePr>
          <p:cNvPr id="4" name="Tabla 3">
            <a:extLst>
              <a:ext uri="{FF2B5EF4-FFF2-40B4-BE49-F238E27FC236}">
                <a16:creationId xmlns:a16="http://schemas.microsoft.com/office/drawing/2014/main" id="{9399504A-7B2E-492A-B7DC-03080715F89C}"/>
              </a:ext>
            </a:extLst>
          </p:cNvPr>
          <p:cNvGraphicFramePr>
            <a:graphicFrameLocks noGrp="1"/>
          </p:cNvGraphicFramePr>
          <p:nvPr/>
        </p:nvGraphicFramePr>
        <p:xfrm>
          <a:off x="228600" y="2448004"/>
          <a:ext cx="8686798" cy="3521874"/>
        </p:xfrm>
        <a:graphic>
          <a:graphicData uri="http://schemas.openxmlformats.org/drawingml/2006/table">
            <a:tbl>
              <a:tblPr>
                <a:effectLst/>
              </a:tblPr>
              <a:tblGrid>
                <a:gridCol w="1851120">
                  <a:extLst>
                    <a:ext uri="{9D8B030D-6E8A-4147-A177-3AD203B41FA5}">
                      <a16:colId xmlns:a16="http://schemas.microsoft.com/office/drawing/2014/main" val="736703154"/>
                    </a:ext>
                  </a:extLst>
                </a:gridCol>
                <a:gridCol w="3779635">
                  <a:extLst>
                    <a:ext uri="{9D8B030D-6E8A-4147-A177-3AD203B41FA5}">
                      <a16:colId xmlns:a16="http://schemas.microsoft.com/office/drawing/2014/main" val="4032184397"/>
                    </a:ext>
                  </a:extLst>
                </a:gridCol>
                <a:gridCol w="3056043">
                  <a:extLst>
                    <a:ext uri="{9D8B030D-6E8A-4147-A177-3AD203B41FA5}">
                      <a16:colId xmlns:a16="http://schemas.microsoft.com/office/drawing/2014/main" val="1117991304"/>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4144405258"/>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passwd</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Cambia la contraseña de un usuario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Passwd → Cambia la contraseña del usuario activo</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Passwd login →  cambia la contraseña de un usario.</a:t>
                      </a:r>
                    </a:p>
                  </a:txBody>
                  <a:tcPr/>
                </a:tc>
                <a:extLst>
                  <a:ext uri="{0D108BD9-81ED-4DB2-BD59-A6C34878D82A}">
                    <a16:rowId xmlns:a16="http://schemas.microsoft.com/office/drawing/2014/main" val="582946144"/>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Para cambiar contraseñas de otros hay que ser root</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776463316"/>
                  </a:ext>
                </a:extLst>
              </a:tr>
            </a:tbl>
          </a:graphicData>
        </a:graphic>
      </p:graphicFrame>
      <p:pic>
        <p:nvPicPr>
          <p:cNvPr id="5" name="Imagen 4">
            <a:extLst>
              <a:ext uri="{FF2B5EF4-FFF2-40B4-BE49-F238E27FC236}">
                <a16:creationId xmlns:a16="http://schemas.microsoft.com/office/drawing/2014/main" id="{8B767296-AB8E-49EF-B774-6AFBDE57E728}"/>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7424B-D7D6-4974-9510-EA73E21D806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0C6DDA5-7DC4-431C-8D10-FBB7628CE226}"/>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 Usuarios y Grupos</a:t>
            </a:r>
          </a:p>
          <a:p>
            <a:pPr marL="984241" marR="0" lvl="2" indent="-289078" algn="just" defTabSz="914400" rtl="0" fontAlgn="auto" hangingPunct="1">
              <a:lnSpc>
                <a:spcPct val="100000"/>
              </a:lnSpc>
              <a:spcBef>
                <a:spcPts val="525"/>
              </a:spcBef>
              <a:spcAft>
                <a:spcPts val="0"/>
              </a:spcAft>
              <a:buNone/>
              <a:tabLst>
                <a:tab pos="984241" algn="l"/>
                <a:tab pos="1433156" algn="l"/>
                <a:tab pos="1882437" algn="l"/>
                <a:tab pos="2331719" algn="l"/>
                <a:tab pos="2781000" algn="l"/>
                <a:tab pos="3230281" algn="l"/>
                <a:tab pos="3679563" algn="l"/>
                <a:tab pos="4128844" algn="l"/>
                <a:tab pos="4578116" algn="l"/>
                <a:tab pos="5027397" algn="l"/>
                <a:tab pos="5476679" algn="l"/>
                <a:tab pos="5925960" algn="l"/>
                <a:tab pos="6375241" algn="l"/>
                <a:tab pos="6824522" algn="l"/>
                <a:tab pos="7273804" algn="l"/>
                <a:tab pos="7723085" algn="l"/>
                <a:tab pos="8172357" algn="l"/>
                <a:tab pos="8621638" algn="l"/>
                <a:tab pos="9070920" algn="l"/>
                <a:tab pos="9520201" algn="l"/>
                <a:tab pos="9969482" algn="l"/>
              </a:tabLst>
              <a:defRPr sz="1800" b="0" i="0" u="none" strike="noStrike" kern="0" cap="none" spc="0" baseline="0">
                <a:solidFill>
                  <a:srgbClr val="000000"/>
                </a:solidFill>
                <a:uFillTx/>
              </a:defRPr>
            </a:pPr>
            <a:endParaRPr lang="es-ES" sz="3300" b="0" i="0" u="none" strike="noStrike" kern="1200" cap="none" spc="0" baseline="0">
              <a:solidFill>
                <a:srgbClr val="000000"/>
              </a:solidFill>
              <a:uFillTx/>
              <a:latin typeface="Times New Roman" pitchFamily="18"/>
              <a:ea typeface="DejaVu Sans" pitchFamily="34"/>
              <a:cs typeface="DejaVu Sans" pitchFamily="34"/>
            </a:endParaRPr>
          </a:p>
        </p:txBody>
      </p:sp>
      <p:graphicFrame>
        <p:nvGraphicFramePr>
          <p:cNvPr id="4" name="Tabla 3">
            <a:extLst>
              <a:ext uri="{FF2B5EF4-FFF2-40B4-BE49-F238E27FC236}">
                <a16:creationId xmlns:a16="http://schemas.microsoft.com/office/drawing/2014/main" id="{5B71FB23-BB23-4C1E-93F2-233E1A06A7B3}"/>
              </a:ext>
            </a:extLst>
          </p:cNvPr>
          <p:cNvGraphicFramePr>
            <a:graphicFrameLocks noGrp="1"/>
          </p:cNvGraphicFramePr>
          <p:nvPr/>
        </p:nvGraphicFramePr>
        <p:xfrm>
          <a:off x="228600" y="2448004"/>
          <a:ext cx="8686798" cy="3546410"/>
        </p:xfrm>
        <a:graphic>
          <a:graphicData uri="http://schemas.openxmlformats.org/drawingml/2006/table">
            <a:tbl>
              <a:tblPr>
                <a:effectLst/>
              </a:tblPr>
              <a:tblGrid>
                <a:gridCol w="1851120">
                  <a:extLst>
                    <a:ext uri="{9D8B030D-6E8A-4147-A177-3AD203B41FA5}">
                      <a16:colId xmlns:a16="http://schemas.microsoft.com/office/drawing/2014/main" val="2637462631"/>
                    </a:ext>
                  </a:extLst>
                </a:gridCol>
                <a:gridCol w="3779635">
                  <a:extLst>
                    <a:ext uri="{9D8B030D-6E8A-4147-A177-3AD203B41FA5}">
                      <a16:colId xmlns:a16="http://schemas.microsoft.com/office/drawing/2014/main" val="1847951826"/>
                    </a:ext>
                  </a:extLst>
                </a:gridCol>
                <a:gridCol w="3056043">
                  <a:extLst>
                    <a:ext uri="{9D8B030D-6E8A-4147-A177-3AD203B41FA5}">
                      <a16:colId xmlns:a16="http://schemas.microsoft.com/office/drawing/2014/main" val="3007200670"/>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2947456551"/>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chage</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Permite cambiar la información de la contraseña de un usuario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Chage -l usuario → Muestra información sobre la contraseña del usuario</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Chage -E mm/dd/aaaa → Indica cuando expira la cuenta.</a:t>
                      </a:r>
                    </a:p>
                  </a:txBody>
                  <a:tcPr/>
                </a:tc>
                <a:extLst>
                  <a:ext uri="{0D108BD9-81ED-4DB2-BD59-A6C34878D82A}">
                    <a16:rowId xmlns:a16="http://schemas.microsoft.com/office/drawing/2014/main" val="2181280767"/>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Hay que ser root</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587251684"/>
                  </a:ext>
                </a:extLst>
              </a:tr>
            </a:tbl>
          </a:graphicData>
        </a:graphic>
      </p:graphicFrame>
      <p:pic>
        <p:nvPicPr>
          <p:cNvPr id="5" name="Imagen 4">
            <a:extLst>
              <a:ext uri="{FF2B5EF4-FFF2-40B4-BE49-F238E27FC236}">
                <a16:creationId xmlns:a16="http://schemas.microsoft.com/office/drawing/2014/main" id="{7669C269-4D0B-4CC9-BA7D-40DF3C771C41}"/>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Crece la industria de UNIX:</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Xenix.</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SCO.</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Nuevas versiones BSD.</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23989867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83CAAF-8E9C-4D04-8735-12498A9E519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FDA9770-C15A-4BB1-8A36-C1AECB0F1734}"/>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 Usuarios y Grupos</a:t>
            </a:r>
          </a:p>
          <a:p>
            <a:pPr marL="984241" marR="0" lvl="2" indent="-289078" algn="just" defTabSz="914400" rtl="0" fontAlgn="auto" hangingPunct="1">
              <a:lnSpc>
                <a:spcPct val="100000"/>
              </a:lnSpc>
              <a:spcBef>
                <a:spcPts val="525"/>
              </a:spcBef>
              <a:spcAft>
                <a:spcPts val="0"/>
              </a:spcAft>
              <a:buNone/>
              <a:tabLst>
                <a:tab pos="984241" algn="l"/>
                <a:tab pos="1433156" algn="l"/>
                <a:tab pos="1882437" algn="l"/>
                <a:tab pos="2331719" algn="l"/>
                <a:tab pos="2781000" algn="l"/>
                <a:tab pos="3230281" algn="l"/>
                <a:tab pos="3679563" algn="l"/>
                <a:tab pos="4128844" algn="l"/>
                <a:tab pos="4578116" algn="l"/>
                <a:tab pos="5027397" algn="l"/>
                <a:tab pos="5476679" algn="l"/>
                <a:tab pos="5925960" algn="l"/>
                <a:tab pos="6375241" algn="l"/>
                <a:tab pos="6824522" algn="l"/>
                <a:tab pos="7273804" algn="l"/>
                <a:tab pos="7723085" algn="l"/>
                <a:tab pos="8172357" algn="l"/>
                <a:tab pos="8621638" algn="l"/>
                <a:tab pos="9070920" algn="l"/>
                <a:tab pos="9520201" algn="l"/>
                <a:tab pos="9969482" algn="l"/>
              </a:tabLst>
              <a:defRPr sz="1800" b="0" i="0" u="none" strike="noStrike" kern="0" cap="none" spc="0" baseline="0">
                <a:solidFill>
                  <a:srgbClr val="000000"/>
                </a:solidFill>
                <a:uFillTx/>
              </a:defRPr>
            </a:pPr>
            <a:endParaRPr lang="es-ES" sz="3300" b="0" i="0" u="none" strike="noStrike" kern="1200" cap="none" spc="0" baseline="0">
              <a:solidFill>
                <a:srgbClr val="000000"/>
              </a:solidFill>
              <a:uFillTx/>
              <a:latin typeface="Times New Roman" pitchFamily="18"/>
              <a:ea typeface="DejaVu Sans" pitchFamily="34"/>
              <a:cs typeface="DejaVu Sans" pitchFamily="34"/>
            </a:endParaRPr>
          </a:p>
        </p:txBody>
      </p:sp>
      <p:graphicFrame>
        <p:nvGraphicFramePr>
          <p:cNvPr id="4" name="Tabla 3">
            <a:extLst>
              <a:ext uri="{FF2B5EF4-FFF2-40B4-BE49-F238E27FC236}">
                <a16:creationId xmlns:a16="http://schemas.microsoft.com/office/drawing/2014/main" id="{1C15696A-FD83-47E0-97F1-1A725D24B1A6}"/>
              </a:ext>
            </a:extLst>
          </p:cNvPr>
          <p:cNvGraphicFramePr>
            <a:graphicFrameLocks noGrp="1"/>
          </p:cNvGraphicFramePr>
          <p:nvPr/>
        </p:nvGraphicFramePr>
        <p:xfrm>
          <a:off x="228600" y="2448004"/>
          <a:ext cx="8686798" cy="3521874"/>
        </p:xfrm>
        <a:graphic>
          <a:graphicData uri="http://schemas.openxmlformats.org/drawingml/2006/table">
            <a:tbl>
              <a:tblPr>
                <a:effectLst/>
              </a:tblPr>
              <a:tblGrid>
                <a:gridCol w="1851120">
                  <a:extLst>
                    <a:ext uri="{9D8B030D-6E8A-4147-A177-3AD203B41FA5}">
                      <a16:colId xmlns:a16="http://schemas.microsoft.com/office/drawing/2014/main" val="1285416975"/>
                    </a:ext>
                  </a:extLst>
                </a:gridCol>
                <a:gridCol w="3779635">
                  <a:extLst>
                    <a:ext uri="{9D8B030D-6E8A-4147-A177-3AD203B41FA5}">
                      <a16:colId xmlns:a16="http://schemas.microsoft.com/office/drawing/2014/main" val="832549226"/>
                    </a:ext>
                  </a:extLst>
                </a:gridCol>
                <a:gridCol w="3056043">
                  <a:extLst>
                    <a:ext uri="{9D8B030D-6E8A-4147-A177-3AD203B41FA5}">
                      <a16:colId xmlns:a16="http://schemas.microsoft.com/office/drawing/2014/main" val="3529455499"/>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531115769"/>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groupadd</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Crea un grupo en el sistema.</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groupadd -p "paso" Contabilidad</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  Crea un grupo llamado contabilidad y le asigna un password..</a:t>
                      </a:r>
                    </a:p>
                  </a:txBody>
                  <a:tcPr/>
                </a:tc>
                <a:extLst>
                  <a:ext uri="{0D108BD9-81ED-4DB2-BD59-A6C34878D82A}">
                    <a16:rowId xmlns:a16="http://schemas.microsoft.com/office/drawing/2014/main" val="2111201901"/>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man groupadd</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56254242"/>
                  </a:ext>
                </a:extLst>
              </a:tr>
            </a:tbl>
          </a:graphicData>
        </a:graphic>
      </p:graphicFrame>
      <p:pic>
        <p:nvPicPr>
          <p:cNvPr id="5" name="Imagen 4">
            <a:extLst>
              <a:ext uri="{FF2B5EF4-FFF2-40B4-BE49-F238E27FC236}">
                <a16:creationId xmlns:a16="http://schemas.microsoft.com/office/drawing/2014/main" id="{FD9B8FBA-C6A2-4E37-B249-40D40E1B8342}"/>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D37A1-107F-417A-99FE-A5D871DAF3D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B44E12E-9324-4847-B822-F558FF338FFC}"/>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 Usuarios y Grupos</a:t>
            </a:r>
          </a:p>
          <a:p>
            <a:pPr marL="984241" marR="0" lvl="2" indent="-289078" algn="just" defTabSz="914400" rtl="0" fontAlgn="auto" hangingPunct="1">
              <a:lnSpc>
                <a:spcPct val="100000"/>
              </a:lnSpc>
              <a:spcBef>
                <a:spcPts val="525"/>
              </a:spcBef>
              <a:spcAft>
                <a:spcPts val="0"/>
              </a:spcAft>
              <a:buNone/>
              <a:tabLst>
                <a:tab pos="984241" algn="l"/>
                <a:tab pos="1433156" algn="l"/>
                <a:tab pos="1882437" algn="l"/>
                <a:tab pos="2331719" algn="l"/>
                <a:tab pos="2781000" algn="l"/>
                <a:tab pos="3230281" algn="l"/>
                <a:tab pos="3679563" algn="l"/>
                <a:tab pos="4128844" algn="l"/>
                <a:tab pos="4578116" algn="l"/>
                <a:tab pos="5027397" algn="l"/>
                <a:tab pos="5476679" algn="l"/>
                <a:tab pos="5925960" algn="l"/>
                <a:tab pos="6375241" algn="l"/>
                <a:tab pos="6824522" algn="l"/>
                <a:tab pos="7273804" algn="l"/>
                <a:tab pos="7723085" algn="l"/>
                <a:tab pos="8172357" algn="l"/>
                <a:tab pos="8621638" algn="l"/>
                <a:tab pos="9070920" algn="l"/>
                <a:tab pos="9520201" algn="l"/>
                <a:tab pos="9969482" algn="l"/>
              </a:tabLst>
              <a:defRPr sz="1800" b="0" i="0" u="none" strike="noStrike" kern="0" cap="none" spc="0" baseline="0">
                <a:solidFill>
                  <a:srgbClr val="000000"/>
                </a:solidFill>
                <a:uFillTx/>
              </a:defRPr>
            </a:pPr>
            <a:endParaRPr lang="es-ES" sz="3300" b="0" i="0" u="none" strike="noStrike" kern="1200" cap="none" spc="0" baseline="0">
              <a:solidFill>
                <a:srgbClr val="000000"/>
              </a:solidFill>
              <a:uFillTx/>
              <a:latin typeface="Times New Roman" pitchFamily="18"/>
              <a:ea typeface="DejaVu Sans" pitchFamily="34"/>
              <a:cs typeface="DejaVu Sans" pitchFamily="34"/>
            </a:endParaRPr>
          </a:p>
        </p:txBody>
      </p:sp>
      <p:graphicFrame>
        <p:nvGraphicFramePr>
          <p:cNvPr id="4" name="Tabla 3">
            <a:extLst>
              <a:ext uri="{FF2B5EF4-FFF2-40B4-BE49-F238E27FC236}">
                <a16:creationId xmlns:a16="http://schemas.microsoft.com/office/drawing/2014/main" id="{FF129792-96EA-4221-9BBF-FD3F8A357656}"/>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2745194282"/>
                    </a:ext>
                  </a:extLst>
                </a:gridCol>
                <a:gridCol w="3779635">
                  <a:extLst>
                    <a:ext uri="{9D8B030D-6E8A-4147-A177-3AD203B41FA5}">
                      <a16:colId xmlns:a16="http://schemas.microsoft.com/office/drawing/2014/main" val="2463496813"/>
                    </a:ext>
                  </a:extLst>
                </a:gridCol>
                <a:gridCol w="2637001">
                  <a:extLst>
                    <a:ext uri="{9D8B030D-6E8A-4147-A177-3AD203B41FA5}">
                      <a16:colId xmlns:a16="http://schemas.microsoft.com/office/drawing/2014/main" val="458062030"/>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448192513"/>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groupmod</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modifica un grupo del sistema.</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Groupmod -n nominas Cobros →  Cambia de nombre al grupo nominas y le pone Cobros</a:t>
                      </a:r>
                    </a:p>
                  </a:txBody>
                  <a:tcPr/>
                </a:tc>
                <a:extLst>
                  <a:ext uri="{0D108BD9-81ED-4DB2-BD59-A6C34878D82A}">
                    <a16:rowId xmlns:a16="http://schemas.microsoft.com/office/drawing/2014/main" val="3571828853"/>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man groupmod</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573329780"/>
                  </a:ext>
                </a:extLst>
              </a:tr>
            </a:tbl>
          </a:graphicData>
        </a:graphic>
      </p:graphicFrame>
      <p:pic>
        <p:nvPicPr>
          <p:cNvPr id="5" name="Imagen 4">
            <a:extLst>
              <a:ext uri="{FF2B5EF4-FFF2-40B4-BE49-F238E27FC236}">
                <a16:creationId xmlns:a16="http://schemas.microsoft.com/office/drawing/2014/main" id="{39B212D1-C0A6-4029-8A2A-C689B9127830}"/>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C73AA0-ABC0-4C13-B7F5-B894A36D7DF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4A75143-AC84-47C1-863E-63A4461CCBF1}"/>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 Usuarios y Grupos</a:t>
            </a:r>
          </a:p>
          <a:p>
            <a:pPr marL="984241" marR="0" lvl="2" indent="-289078" algn="just" defTabSz="914400" rtl="0" fontAlgn="auto" hangingPunct="1">
              <a:lnSpc>
                <a:spcPct val="100000"/>
              </a:lnSpc>
              <a:spcBef>
                <a:spcPts val="525"/>
              </a:spcBef>
              <a:spcAft>
                <a:spcPts val="0"/>
              </a:spcAft>
              <a:buNone/>
              <a:tabLst>
                <a:tab pos="984241" algn="l"/>
                <a:tab pos="1433156" algn="l"/>
                <a:tab pos="1882437" algn="l"/>
                <a:tab pos="2331719" algn="l"/>
                <a:tab pos="2781000" algn="l"/>
                <a:tab pos="3230281" algn="l"/>
                <a:tab pos="3679563" algn="l"/>
                <a:tab pos="4128844" algn="l"/>
                <a:tab pos="4578116" algn="l"/>
                <a:tab pos="5027397" algn="l"/>
                <a:tab pos="5476679" algn="l"/>
                <a:tab pos="5925960" algn="l"/>
                <a:tab pos="6375241" algn="l"/>
                <a:tab pos="6824522" algn="l"/>
                <a:tab pos="7273804" algn="l"/>
                <a:tab pos="7723085" algn="l"/>
                <a:tab pos="8172357" algn="l"/>
                <a:tab pos="8621638" algn="l"/>
                <a:tab pos="9070920" algn="l"/>
                <a:tab pos="9520201" algn="l"/>
                <a:tab pos="9969482" algn="l"/>
              </a:tabLst>
              <a:defRPr sz="1800" b="0" i="0" u="none" strike="noStrike" kern="0" cap="none" spc="0" baseline="0">
                <a:solidFill>
                  <a:srgbClr val="000000"/>
                </a:solidFill>
                <a:uFillTx/>
              </a:defRPr>
            </a:pPr>
            <a:endParaRPr lang="es-ES" sz="3300" b="0" i="0" u="none" strike="noStrike" kern="1200" cap="none" spc="0" baseline="0">
              <a:solidFill>
                <a:srgbClr val="000000"/>
              </a:solidFill>
              <a:uFillTx/>
              <a:latin typeface="Times New Roman" pitchFamily="18"/>
              <a:ea typeface="DejaVu Sans" pitchFamily="34"/>
              <a:cs typeface="DejaVu Sans" pitchFamily="34"/>
            </a:endParaRPr>
          </a:p>
        </p:txBody>
      </p:sp>
      <p:graphicFrame>
        <p:nvGraphicFramePr>
          <p:cNvPr id="4" name="Tabla 3">
            <a:extLst>
              <a:ext uri="{FF2B5EF4-FFF2-40B4-BE49-F238E27FC236}">
                <a16:creationId xmlns:a16="http://schemas.microsoft.com/office/drawing/2014/main" id="{4B09EDF0-768A-4890-8F97-73CD9D8A7F6F}"/>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1630730320"/>
                    </a:ext>
                  </a:extLst>
                </a:gridCol>
                <a:gridCol w="3779635">
                  <a:extLst>
                    <a:ext uri="{9D8B030D-6E8A-4147-A177-3AD203B41FA5}">
                      <a16:colId xmlns:a16="http://schemas.microsoft.com/office/drawing/2014/main" val="1342755792"/>
                    </a:ext>
                  </a:extLst>
                </a:gridCol>
                <a:gridCol w="2637001">
                  <a:extLst>
                    <a:ext uri="{9D8B030D-6E8A-4147-A177-3AD203B41FA5}">
                      <a16:colId xmlns:a16="http://schemas.microsoft.com/office/drawing/2014/main" val="559165965"/>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188647786"/>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groupdel</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Borra un grupo del sistema.</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Groupdel nominas →  Borra el grupo indicado y quita a los usuarios de ese grupo</a:t>
                      </a:r>
                    </a:p>
                  </a:txBody>
                  <a:tcPr/>
                </a:tc>
                <a:extLst>
                  <a:ext uri="{0D108BD9-81ED-4DB2-BD59-A6C34878D82A}">
                    <a16:rowId xmlns:a16="http://schemas.microsoft.com/office/drawing/2014/main" val="334982094"/>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man groupdel</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720477601"/>
                  </a:ext>
                </a:extLst>
              </a:tr>
            </a:tbl>
          </a:graphicData>
        </a:graphic>
      </p:graphicFrame>
      <p:pic>
        <p:nvPicPr>
          <p:cNvPr id="5" name="Imagen 4">
            <a:extLst>
              <a:ext uri="{FF2B5EF4-FFF2-40B4-BE49-F238E27FC236}">
                <a16:creationId xmlns:a16="http://schemas.microsoft.com/office/drawing/2014/main" id="{1E083EB4-458F-4251-ABA5-1C58F464A8AB}"/>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30FCBB-8629-484A-BCB5-4E97EBC31C8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E18E0B5-7B84-4E04-BE0F-6FA8D78B5B1A}"/>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 Usuarios y Grupos</a:t>
            </a:r>
          </a:p>
          <a:p>
            <a:pPr marL="984241" marR="0" lvl="2" indent="-289078" algn="just" defTabSz="914400" rtl="0" fontAlgn="auto" hangingPunct="1">
              <a:lnSpc>
                <a:spcPct val="100000"/>
              </a:lnSpc>
              <a:spcBef>
                <a:spcPts val="525"/>
              </a:spcBef>
              <a:spcAft>
                <a:spcPts val="0"/>
              </a:spcAft>
              <a:buNone/>
              <a:tabLst>
                <a:tab pos="984241" algn="l"/>
                <a:tab pos="1433156" algn="l"/>
                <a:tab pos="1882437" algn="l"/>
                <a:tab pos="2331719" algn="l"/>
                <a:tab pos="2781000" algn="l"/>
                <a:tab pos="3230281" algn="l"/>
                <a:tab pos="3679563" algn="l"/>
                <a:tab pos="4128844" algn="l"/>
                <a:tab pos="4578116" algn="l"/>
                <a:tab pos="5027397" algn="l"/>
                <a:tab pos="5476679" algn="l"/>
                <a:tab pos="5925960" algn="l"/>
                <a:tab pos="6375241" algn="l"/>
                <a:tab pos="6824522" algn="l"/>
                <a:tab pos="7273804" algn="l"/>
                <a:tab pos="7723085" algn="l"/>
                <a:tab pos="8172357" algn="l"/>
                <a:tab pos="8621638" algn="l"/>
                <a:tab pos="9070920" algn="l"/>
                <a:tab pos="9520201" algn="l"/>
                <a:tab pos="9969482" algn="l"/>
              </a:tabLst>
              <a:defRPr sz="1800" b="0" i="0" u="none" strike="noStrike" kern="0" cap="none" spc="0" baseline="0">
                <a:solidFill>
                  <a:srgbClr val="000000"/>
                </a:solidFill>
                <a:uFillTx/>
              </a:defRPr>
            </a:pPr>
            <a:endParaRPr lang="es-ES" sz="3300" b="0" i="0" u="none" strike="noStrike" kern="1200" cap="none" spc="0" baseline="0">
              <a:solidFill>
                <a:srgbClr val="000000"/>
              </a:solidFill>
              <a:uFillTx/>
              <a:latin typeface="Times New Roman" pitchFamily="18"/>
              <a:ea typeface="DejaVu Sans" pitchFamily="34"/>
              <a:cs typeface="DejaVu Sans" pitchFamily="34"/>
            </a:endParaRPr>
          </a:p>
        </p:txBody>
      </p:sp>
      <p:graphicFrame>
        <p:nvGraphicFramePr>
          <p:cNvPr id="4" name="Tabla 3">
            <a:extLst>
              <a:ext uri="{FF2B5EF4-FFF2-40B4-BE49-F238E27FC236}">
                <a16:creationId xmlns:a16="http://schemas.microsoft.com/office/drawing/2014/main" id="{4D5BA69F-6763-4901-8870-5938C66B3CFE}"/>
              </a:ext>
            </a:extLst>
          </p:cNvPr>
          <p:cNvGraphicFramePr>
            <a:graphicFrameLocks noGrp="1"/>
          </p:cNvGraphicFramePr>
          <p:nvPr/>
        </p:nvGraphicFramePr>
        <p:xfrm>
          <a:off x="228600" y="2448004"/>
          <a:ext cx="8669159" cy="4295154"/>
        </p:xfrm>
        <a:graphic>
          <a:graphicData uri="http://schemas.openxmlformats.org/drawingml/2006/table">
            <a:tbl>
              <a:tblPr>
                <a:effectLst/>
              </a:tblPr>
              <a:tblGrid>
                <a:gridCol w="2252523">
                  <a:extLst>
                    <a:ext uri="{9D8B030D-6E8A-4147-A177-3AD203B41FA5}">
                      <a16:colId xmlns:a16="http://schemas.microsoft.com/office/drawing/2014/main" val="2832240519"/>
                    </a:ext>
                  </a:extLst>
                </a:gridCol>
                <a:gridCol w="3779635">
                  <a:extLst>
                    <a:ext uri="{9D8B030D-6E8A-4147-A177-3AD203B41FA5}">
                      <a16:colId xmlns:a16="http://schemas.microsoft.com/office/drawing/2014/main" val="3333098031"/>
                    </a:ext>
                  </a:extLst>
                </a:gridCol>
                <a:gridCol w="2637001">
                  <a:extLst>
                    <a:ext uri="{9D8B030D-6E8A-4147-A177-3AD203B41FA5}">
                      <a16:colId xmlns:a16="http://schemas.microsoft.com/office/drawing/2014/main" val="1890261414"/>
                    </a:ext>
                  </a:extLst>
                </a:gridCol>
              </a:tblGrid>
              <a:tr h="763560">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569686806"/>
                  </a:ext>
                </a:extLst>
              </a:tr>
              <a:tr h="1810082">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groups</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Indica los grupos a los que pertene un usuario.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Groups Daniel → Muestra a los grupos que pertenece el usuario Daniel</a:t>
                      </a:r>
                    </a:p>
                  </a:txBody>
                  <a:tcPr/>
                </a:tc>
                <a:extLst>
                  <a:ext uri="{0D108BD9-81ED-4DB2-BD59-A6C34878D82A}">
                    <a16:rowId xmlns:a16="http://schemas.microsoft.com/office/drawing/2014/main" val="4110913230"/>
                  </a:ext>
                </a:extLst>
              </a:tr>
              <a:tr h="677515">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users</a:t>
                      </a:r>
                    </a:p>
                  </a:txBody>
                  <a:tcPr/>
                </a:tc>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Muestra los usuarios conectados</a:t>
                      </a:r>
                    </a:p>
                  </a:txBody>
                  <a:tcPr/>
                </a:tc>
                <a:tc>
                  <a:txBody>
                    <a:bodyPr/>
                    <a:lstStyle/>
                    <a:p>
                      <a:pPr marL="0" marR="0" lvl="0" indent="0" algn="l" rtl="0" hangingPunct="1">
                        <a:lnSpc>
                          <a:spcPct val="100000"/>
                        </a:lnSpc>
                        <a:spcBef>
                          <a:spcPts val="0"/>
                        </a:spcBef>
                        <a:spcAft>
                          <a:spcPts val="0"/>
                        </a:spcAft>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800" b="0" i="0" u="none" strike="noStrike" baseline="0">
                        <a:solidFill>
                          <a:srgbClr val="000000"/>
                        </a:solidFill>
                        <a:latin typeface="Arial" pitchFamily="18"/>
                      </a:endParaRPr>
                    </a:p>
                  </a:txBody>
                  <a:tcPr/>
                </a:tc>
                <a:extLst>
                  <a:ext uri="{0D108BD9-81ED-4DB2-BD59-A6C34878D82A}">
                    <a16:rowId xmlns:a16="http://schemas.microsoft.com/office/drawing/2014/main" val="1011262809"/>
                  </a:ext>
                </a:extLst>
              </a:tr>
              <a:tr h="1043997">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groups sin nada mas muestra los grupos del usuario activo</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587932291"/>
                  </a:ext>
                </a:extLst>
              </a:tr>
            </a:tbl>
          </a:graphicData>
        </a:graphic>
      </p:graphicFrame>
      <p:pic>
        <p:nvPicPr>
          <p:cNvPr id="5" name="Imagen 4">
            <a:extLst>
              <a:ext uri="{FF2B5EF4-FFF2-40B4-BE49-F238E27FC236}">
                <a16:creationId xmlns:a16="http://schemas.microsoft.com/office/drawing/2014/main" id="{3A37AD7F-9E18-4CE6-A418-D43C5DFBF375}"/>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B830F-79F6-4288-90D2-FFFA8347A90D}"/>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57DCF830-2C87-424C-BF98-A83A6A89BEDE}"/>
              </a:ext>
            </a:extLst>
          </p:cNvPr>
          <p:cNvSpPr txBox="1">
            <a:spLocks noGrp="1"/>
          </p:cNvSpPr>
          <p:nvPr>
            <p:ph type="body" idx="4294967295"/>
          </p:nvPr>
        </p:nvSpPr>
        <p:spPr>
          <a:xfrm>
            <a:off x="228600" y="1719355"/>
            <a:ext cx="8686800" cy="5138644"/>
          </a:xfrm>
        </p:spPr>
        <p:txBody>
          <a:bodyPr/>
          <a:lstStyle/>
          <a:p>
            <a:pPr marL="0" lvl="0"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USUARIOS Y GRUPOS LINEA COMANDOS.</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adduser usuario</a:t>
            </a:r>
          </a:p>
          <a:p>
            <a:pPr marL="0" lvl="2"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Añade un Usuario al Sistema y crea un grupo para el mismo usuario.</a:t>
            </a:r>
          </a:p>
          <a:p>
            <a:pPr marL="0" lvl="2"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Este comportamiento se configura en /etc/adduser.conf.</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adduser --ingroup users nomusuario</a:t>
            </a:r>
          </a:p>
          <a:p>
            <a:pPr marL="0" lvl="2"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Añade un usuario y lo coloca en el grupo users.</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adduser Lola cdrom</a:t>
            </a:r>
          </a:p>
          <a:p>
            <a:pPr marL="0" lvl="2"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Añade al grupo cdrom al usuario Lola (que tiene que existir previamente)</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addgroup nombre_de_grupo</a:t>
            </a:r>
          </a:p>
          <a:p>
            <a:pPr marL="0" lvl="2"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Crea un grupo en el sistema</a:t>
            </a:r>
          </a:p>
        </p:txBody>
      </p:sp>
      <p:pic>
        <p:nvPicPr>
          <p:cNvPr id="4" name="Imagen 3">
            <a:extLst>
              <a:ext uri="{FF2B5EF4-FFF2-40B4-BE49-F238E27FC236}">
                <a16:creationId xmlns:a16="http://schemas.microsoft.com/office/drawing/2014/main" id="{7F3F46AA-E49C-4608-B017-F2C75F0E9293}"/>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17DE1-8801-4390-AC0E-C05CE1F273F6}"/>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FB97D8FD-25A1-4443-A05E-CFA93EC65FD9}"/>
              </a:ext>
            </a:extLst>
          </p:cNvPr>
          <p:cNvSpPr txBox="1">
            <a:spLocks noGrp="1"/>
          </p:cNvSpPr>
          <p:nvPr>
            <p:ph type="body" idx="4294967295"/>
          </p:nvPr>
        </p:nvSpPr>
        <p:spPr>
          <a:xfrm>
            <a:off x="228600" y="171935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USUARIOS Y GRUPOS LINEA 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userdel usuario</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Elimina un usuario.</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userdel –r usuario</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Borra el directorio personal del usuario y sus ficheros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groupdel alumnos</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Elimina el grupo de alumnos</a:t>
            </a:r>
          </a:p>
        </p:txBody>
      </p:sp>
      <p:pic>
        <p:nvPicPr>
          <p:cNvPr id="4" name="Imagen 3">
            <a:extLst>
              <a:ext uri="{FF2B5EF4-FFF2-40B4-BE49-F238E27FC236}">
                <a16:creationId xmlns:a16="http://schemas.microsoft.com/office/drawing/2014/main" id="{270D6E38-26F1-46B5-9307-F29B58BD7EA7}"/>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D3EB7-929C-4B91-A610-ADE9D8465748}"/>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6B60CB37-E445-4748-986F-05EB5EB5AF5B}"/>
              </a:ext>
            </a:extLst>
          </p:cNvPr>
          <p:cNvSpPr txBox="1">
            <a:spLocks noGrp="1"/>
          </p:cNvSpPr>
          <p:nvPr>
            <p:ph type="body" idx="4294967295"/>
          </p:nvPr>
        </p:nvSpPr>
        <p:spPr>
          <a:xfrm>
            <a:off x="228600" y="144791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USUARIOS Y GRUPOS LINEA 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usermod [parametro] usuario [parametro]</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Modifica al usuario indicado, según los parametros.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usermod –d /home/profes/lola –m</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Modifica el directorio del usuario lola al de profes/lola y mueve todos los archivos y directorios.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usermod –g profes lola</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Modifica el grupo inicial del usuario Lola al grupo de Profes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usermod –l Dolores lola</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Modifica el nombre del usuario Lola a Dolores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groupmod –n profesores profe</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Cambia de nombre al grupo profe poniendo profesores</a:t>
            </a:r>
          </a:p>
        </p:txBody>
      </p:sp>
      <p:pic>
        <p:nvPicPr>
          <p:cNvPr id="4" name="Imagen 3">
            <a:extLst>
              <a:ext uri="{FF2B5EF4-FFF2-40B4-BE49-F238E27FC236}">
                <a16:creationId xmlns:a16="http://schemas.microsoft.com/office/drawing/2014/main" id="{91754044-DCE4-4E0F-A1AC-9080CB2D85AE}"/>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37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C7E9F-C2AE-4E3A-93A8-9B07B48BF2BA}"/>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FED208A6-E5D9-439F-B243-BF78861B2DC7}"/>
              </a:ext>
            </a:extLst>
          </p:cNvPr>
          <p:cNvSpPr txBox="1">
            <a:spLocks noGrp="1"/>
          </p:cNvSpPr>
          <p:nvPr>
            <p:ph type="body" idx="4294967295"/>
          </p:nvPr>
        </p:nvSpPr>
        <p:spPr>
          <a:xfrm>
            <a:off x="228600" y="144791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USUARIOS Y GRUPOS LINEA 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Useradd –D para mostrar opciones por defecto</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b cambia el directorio por defecto</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e cambia la fecha por defecto de vencimiento de la cuenta</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f Cambia la espera por defecto después del vencimiento de la contraseña para inhabilitar la cuenta (en días). 0 inmediatamente. -1 No usar esta característica.</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g cambia el grupo por defecto</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s Cambia el Shell por defecto</a:t>
            </a:r>
          </a:p>
        </p:txBody>
      </p:sp>
      <p:pic>
        <p:nvPicPr>
          <p:cNvPr id="4" name="Imagen 3">
            <a:extLst>
              <a:ext uri="{FF2B5EF4-FFF2-40B4-BE49-F238E27FC236}">
                <a16:creationId xmlns:a16="http://schemas.microsoft.com/office/drawing/2014/main" id="{5ECD7EC1-7EA2-420F-8A00-F8630B57E480}"/>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page10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5BEF6-4CCE-4337-B56F-3B36A4A5B03A}"/>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611BDA22-5666-48B8-B1AE-AB6CA4B2EC55}"/>
              </a:ext>
            </a:extLst>
          </p:cNvPr>
          <p:cNvSpPr txBox="1">
            <a:spLocks noGrp="1"/>
          </p:cNvSpPr>
          <p:nvPr>
            <p:ph type="body" idx="4294967295"/>
          </p:nvPr>
        </p:nvSpPr>
        <p:spPr>
          <a:xfrm>
            <a:off x="228600" y="144791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USUARIOS Y GRUPOS LINEA COMANDOS.</a:t>
            </a:r>
          </a:p>
          <a:p>
            <a:pPr marL="0" lvl="1" indent="0">
              <a:lnSpc>
                <a:spcPct val="100000"/>
              </a:lnSpc>
              <a:spcBef>
                <a:spcPts val="695"/>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b="1">
                <a:latin typeface="Times New Roman" pitchFamily="18"/>
              </a:rPr>
              <a:t>Ficheros relacionados con la gestión de usuarios y grupos</a:t>
            </a:r>
          </a:p>
          <a:p>
            <a:pPr marL="0" lvl="2" indent="0" algn="just">
              <a:lnSpc>
                <a:spcPct val="100000"/>
              </a:lnSpc>
              <a:spcBef>
                <a:spcPts val="600"/>
              </a:spcBef>
              <a:buClr>
                <a:srgbClr val="000000"/>
              </a:buClr>
              <a:buFont typeface="Times New Roman" pitchFamily="18"/>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/etc/passwd: contiene información sobre cada usuario: ID, grupo principal, descripción, directorio de inicio, shell, etc. También contiene el password encriptado, salvo que se usen shadow passwords.</a:t>
            </a:r>
          </a:p>
          <a:p>
            <a:pPr marL="0" lvl="2" indent="0" algn="just">
              <a:lnSpc>
                <a:spcPct val="100000"/>
              </a:lnSpc>
              <a:spcBef>
                <a:spcPts val="600"/>
              </a:spcBef>
              <a:buClr>
                <a:srgbClr val="000000"/>
              </a:buClr>
              <a:buFont typeface="Times New Roman" pitchFamily="18"/>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/etc/shadow: contiene los passwords encriptados de los usuarios cuando se emplean shadow passwords.</a:t>
            </a:r>
          </a:p>
          <a:p>
            <a:pPr marL="0" lvl="2" indent="0" algn="just">
              <a:lnSpc>
                <a:spcPct val="100000"/>
              </a:lnSpc>
              <a:spcBef>
                <a:spcPts val="600"/>
              </a:spcBef>
              <a:buClr>
                <a:srgbClr val="000000"/>
              </a:buClr>
              <a:buFont typeface="Times New Roman" pitchFamily="18"/>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/etc/group: contiene los miembros de cada grupo, excepto para el grupo principal, que aparece en /etc/passwd.</a:t>
            </a:r>
          </a:p>
          <a:p>
            <a:pPr marL="0" lvl="2" indent="0" algn="just">
              <a:lnSpc>
                <a:spcPct val="100000"/>
              </a:lnSpc>
              <a:spcBef>
                <a:spcPts val="600"/>
              </a:spcBef>
              <a:buClr>
                <a:srgbClr val="000000"/>
              </a:buClr>
              <a:buFont typeface="Times New Roman" pitchFamily="18"/>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/etc/skel: directorio que contiene el contenido del directorio de los nuevos usuarios.</a:t>
            </a:r>
          </a:p>
        </p:txBody>
      </p:sp>
      <p:pic>
        <p:nvPicPr>
          <p:cNvPr id="4" name="Imagen 3">
            <a:extLst>
              <a:ext uri="{FF2B5EF4-FFF2-40B4-BE49-F238E27FC236}">
                <a16:creationId xmlns:a16="http://schemas.microsoft.com/office/drawing/2014/main" id="{C77F3D70-E477-416F-866A-C8033FEFAD2B}"/>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401DF1-EA39-4754-A0B2-1A80F2775C1F}"/>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DB7009FD-7196-4E7F-BB22-0B2216711E08}"/>
              </a:ext>
            </a:extLst>
          </p:cNvPr>
          <p:cNvSpPr txBox="1">
            <a:spLocks noGrp="1"/>
          </p:cNvSpPr>
          <p:nvPr>
            <p:ph type="body" idx="4294967295"/>
          </p:nvPr>
        </p:nvSpPr>
        <p:spPr>
          <a:xfrm>
            <a:off x="228600" y="144791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USUARIOS Y GRUPOS LINEA COMANDOS.</a:t>
            </a:r>
          </a:p>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b="1">
                <a:latin typeface="Times New Roman" pitchFamily="18"/>
              </a:rPr>
              <a:t>Grupos especiales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Times New Roman" pitchFamily="18"/>
              </a:rPr>
              <a:t>En el sistema existen algunos grupos especiales que sirven para controlar el acceso de los usuarios a distintos dispositivos. El control se consigue mediante los permisos adecuados a ficheros de dispositivo situados en /dev. Algunos de estos grupos son:</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b="1">
                <a:latin typeface="Times New Roman" pitchFamily="18"/>
              </a:rPr>
              <a:t>cdrom</a:t>
            </a:r>
            <a:r>
              <a:rPr lang="es-ES">
                <a:latin typeface="Times New Roman" pitchFamily="18"/>
              </a:rPr>
              <a:t>: dispositivos de CD–ROM. El dispositivo concreto afectado depende de donde estén conectadas las unidades de CD–ROM. Por ejemplo, /dev/hdc.</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b="1">
                <a:latin typeface="Times New Roman" pitchFamily="18"/>
              </a:rPr>
              <a:t>audio</a:t>
            </a:r>
            <a:r>
              <a:rPr lang="es-ES">
                <a:latin typeface="Times New Roman" pitchFamily="18"/>
              </a:rPr>
              <a:t>: controla el acceso a dispositivos relacionados con la tarjeta de sonido. Por ejemplo, /dev/dsp, /dev/mixer y /dev/sndstat.</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Times New Roman" pitchFamily="18"/>
              </a:rPr>
              <a:t>adduser lola cdrom</a:t>
            </a:r>
          </a:p>
          <a:p>
            <a:pPr marL="0" lvl="3"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900">
                <a:latin typeface="Times New Roman" pitchFamily="18"/>
              </a:rPr>
              <a:t>Daríamos acceso al usuario Lola al dispositvo CDROM.</a:t>
            </a:r>
          </a:p>
        </p:txBody>
      </p:sp>
      <p:pic>
        <p:nvPicPr>
          <p:cNvPr id="4" name="Imagen 3">
            <a:extLst>
              <a:ext uri="{FF2B5EF4-FFF2-40B4-BE49-F238E27FC236}">
                <a16:creationId xmlns:a16="http://schemas.microsoft.com/office/drawing/2014/main" id="{7DFE607C-163F-4E21-82AF-70E9795342E3}"/>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Problemas de licencias: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V7 se prohíbe el estudio en centros académicos.</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7495923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FAFCF-F2CF-437F-9288-27BB5992127D}"/>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94E539A9-A9F5-4994-912D-FE1409470E45}"/>
              </a:ext>
            </a:extLst>
          </p:cNvPr>
          <p:cNvSpPr txBox="1">
            <a:spLocks noGrp="1"/>
          </p:cNvSpPr>
          <p:nvPr>
            <p:ph type="body" idx="4294967295"/>
          </p:nvPr>
        </p:nvSpPr>
        <p:spPr>
          <a:xfrm>
            <a:off x="228600" y="144791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USUARIOS Y GRUPOS LINEA 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LIMITES A LOS USUARIOS</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En los sistemas UNIX/LINUX existe la posibilidad de limitar recursos a los usuarios o grupos, por ejemplo, el máximo numero de logins que puede realizar simultáneamente un usuario, el máximo tiempo de CPU, el máximo numero de procesos etc. Estos límites se controlan en LINUX a través del fichero </a:t>
            </a:r>
            <a:r>
              <a:rPr lang="es-ES" sz="2400" b="1">
                <a:latin typeface="Times New Roman" pitchFamily="18"/>
              </a:rPr>
              <a:t>/etc/security/limits.conf</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También es posible limitar los tiempos de acceso a los usuarios. Una de las formas de hacerlo es con el </a:t>
            </a:r>
            <a:r>
              <a:rPr lang="es-ES" sz="2400" b="1" strike="sngStrike">
                <a:latin typeface="Times New Roman" pitchFamily="18"/>
              </a:rPr>
              <a:t>servicio timeoutd.</a:t>
            </a:r>
            <a:r>
              <a:rPr lang="es-ES" sz="2400">
                <a:latin typeface="Times New Roman" pitchFamily="18"/>
              </a:rPr>
              <a:t> Pam_time</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/etc/security/time.conf</a:t>
            </a:r>
          </a:p>
        </p:txBody>
      </p:sp>
      <p:pic>
        <p:nvPicPr>
          <p:cNvPr id="4" name="Imagen 3">
            <a:extLst>
              <a:ext uri="{FF2B5EF4-FFF2-40B4-BE49-F238E27FC236}">
                <a16:creationId xmlns:a16="http://schemas.microsoft.com/office/drawing/2014/main" id="{42195821-A0C6-4EF9-9542-0D7E5925A5FA}"/>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31AB7-5B7E-45D5-AF25-683D48920E37}"/>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27ADCEC3-8F6E-44C2-8F07-F6A36514B196}"/>
              </a:ext>
            </a:extLst>
          </p:cNvPr>
          <p:cNvSpPr txBox="1">
            <a:spLocks noGrp="1"/>
          </p:cNvSpPr>
          <p:nvPr>
            <p:ph type="body" idx="4294967295"/>
          </p:nvPr>
        </p:nvSpPr>
        <p:spPr>
          <a:xfrm>
            <a:off x="228600" y="144791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USUARIOS Y GRUPOS LINEA 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LIMITES A LOS USUARIOS TIMEOUTD</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configuración /etc/timeoutd.</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TIMES:TTYS:USERS:GROUPS:MAXIDLE:MAXSESS:MAXDAY:WARN</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TIMES:TTYS:USERS:GROUPS:LOGINSTATUS</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Si no está instalado el fichero timeoutd, descargar e instalar</a:t>
            </a:r>
          </a:p>
          <a:p>
            <a:pPr marL="0" lvl="1" indent="0" algn="just">
              <a:lnSpc>
                <a:spcPct val="100000"/>
              </a:lnSpc>
              <a:spcBef>
                <a:spcPts val="800"/>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800">
              <a:latin typeface="Times New Roman" pitchFamily="18"/>
            </a:endParaRPr>
          </a:p>
        </p:txBody>
      </p:sp>
      <p:pic>
        <p:nvPicPr>
          <p:cNvPr id="4" name="Imagen 3">
            <a:extLst>
              <a:ext uri="{FF2B5EF4-FFF2-40B4-BE49-F238E27FC236}">
                <a16:creationId xmlns:a16="http://schemas.microsoft.com/office/drawing/2014/main" id="{852DAC88-E83E-416E-9B30-4BF5B858E86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page10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339C2A-7EA5-4096-8FC2-2B745D62049B}"/>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7CC34FFC-F3BC-486D-8D85-E344F028D5BF}"/>
              </a:ext>
            </a:extLst>
          </p:cNvPr>
          <p:cNvSpPr txBox="1">
            <a:spLocks noGrp="1"/>
          </p:cNvSpPr>
          <p:nvPr>
            <p:ph type="body" idx="4294967295"/>
          </p:nvPr>
        </p:nvSpPr>
        <p:spPr>
          <a:xfrm>
            <a:off x="228600" y="144791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USUARIOS Y GRUPOS LINEA 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LIMITES A LOS USUARIOS TIMEOUTD</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Times New Roman" pitchFamily="18"/>
              </a:rPr>
              <a:t>Administracion / Gestor de paquetes Synaptic --&gt; Buscar timeouts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800">
              <a:latin typeface="Times New Roman" pitchFamily="18"/>
            </a:endParaRPr>
          </a:p>
        </p:txBody>
      </p:sp>
      <p:pic>
        <p:nvPicPr>
          <p:cNvPr id="4" name="Imagen 3">
            <a:extLst>
              <a:ext uri="{FF2B5EF4-FFF2-40B4-BE49-F238E27FC236}">
                <a16:creationId xmlns:a16="http://schemas.microsoft.com/office/drawing/2014/main" id="{95406C49-C104-4947-BB17-291CFAFCB01C}"/>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D43F3233-CB56-43D2-AC7C-091E8E11CDBB}"/>
              </a:ext>
            </a:extLst>
          </p:cNvPr>
          <p:cNvPicPr>
            <a:picLocks noChangeAspect="1"/>
          </p:cNvPicPr>
          <p:nvPr/>
        </p:nvPicPr>
        <p:blipFill>
          <a:blip r:embed="rId4">
            <a:lum/>
            <a:alphaModFix/>
          </a:blip>
          <a:srcRect/>
          <a:stretch>
            <a:fillRect/>
          </a:stretch>
        </p:blipFill>
        <p:spPr>
          <a:xfrm>
            <a:off x="2340004" y="2880003"/>
            <a:ext cx="6479996" cy="3629162"/>
          </a:xfrm>
          <a:prstGeom prst="rect">
            <a:avLst/>
          </a:prstGeom>
          <a:noFill/>
          <a:ln cap="flat">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page10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D3A88-CCFC-446A-8463-7FB74F71FF8B}"/>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437DD91E-3365-4A04-A84F-8A14BDE9D683}"/>
              </a:ext>
            </a:extLst>
          </p:cNvPr>
          <p:cNvSpPr txBox="1">
            <a:spLocks noGrp="1"/>
          </p:cNvSpPr>
          <p:nvPr>
            <p:ph type="body" idx="4294967295"/>
          </p:nvPr>
        </p:nvSpPr>
        <p:spPr>
          <a:xfrm>
            <a:off x="228600" y="144791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USUARIOS Y GRUPOS LINEA 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LIMITES A LOS USUARIOS TIMEOUTD</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Times New Roman" pitchFamily="18"/>
              </a:rPr>
              <a:t>EJEMPLOS.</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SaSu:*:lola:*:NOLOGIN</a:t>
            </a:r>
          </a:p>
          <a:p>
            <a:pPr marL="0" lvl="3"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Times New Roman" pitchFamily="18"/>
              </a:rPr>
              <a:t>El usuario Lola no puede entrar al sistema el fin de semana</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Al:tty1,tty2,tty3,tty4:root:*:LOGIN</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Al:tty1,tty2,tty3,tty4,:*:*:NOLOGIN</a:t>
            </a:r>
          </a:p>
          <a:p>
            <a:pPr marL="0" lvl="3"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Times New Roman" pitchFamily="18"/>
              </a:rPr>
              <a:t>Solo Root puede acceder a las consolas tty1 a tty4</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Al1500-1600:*:root:*:LOGIN</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Al1500-1600:*:*:*:NOLOGIN</a:t>
            </a:r>
          </a:p>
          <a:p>
            <a:pPr marL="0" lvl="3"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Times New Roman" pitchFamily="18"/>
              </a:rPr>
              <a:t>De 15 a 16 horas solo puede entrar root</a:t>
            </a:r>
          </a:p>
        </p:txBody>
      </p:sp>
      <p:pic>
        <p:nvPicPr>
          <p:cNvPr id="4" name="Imagen 3">
            <a:extLst>
              <a:ext uri="{FF2B5EF4-FFF2-40B4-BE49-F238E27FC236}">
                <a16:creationId xmlns:a16="http://schemas.microsoft.com/office/drawing/2014/main" id="{6270E0F2-BD7D-4DF1-BFCE-29099AB57F6B}"/>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page10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8C26C8-B114-481E-A2E2-1A24410BF3FF}"/>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8EEFBC4E-7B2A-4BC6-BFEA-85285BD85E91}"/>
              </a:ext>
            </a:extLst>
          </p:cNvPr>
          <p:cNvSpPr txBox="1">
            <a:spLocks noGrp="1"/>
          </p:cNvSpPr>
          <p:nvPr>
            <p:ph type="body" idx="4294967295"/>
          </p:nvPr>
        </p:nvSpPr>
        <p:spPr>
          <a:xfrm>
            <a:off x="228600" y="1447915"/>
            <a:ext cx="8686800" cy="5138644"/>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Times New Roman" pitchFamily="18"/>
              </a:rPr>
              <a:t>USUARIOS Y GRUPOS LINEA 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Times New Roman" pitchFamily="18"/>
              </a:rPr>
              <a:t>LIMITES A LOS USUARIOS TIMEOUTD</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Una vez que se hemos realizado los cambios en el fichero /etc/timeouts es necesario reiniciar el servicio timeoutd, para ello ejecutaremos la siguiente instruccion:</a:t>
            </a:r>
          </a:p>
          <a:p>
            <a:pPr marL="0" lvl="3"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Times New Roman" pitchFamily="18"/>
              </a:rPr>
              <a:t>/etc/init.d/timeoutd</a:t>
            </a:r>
          </a:p>
          <a:p>
            <a:pPr marL="0" lvl="4"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Times New Roman" pitchFamily="18"/>
              </a:rPr>
              <a:t>restart Stopped /usr/sbin/timeoutd (pid 2412).</a:t>
            </a:r>
          </a:p>
          <a:p>
            <a:pPr marL="0" lvl="4"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Times New Roman" pitchFamily="18"/>
              </a:rPr>
              <a:t> Starting /usr/sbin/timeoutd...  </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latin typeface="Times New Roman" pitchFamily="18"/>
              </a:rPr>
              <a:t>Hasta que no se ejecute el servicio timeoutd, no entra en vigor las restricciones establecidas.</a:t>
            </a:r>
          </a:p>
        </p:txBody>
      </p:sp>
      <p:pic>
        <p:nvPicPr>
          <p:cNvPr id="4" name="Imagen 3">
            <a:extLst>
              <a:ext uri="{FF2B5EF4-FFF2-40B4-BE49-F238E27FC236}">
                <a16:creationId xmlns:a16="http://schemas.microsoft.com/office/drawing/2014/main" id="{F5CADD15-A907-43B4-9F31-37AAB9C58963}"/>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345B6-75BD-42B2-BCB3-507AAC99286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1BEE397-3416-489F-8FF8-B3063B3D591D}"/>
              </a:ext>
            </a:extLst>
          </p:cNvPr>
          <p:cNvSpPr/>
          <p:nvPr/>
        </p:nvSpPr>
        <p:spPr>
          <a:xfrm>
            <a:off x="228600" y="1447915"/>
            <a:ext cx="8686800" cy="537516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PRACTICA.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CREAR LOS SIGUIENTES GRUPOS: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LABORATORIO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PERSONAL</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NOMINAS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CREAR TRES USUARIOS EN CADA GRUPO.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UN USUARIO EN LOS TRES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DOS EN PERSONAL Y NOMINAS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AÑADIR AL GRUPO ROOT A VUESTRO USUARIO.</a:t>
            </a:r>
          </a:p>
        </p:txBody>
      </p:sp>
      <p:pic>
        <p:nvPicPr>
          <p:cNvPr id="4" name="Imagen 3">
            <a:extLst>
              <a:ext uri="{FF2B5EF4-FFF2-40B4-BE49-F238E27FC236}">
                <a16:creationId xmlns:a16="http://schemas.microsoft.com/office/drawing/2014/main" id="{2A2F548C-29FC-444F-9725-63C2DC0759E1}"/>
              </a:ext>
            </a:extLst>
          </p:cNvPr>
          <p:cNvPicPr>
            <a:picLocks noChangeAspect="1"/>
          </p:cNvPicPr>
          <p:nvPr/>
        </p:nvPicPr>
        <p:blipFill>
          <a:blip r:embed="rId3">
            <a:lum/>
            <a:alphaModFix/>
          </a:blip>
          <a:srcRect/>
          <a:stretch>
            <a:fillRect/>
          </a:stretch>
        </p:blipFill>
        <p:spPr>
          <a:xfrm>
            <a:off x="6839995" y="359999"/>
            <a:ext cx="1368719" cy="1368363"/>
          </a:xfrm>
          <a:prstGeom prst="rect">
            <a:avLst/>
          </a:prstGeom>
          <a:noFill/>
          <a:ln cap="flat">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EAB9D0-3D7F-46AA-A1D3-BEDAEB249ECF}"/>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3743A903-584F-4B1A-93B3-26CAD44004AE}"/>
              </a:ext>
            </a:extLst>
          </p:cNvPr>
          <p:cNvSpPr/>
          <p:nvPr/>
        </p:nvSpPr>
        <p:spPr>
          <a:xfrm>
            <a:off x="503276" y="1523884"/>
            <a:ext cx="8640723" cy="424835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uFillTx/>
                <a:latin typeface="Times New Roman" pitchFamily="18"/>
                <a:ea typeface="DejaVu Sans" pitchFamily="34"/>
                <a:cs typeface="DejaVu Sans" pitchFamily="34"/>
              </a:rPr>
              <a:t>Permisos</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300" b="0" i="0" u="none" strike="noStrike" kern="1200" cap="none" spc="0" baseline="0">
                <a:solidFill>
                  <a:srgbClr val="000000"/>
                </a:solidFill>
                <a:uFillTx/>
                <a:latin typeface="Times New Roman" pitchFamily="18"/>
                <a:ea typeface="DejaVu Sans" pitchFamily="34"/>
                <a:cs typeface="DejaVu Sans" pitchFamily="34"/>
              </a:rPr>
              <a:t>Todos los archivos y los directorios pertenecen a la persona que los ha creado. Hemos creado el archivo prueba1.txt  y nos pertenece.</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300" b="0" i="0" u="none" strike="noStrike" kern="1200" cap="none" spc="0" baseline="0">
                <a:solidFill>
                  <a:srgbClr val="000000"/>
                </a:solidFill>
                <a:uFillTx/>
                <a:latin typeface="Times New Roman" pitchFamily="18"/>
                <a:ea typeface="DejaVu Sans" pitchFamily="34"/>
                <a:cs typeface="DejaVu Sans" pitchFamily="34"/>
              </a:rPr>
              <a:t>Esto quiere decir que podemos especificar quién puede leer o escribir un archivo. Además en el caso de que un archivo sea ejecutable es posible especificar quién tiene el derecho a ejecutarlo.</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300" b="0" i="0" u="none" strike="noStrike" kern="1200" cap="none" spc="0" baseline="0">
                <a:solidFill>
                  <a:srgbClr val="000000"/>
                </a:solidFill>
                <a:uFillTx/>
                <a:latin typeface="Times New Roman" pitchFamily="18"/>
                <a:ea typeface="DejaVu Sans" pitchFamily="34"/>
                <a:cs typeface="DejaVu Sans" pitchFamily="34"/>
              </a:rPr>
              <a:t>Lectura, escritura, y ejecución son las tres configuraciones principales de permisos. Como cada usuario del sistema está incluido en un grupo, podemos también especificar qué grupos pueden leer, escribir o ejecutar un archivo.</a:t>
            </a:r>
          </a:p>
        </p:txBody>
      </p:sp>
      <p:sp>
        <p:nvSpPr>
          <p:cNvPr id="4" name="Forma libre: forma 3">
            <a:extLst>
              <a:ext uri="{FF2B5EF4-FFF2-40B4-BE49-F238E27FC236}">
                <a16:creationId xmlns:a16="http://schemas.microsoft.com/office/drawing/2014/main" id="{C8F58C61-0FD7-4C47-AE6A-B082A90F0BDF}"/>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17D2A867-010B-4CEB-8FD3-157BAA7DF15F}"/>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BEF942-88FE-4E67-BAB6-DABBCAB8FCF4}"/>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1D3D59CA-A832-4137-AF6A-7A9A02C8AF79}"/>
              </a:ext>
            </a:extLst>
          </p:cNvPr>
          <p:cNvSpPr/>
          <p:nvPr/>
        </p:nvSpPr>
        <p:spPr>
          <a:xfrm>
            <a:off x="503276" y="1773359"/>
            <a:ext cx="4602239" cy="23032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uFillTx/>
                <a:latin typeface="Times New Roman" pitchFamily="18"/>
                <a:ea typeface="DejaVu Sans" pitchFamily="34"/>
                <a:cs typeface="DejaVu Sans" pitchFamily="34"/>
              </a:rPr>
              <a:t>Permisos </a:t>
            </a:r>
            <a:r>
              <a:rPr lang="es-ES" sz="3200" b="0" i="0" u="none" strike="noStrike" kern="1200" cap="none" spc="0" baseline="0">
                <a:solidFill>
                  <a:srgbClr val="000000"/>
                </a:solidFill>
                <a:uFillTx/>
                <a:ea typeface="DejaVu Sans" pitchFamily="34"/>
                <a:cs typeface="DejaVu Sans" pitchFamily="34"/>
              </a:rPr>
              <a:t></a:t>
            </a:r>
            <a:r>
              <a:rPr lang="es-ES" sz="3200" b="0" i="0" u="none" strike="noStrike" kern="1200" cap="none" spc="0" baseline="0">
                <a:solidFill>
                  <a:srgbClr val="000000"/>
                </a:solidFill>
                <a:uFillTx/>
                <a:latin typeface="Times New Roman" pitchFamily="18"/>
                <a:ea typeface="DejaVu Sans" pitchFamily="34"/>
                <a:cs typeface="DejaVu Sans" pitchFamily="34"/>
              </a:rPr>
              <a:t> ls –l</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500" b="0" i="0" u="none" strike="noStrike" kern="1200" cap="none" spc="0" baseline="0">
                <a:solidFill>
                  <a:srgbClr val="000000"/>
                </a:solidFill>
                <a:uFillTx/>
                <a:latin typeface="Times New Roman" pitchFamily="18"/>
                <a:ea typeface="DejaVu Sans" pitchFamily="34"/>
                <a:cs typeface="DejaVu Sans" pitchFamily="34"/>
              </a:rPr>
              <a:t>Con esta opción se visualizan muchos de los detalles. Podemos ver quién puede leer (</a:t>
            </a:r>
            <a:r>
              <a:rPr lang="es-ES" sz="2500" b="1" i="0" u="none" strike="noStrike" kern="1200" cap="none" spc="0" baseline="0">
                <a:solidFill>
                  <a:srgbClr val="000000"/>
                </a:solidFill>
                <a:uFillTx/>
                <a:latin typeface="Times New Roman" pitchFamily="18"/>
                <a:ea typeface="DejaVu Sans" pitchFamily="34"/>
                <a:cs typeface="DejaVu Sans" pitchFamily="34"/>
              </a:rPr>
              <a:t>r</a:t>
            </a:r>
            <a:r>
              <a:rPr lang="es-ES" sz="2500" b="0" i="0" u="none" strike="noStrike" kern="1200" cap="none" spc="0" baseline="0">
                <a:solidFill>
                  <a:srgbClr val="000000"/>
                </a:solidFill>
                <a:uFillTx/>
                <a:latin typeface="Times New Roman" pitchFamily="18"/>
                <a:ea typeface="DejaVu Sans" pitchFamily="34"/>
                <a:cs typeface="DejaVu Sans" pitchFamily="34"/>
              </a:rPr>
              <a:t>) y escribir (</a:t>
            </a:r>
            <a:r>
              <a:rPr lang="es-ES" sz="2500" b="1" i="0" u="none" strike="noStrike" kern="1200" cap="none" spc="0" baseline="0">
                <a:solidFill>
                  <a:srgbClr val="000000"/>
                </a:solidFill>
                <a:uFillTx/>
                <a:latin typeface="Times New Roman" pitchFamily="18"/>
                <a:ea typeface="DejaVu Sans" pitchFamily="34"/>
                <a:cs typeface="DejaVu Sans" pitchFamily="34"/>
              </a:rPr>
              <a:t>w</a:t>
            </a:r>
            <a:r>
              <a:rPr lang="es-ES" sz="2500" b="0" i="0" u="none" strike="noStrike" kern="1200" cap="none" spc="0" baseline="0">
                <a:solidFill>
                  <a:srgbClr val="000000"/>
                </a:solidFill>
                <a:uFillTx/>
                <a:latin typeface="Times New Roman" pitchFamily="18"/>
                <a:ea typeface="DejaVu Sans" pitchFamily="34"/>
                <a:cs typeface="DejaVu Sans" pitchFamily="34"/>
              </a:rPr>
              <a:t>) el archivo, el creador del archivo (root) y a qué grupo de usuarios pertenece (root). Por defecto, el nombre de su grupo es el mismo que su nombre de login.</a:t>
            </a:r>
          </a:p>
        </p:txBody>
      </p:sp>
      <p:sp>
        <p:nvSpPr>
          <p:cNvPr id="4" name="Forma libre: forma 3">
            <a:extLst>
              <a:ext uri="{FF2B5EF4-FFF2-40B4-BE49-F238E27FC236}">
                <a16:creationId xmlns:a16="http://schemas.microsoft.com/office/drawing/2014/main" id="{245014FD-C082-4537-82AC-6E1106E3F8E8}"/>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1ACFA0BD-5202-423A-B28E-51F0C908176E}"/>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6" name="Imagen 5">
            <a:extLst>
              <a:ext uri="{FF2B5EF4-FFF2-40B4-BE49-F238E27FC236}">
                <a16:creationId xmlns:a16="http://schemas.microsoft.com/office/drawing/2014/main" id="{5DCED364-6001-4D6B-A8EE-68C0F8C8F148}"/>
              </a:ext>
            </a:extLst>
          </p:cNvPr>
          <p:cNvPicPr>
            <a:picLocks noChangeAspect="1"/>
          </p:cNvPicPr>
          <p:nvPr/>
        </p:nvPicPr>
        <p:blipFill>
          <a:blip>
            <a:lum/>
            <a:alphaModFix/>
          </a:blip>
          <a:srcRect/>
          <a:stretch>
            <a:fillRect/>
          </a:stretch>
        </p:blipFill>
        <p:spPr>
          <a:xfrm>
            <a:off x="5234400" y="2591281"/>
            <a:ext cx="3909956" cy="4267084"/>
          </a:xfrm>
          <a:prstGeom prst="rect">
            <a:avLst/>
          </a:prstGeom>
          <a:noFill/>
          <a:ln cap="flat">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B54FF-F76A-4AAB-9288-D618AD1D26B4}"/>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8224E8CD-D6E3-426D-8C21-BC7168C8080C}"/>
              </a:ext>
            </a:extLst>
          </p:cNvPr>
          <p:cNvSpPr/>
          <p:nvPr/>
        </p:nvSpPr>
        <p:spPr>
          <a:xfrm>
            <a:off x="503276" y="1773359"/>
            <a:ext cx="8640723"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dirty="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dirty="0">
                <a:solidFill>
                  <a:srgbClr val="000000"/>
                </a:solidFill>
                <a:uFillTx/>
                <a:latin typeface="Times New Roman" pitchFamily="18"/>
                <a:ea typeface="DejaVu Sans" pitchFamily="34"/>
                <a:cs typeface="DejaVu Sans" pitchFamily="34"/>
              </a:rPr>
              <a:t>Permisos</a:t>
            </a:r>
          </a:p>
        </p:txBody>
      </p:sp>
      <p:sp>
        <p:nvSpPr>
          <p:cNvPr id="4" name="Forma libre: forma 3">
            <a:extLst>
              <a:ext uri="{FF2B5EF4-FFF2-40B4-BE49-F238E27FC236}">
                <a16:creationId xmlns:a16="http://schemas.microsoft.com/office/drawing/2014/main" id="{EB3596B9-E78C-4207-8454-3927E10A4C13}"/>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3A78A789-584F-488A-876C-80F435F57A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14702" y="2435993"/>
            <a:ext cx="6829297" cy="3801367"/>
          </a:xfrm>
          <a:prstGeom prst="rect">
            <a:avLst/>
          </a:prstGeom>
          <a:noFill/>
          <a:ln cap="flat">
            <a:noFill/>
          </a:ln>
        </p:spPr>
      </p:pic>
      <p:pic>
        <p:nvPicPr>
          <p:cNvPr id="6" name="Imagen 5">
            <a:extLst>
              <a:ext uri="{FF2B5EF4-FFF2-40B4-BE49-F238E27FC236}">
                <a16:creationId xmlns:a16="http://schemas.microsoft.com/office/drawing/2014/main" id="{313C8804-2377-4AE6-93D6-25DA9851AC35}"/>
              </a:ext>
            </a:extLst>
          </p:cNvPr>
          <p:cNvPicPr>
            <a:picLocks noChangeAspect="1"/>
          </p:cNvPicPr>
          <p:nvPr/>
        </p:nvPicPr>
        <p:blipFill>
          <a:blip r:embed="rId4">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683AE9-CA1B-4F7F-9224-170E8EF601DE}"/>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44351A55-886C-4CB0-B7FE-DB2EEDBFF394}"/>
              </a:ext>
            </a:extLst>
          </p:cNvPr>
          <p:cNvSpPr/>
          <p:nvPr/>
        </p:nvSpPr>
        <p:spPr>
          <a:xfrm>
            <a:off x="503276" y="1773359"/>
            <a:ext cx="8640723"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Permisos</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3366FF"/>
                </a:solidFill>
                <a:uFillTx/>
                <a:latin typeface="Times New Roman" pitchFamily="18"/>
                <a:ea typeface="DejaVu Sans" pitchFamily="34"/>
                <a:cs typeface="DejaVu Sans" pitchFamily="34"/>
              </a:rPr>
              <a:t>Tipo</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d </a:t>
            </a:r>
            <a:r>
              <a:rPr lang="es-ES" sz="2800" b="0" i="0" u="none" strike="noStrike" kern="1200" cap="none" spc="0" baseline="0">
                <a:solidFill>
                  <a:srgbClr val="000000"/>
                </a:solidFill>
                <a:uFillTx/>
                <a:ea typeface="DejaVu Sans" pitchFamily="34"/>
                <a:cs typeface="DejaVu Sans" pitchFamily="34"/>
              </a:rPr>
              <a:t></a:t>
            </a:r>
            <a:r>
              <a:rPr lang="es-ES" sz="2800" b="0" i="0" u="none" strike="noStrike" kern="1200" cap="none" spc="0" baseline="0">
                <a:solidFill>
                  <a:srgbClr val="000000"/>
                </a:solidFill>
                <a:uFillTx/>
                <a:latin typeface="Times New Roman" pitchFamily="18"/>
                <a:ea typeface="DejaVu Sans" pitchFamily="34"/>
                <a:cs typeface="DejaVu Sans" pitchFamily="34"/>
              </a:rPr>
              <a:t> un directorio</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 (dash) </a:t>
            </a:r>
            <a:r>
              <a:rPr lang="es-ES" sz="2800" b="0" i="0" u="none" strike="noStrike" kern="1200" cap="none" spc="0" baseline="0">
                <a:solidFill>
                  <a:srgbClr val="000000"/>
                </a:solidFill>
                <a:uFillTx/>
                <a:ea typeface="DejaVu Sans" pitchFamily="34"/>
                <a:cs typeface="DejaVu Sans" pitchFamily="34"/>
              </a:rPr>
              <a:t></a:t>
            </a:r>
            <a:r>
              <a:rPr lang="es-ES" sz="2800" b="0" i="0" u="none" strike="noStrike" kern="1200" cap="none" spc="0" baseline="0">
                <a:solidFill>
                  <a:srgbClr val="000000"/>
                </a:solidFill>
                <a:uFillTx/>
                <a:latin typeface="Times New Roman" pitchFamily="18"/>
                <a:ea typeface="DejaVu Sans" pitchFamily="34"/>
                <a:cs typeface="DejaVu Sans" pitchFamily="34"/>
              </a:rPr>
              <a:t> un archivo normal</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l </a:t>
            </a:r>
            <a:r>
              <a:rPr lang="es-ES" sz="2800" b="0" i="0" u="none" strike="noStrike" kern="1200" cap="none" spc="0" baseline="0">
                <a:solidFill>
                  <a:srgbClr val="000000"/>
                </a:solidFill>
                <a:uFillTx/>
                <a:ea typeface="DejaVu Sans" pitchFamily="34"/>
                <a:cs typeface="DejaVu Sans" pitchFamily="34"/>
              </a:rPr>
              <a:t></a:t>
            </a:r>
            <a:r>
              <a:rPr lang="es-ES" sz="2800" b="0" i="0" u="none" strike="noStrike" kern="1200" cap="none" spc="0" baseline="0">
                <a:solidFill>
                  <a:srgbClr val="000000"/>
                </a:solidFill>
                <a:uFillTx/>
                <a:latin typeface="Times New Roman" pitchFamily="18"/>
                <a:ea typeface="DejaVu Sans" pitchFamily="34"/>
                <a:cs typeface="DejaVu Sans" pitchFamily="34"/>
              </a:rPr>
              <a:t> un enlace simbólico a otro programa o archivo en algún otro lugar del sistema.</a:t>
            </a:r>
          </a:p>
        </p:txBody>
      </p:sp>
      <p:sp>
        <p:nvSpPr>
          <p:cNvPr id="4" name="Forma libre: forma 3">
            <a:extLst>
              <a:ext uri="{FF2B5EF4-FFF2-40B4-BE49-F238E27FC236}">
                <a16:creationId xmlns:a16="http://schemas.microsoft.com/office/drawing/2014/main" id="{C4889529-3B22-4916-9A2F-723552B8F790}"/>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F8D4819D-5CF2-48C9-9C72-ADFF2FB0C972}"/>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Problemas de licencias: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V7 se prohíbe el estudio en centros académicos.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MINIX de </a:t>
            </a:r>
            <a:r>
              <a:rPr lang="es-ES" sz="2400" b="1" i="0" u="none" strike="noStrike" baseline="0" dirty="0">
                <a:latin typeface="6E678eITCStoneSerifStdMedium,Bold"/>
              </a:rPr>
              <a:t>Andrew Tanenbaum</a:t>
            </a:r>
            <a:endParaRPr lang="es-MX" sz="2200" dirty="0">
              <a:latin typeface="Arial" pitchFamily="18"/>
            </a:endParaRP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24435601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page11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F080D3-084E-4CBD-92CE-3D1CFA649900}"/>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559A85F3-0265-4BD6-84B6-58AA0ACED15F}"/>
              </a:ext>
            </a:extLst>
          </p:cNvPr>
          <p:cNvSpPr/>
          <p:nvPr/>
        </p:nvSpPr>
        <p:spPr>
          <a:xfrm>
            <a:off x="503276" y="1773359"/>
            <a:ext cx="8640723"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Permisos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3366FF"/>
                </a:solidFill>
                <a:uFillTx/>
                <a:latin typeface="Times New Roman" pitchFamily="18"/>
                <a:ea typeface="DejaVu Sans" pitchFamily="34"/>
                <a:cs typeface="DejaVu Sans" pitchFamily="34"/>
              </a:rPr>
              <a:t>Grupos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r </a:t>
            </a:r>
            <a:r>
              <a:rPr lang="es-ES" sz="2800" b="0" i="0" u="none" strike="noStrike" kern="1200" cap="none" spc="0" baseline="0">
                <a:solidFill>
                  <a:srgbClr val="000000"/>
                </a:solidFill>
                <a:uFillTx/>
                <a:ea typeface="DejaVu Sans" pitchFamily="34"/>
                <a:cs typeface="DejaVu Sans" pitchFamily="34"/>
              </a:rPr>
              <a:t></a:t>
            </a:r>
            <a:r>
              <a:rPr lang="es-ES" sz="2800" b="0" i="0" u="none" strike="noStrike" kern="1200" cap="none" spc="0" baseline="0">
                <a:solidFill>
                  <a:srgbClr val="000000"/>
                </a:solidFill>
                <a:uFillTx/>
                <a:latin typeface="Times New Roman" pitchFamily="18"/>
                <a:ea typeface="DejaVu Sans" pitchFamily="34"/>
                <a:cs typeface="DejaVu Sans" pitchFamily="34"/>
              </a:rPr>
              <a:t> indica que el archivo se puede leer.</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w </a:t>
            </a:r>
            <a:r>
              <a:rPr lang="es-ES" sz="2800" b="0" i="0" u="none" strike="noStrike" kern="1200" cap="none" spc="0" baseline="0">
                <a:solidFill>
                  <a:srgbClr val="000000"/>
                </a:solidFill>
                <a:uFillTx/>
                <a:ea typeface="DejaVu Sans" pitchFamily="34"/>
                <a:cs typeface="DejaVu Sans" pitchFamily="34"/>
              </a:rPr>
              <a:t></a:t>
            </a:r>
            <a:r>
              <a:rPr lang="es-ES" sz="2800" b="0" i="0" u="none" strike="noStrike" kern="1200" cap="none" spc="0" baseline="0">
                <a:solidFill>
                  <a:srgbClr val="000000"/>
                </a:solidFill>
                <a:uFillTx/>
                <a:latin typeface="Times New Roman" pitchFamily="18"/>
                <a:ea typeface="DejaVu Sans" pitchFamily="34"/>
                <a:cs typeface="DejaVu Sans" pitchFamily="34"/>
              </a:rPr>
              <a:t> indica que el archivo se puede escribir.</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x </a:t>
            </a:r>
            <a:r>
              <a:rPr lang="es-ES" sz="2800" b="0" i="0" u="none" strike="noStrike" kern="1200" cap="none" spc="0" baseline="0">
                <a:solidFill>
                  <a:srgbClr val="000000"/>
                </a:solidFill>
                <a:uFillTx/>
                <a:ea typeface="DejaVu Sans" pitchFamily="34"/>
                <a:cs typeface="DejaVu Sans" pitchFamily="34"/>
              </a:rPr>
              <a:t></a:t>
            </a:r>
            <a:r>
              <a:rPr lang="es-ES" sz="2800" b="0" i="0" u="none" strike="noStrike" kern="1200" cap="none" spc="0" baseline="0">
                <a:solidFill>
                  <a:srgbClr val="000000"/>
                </a:solidFill>
                <a:uFillTx/>
                <a:latin typeface="Times New Roman" pitchFamily="18"/>
                <a:ea typeface="DejaVu Sans" pitchFamily="34"/>
                <a:cs typeface="DejaVu Sans" pitchFamily="34"/>
              </a:rPr>
              <a:t> indica que el archivo se puede ejecutar (si es un programa)</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 </a:t>
            </a:r>
            <a:r>
              <a:rPr lang="es-ES" sz="2800" b="0" i="0" u="none" strike="noStrike" kern="1200" cap="none" spc="0" baseline="0">
                <a:solidFill>
                  <a:srgbClr val="000000"/>
                </a:solidFill>
                <a:uFillTx/>
                <a:ea typeface="DejaVu Sans" pitchFamily="34"/>
                <a:cs typeface="DejaVu Sans" pitchFamily="34"/>
              </a:rPr>
              <a:t></a:t>
            </a:r>
            <a:r>
              <a:rPr lang="es-ES" sz="2800" b="0" i="0" u="none" strike="noStrike" kern="1200" cap="none" spc="0" baseline="0">
                <a:solidFill>
                  <a:srgbClr val="000000"/>
                </a:solidFill>
                <a:uFillTx/>
                <a:latin typeface="Times New Roman" pitchFamily="18"/>
                <a:ea typeface="DejaVu Sans" pitchFamily="34"/>
                <a:cs typeface="DejaVu Sans" pitchFamily="34"/>
              </a:rPr>
              <a:t> Cuando aparece un guión en propietario, grupo u otros, quiere decir que no se ha concedido un permiso en particular.</a:t>
            </a:r>
          </a:p>
        </p:txBody>
      </p:sp>
      <p:sp>
        <p:nvSpPr>
          <p:cNvPr id="4" name="Forma libre: forma 3">
            <a:extLst>
              <a:ext uri="{FF2B5EF4-FFF2-40B4-BE49-F238E27FC236}">
                <a16:creationId xmlns:a16="http://schemas.microsoft.com/office/drawing/2014/main" id="{8BC0411E-F519-4D96-9E02-842C78CAC028}"/>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FE02B1A6-3303-4530-BAE7-563181F597A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F4E8C-83C5-41DB-AA0C-9721FA18C11B}"/>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1363D238-CD11-4485-94CC-D731950FFBFE}"/>
              </a:ext>
            </a:extLst>
          </p:cNvPr>
          <p:cNvSpPr/>
          <p:nvPr/>
        </p:nvSpPr>
        <p:spPr>
          <a:xfrm>
            <a:off x="503276" y="1773359"/>
            <a:ext cx="8640723"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Permisos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Ejemplo:</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ls -l prueba1.txt</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-rw-rw-r– 1 omikron05 omikron05 16 nov 7 10:40 prueba1.txt</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El propietario del archivo, (en este caso, omikron05) tiene los permisos para escribir y leer el archivo.</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El grupo, omikron05  tiene los permisos para escribir y leer prueba1.txt.</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El archivo no es un programa por lo que ni el propietario, ni el grupo tienen permiso para ejecutarlo.</a:t>
            </a:r>
          </a:p>
        </p:txBody>
      </p:sp>
      <p:sp>
        <p:nvSpPr>
          <p:cNvPr id="4" name="Forma libre: forma 3">
            <a:extLst>
              <a:ext uri="{FF2B5EF4-FFF2-40B4-BE49-F238E27FC236}">
                <a16:creationId xmlns:a16="http://schemas.microsoft.com/office/drawing/2014/main" id="{016F1CF7-226E-416E-BB8E-CB13926C8217}"/>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2ABD6808-AA32-4382-B457-F30AF6C41500}"/>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page11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81D210-2DD9-4463-A0DA-225851E46FD3}"/>
              </a:ext>
            </a:extLst>
          </p:cNvPr>
          <p:cNvSpPr txBox="1">
            <a:spLocks noGrp="1"/>
          </p:cNvSpPr>
          <p:nvPr>
            <p:ph type="title" idx="4294967295"/>
          </p:nvPr>
        </p:nvSpPr>
        <p:spPr>
          <a:xfrm>
            <a:off x="380518" y="304202"/>
            <a:ext cx="7542364" cy="882716"/>
          </a:xfrm>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C49AFA17-67CC-4760-8DEF-F7C03A94BD10}"/>
              </a:ext>
            </a:extLst>
          </p:cNvPr>
          <p:cNvSpPr/>
          <p:nvPr/>
        </p:nvSpPr>
        <p:spPr>
          <a:xfrm>
            <a:off x="503276" y="1219315"/>
            <a:ext cx="8640723" cy="546552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Permisos </a:t>
            </a:r>
            <a:r>
              <a:rPr lang="es-ES" sz="2100" b="0" i="0" u="none" strike="noStrike" kern="1200" cap="none" spc="0" baseline="0">
                <a:solidFill>
                  <a:srgbClr val="000000"/>
                </a:solidFill>
                <a:uFillTx/>
                <a:ea typeface="DejaVu Sans" pitchFamily="34"/>
                <a:cs typeface="DejaVu Sans" pitchFamily="34"/>
              </a:rPr>
              <a:t></a:t>
            </a:r>
            <a:r>
              <a:rPr lang="es-ES" sz="2100" b="0" i="0" u="none" strike="noStrike" kern="1200" cap="none" spc="0" baseline="0">
                <a:solidFill>
                  <a:srgbClr val="000000"/>
                </a:solidFill>
                <a:uFillTx/>
                <a:latin typeface="Times New Roman" pitchFamily="18"/>
                <a:ea typeface="DejaVu Sans" pitchFamily="34"/>
                <a:cs typeface="DejaVu Sans" pitchFamily="34"/>
              </a:rPr>
              <a:t> </a:t>
            </a:r>
            <a:r>
              <a:rPr lang="es-ES" sz="2100" b="1" i="0" u="none" strike="noStrike" kern="1200" cap="none" spc="0" baseline="0">
                <a:solidFill>
                  <a:srgbClr val="000000"/>
                </a:solidFill>
                <a:uFillTx/>
                <a:latin typeface="Times New Roman" pitchFamily="18"/>
                <a:ea typeface="DejaVu Sans" pitchFamily="34"/>
                <a:cs typeface="DejaVu Sans" pitchFamily="34"/>
              </a:rPr>
              <a:t>chmod</a:t>
            </a:r>
            <a:r>
              <a:rPr lang="es-ES" sz="21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latin typeface="Times New Roman" pitchFamily="18"/>
                <a:ea typeface="DejaVu Sans" pitchFamily="34"/>
                <a:cs typeface="DejaVu Sans" pitchFamily="34"/>
              </a:rPr>
              <a:t>Permite cambiar los permisos de un archivo o directorio siempre que usted sea el dueño o este como root.</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Identidades</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u</a:t>
            </a:r>
            <a:r>
              <a:rPr lang="es-ES" sz="16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es el usuario propietario del archivo</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g</a:t>
            </a:r>
            <a:r>
              <a:rPr lang="es-ES" sz="16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es el grupo al que el usuario pertenece</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o</a:t>
            </a:r>
            <a:r>
              <a:rPr lang="es-ES" sz="16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otros, el resto del mundo</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a</a:t>
            </a:r>
            <a:r>
              <a:rPr lang="es-ES" sz="16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todo el mundo (u, g, y o)</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Permisos</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r</a:t>
            </a:r>
            <a:r>
              <a:rPr lang="es-ES" sz="16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acceso a lectura ARCHIVO / LISTAR EN DIRECTORIO</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w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acceso a escritura ARCHIVO / CREAR Y BORRAR EN DIRECTORIO</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x</a:t>
            </a:r>
            <a:r>
              <a:rPr lang="es-ES" sz="16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acceso de ejecución ARCHIVO / ACCESO A ARCHIVO DIRECTORIO</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Acciones</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añadir los permisos</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elimina los permisos</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600" b="1" i="0" u="none" strike="noStrike" kern="1200" cap="none" spc="0" baseline="0">
                <a:solidFill>
                  <a:srgbClr val="000000"/>
                </a:solidFill>
                <a:uFillTx/>
                <a:latin typeface="Times New Roman" pitchFamily="18"/>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a:t>
            </a:r>
            <a:r>
              <a:rPr lang="es-ES" sz="1600" b="0" i="0" u="none" strike="noStrike" kern="1200" cap="none" spc="0" baseline="0">
                <a:solidFill>
                  <a:srgbClr val="000000"/>
                </a:solidFill>
                <a:uFillTx/>
                <a:ea typeface="DejaVu Sans" pitchFamily="34"/>
                <a:cs typeface="DejaVu Sans" pitchFamily="34"/>
              </a:rPr>
              <a:t></a:t>
            </a:r>
            <a:r>
              <a:rPr lang="es-ES" sz="1600" b="0" i="0" u="none" strike="noStrike" kern="1200" cap="none" spc="0" baseline="0">
                <a:solidFill>
                  <a:srgbClr val="000000"/>
                </a:solidFill>
                <a:uFillTx/>
                <a:latin typeface="Times New Roman" pitchFamily="18"/>
                <a:ea typeface="DejaVu Sans" pitchFamily="34"/>
                <a:cs typeface="DejaVu Sans" pitchFamily="34"/>
              </a:rPr>
              <a:t> hace que sea el único permiso</a:t>
            </a:r>
          </a:p>
        </p:txBody>
      </p:sp>
      <p:sp>
        <p:nvSpPr>
          <p:cNvPr id="4" name="Forma libre: forma 3">
            <a:extLst>
              <a:ext uri="{FF2B5EF4-FFF2-40B4-BE49-F238E27FC236}">
                <a16:creationId xmlns:a16="http://schemas.microsoft.com/office/drawing/2014/main" id="{C0CD3930-757B-495E-A4B8-76E83B201873}"/>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D63E76C1-D1AA-49C3-91DC-05D983CB2E48}"/>
              </a:ext>
            </a:extLst>
          </p:cNvPr>
          <p:cNvPicPr>
            <a:picLocks noChangeAspect="1"/>
          </p:cNvPicPr>
          <p:nvPr/>
        </p:nvPicPr>
        <p:blipFill>
          <a:blip r:embed="rId3">
            <a:lum/>
            <a:alphaModFix/>
          </a:blip>
          <a:srcRect/>
          <a:stretch>
            <a:fillRect/>
          </a:stretch>
        </p:blipFill>
        <p:spPr>
          <a:xfrm>
            <a:off x="6553084" y="0"/>
            <a:ext cx="1368719" cy="1368363"/>
          </a:xfrm>
          <a:prstGeom prst="rect">
            <a:avLst/>
          </a:prstGeom>
          <a:noFill/>
          <a:ln cap="flat">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page11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CD25B9-24CF-4942-A931-DC8F979FCB75}"/>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1E23734E-7B01-410C-A055-085BDF4AE027}"/>
              </a:ext>
            </a:extLst>
          </p:cNvPr>
          <p:cNvSpPr/>
          <p:nvPr/>
        </p:nvSpPr>
        <p:spPr>
          <a:xfrm>
            <a:off x="179277" y="1773359"/>
            <a:ext cx="8964722"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Permisos </a:t>
            </a:r>
            <a:r>
              <a:rPr lang="es-ES" sz="2900" b="0" i="0" u="none" strike="noStrike" kern="1200" cap="none" spc="0" baseline="0">
                <a:solidFill>
                  <a:srgbClr val="000000"/>
                </a:solidFill>
                <a:uFillTx/>
                <a:ea typeface="DejaVu Sans" pitchFamily="34"/>
                <a:cs typeface="DejaVu Sans" pitchFamily="34"/>
              </a:rPr>
              <a:t></a:t>
            </a:r>
            <a:r>
              <a:rPr lang="es-ES" sz="2900" b="0" i="0" u="none" strike="noStrike" kern="1200" cap="none" spc="0" baseline="0">
                <a:solidFill>
                  <a:srgbClr val="000000"/>
                </a:solidFill>
                <a:uFillTx/>
                <a:latin typeface="Times New Roman" pitchFamily="18"/>
                <a:ea typeface="DejaVu Sans" pitchFamily="34"/>
                <a:cs typeface="DejaVu Sans" pitchFamily="34"/>
              </a:rPr>
              <a:t> chmod</a:t>
            </a:r>
          </a:p>
          <a:p>
            <a:pPr marL="0" marR="0" lvl="3" indent="0" algn="l" defTabSz="914400" rtl="0" fontAlgn="auto" hangingPunct="1">
              <a:lnSpc>
                <a:spcPct val="100000"/>
              </a:lnSpc>
              <a:spcBef>
                <a:spcPts val="3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400" b="0" i="0" u="none" strike="noStrike" kern="1200" cap="none" spc="0" baseline="0">
                <a:solidFill>
                  <a:srgbClr val="000000"/>
                </a:solidFill>
                <a:uFillTx/>
                <a:latin typeface="Times New Roman" pitchFamily="18"/>
                <a:ea typeface="DejaVu Sans" pitchFamily="34"/>
                <a:cs typeface="DejaVu Sans" pitchFamily="34"/>
              </a:rPr>
              <a:t>Ejemplo</a:t>
            </a:r>
          </a:p>
          <a:p>
            <a:pPr marL="0" marR="0" lvl="4"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ls -l prueba1.txt</a:t>
            </a:r>
          </a:p>
          <a:p>
            <a:pPr marL="0" marR="0" lvl="4"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-rw-rw-r– 1 omikron05 omikron05 16 nov 10 10:40 prueba1.txt</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chmod o+w prueba1.txt</a:t>
            </a:r>
          </a:p>
          <a:p>
            <a:pPr marL="0" marR="0" lvl="4"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-rw-rw-rw– 1 omikron05 omikron05 16 nov 10 10:40 prueba1.txt</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chmod go-rw prueba1.txt</a:t>
            </a:r>
          </a:p>
          <a:p>
            <a:pPr marL="0" marR="0" lvl="4"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 1 omikron05 omikron05 16 nov 10 10:40 prueba1.txt</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chmod a-rwx prueba1.txt</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cat prueba1.txt</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chmod u+rw prueba1.txt</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cat prueba1.txt</a:t>
            </a:r>
          </a:p>
          <a:p>
            <a:pPr marL="2057400" marR="0" lvl="4" indent="-228600" algn="l" defTabSz="914400" rtl="0" fontAlgn="auto" hangingPunct="1">
              <a:lnSpc>
                <a:spcPct val="100000"/>
              </a:lnSpc>
              <a:spcBef>
                <a:spcPts val="500"/>
              </a:spcBef>
              <a:spcAft>
                <a:spcPts val="0"/>
              </a:spcAft>
              <a:buNone/>
              <a:tabLst>
                <a:tab pos="2057400" algn="l"/>
                <a:tab pos="2506315" algn="l"/>
                <a:tab pos="2955596" algn="l"/>
                <a:tab pos="3404878" algn="l"/>
                <a:tab pos="3854159" algn="l"/>
                <a:tab pos="4303440" algn="l"/>
                <a:tab pos="4752722" algn="l"/>
                <a:tab pos="5202003" algn="l"/>
                <a:tab pos="5651275" algn="l"/>
                <a:tab pos="6100556" algn="l"/>
                <a:tab pos="6549838" algn="l"/>
                <a:tab pos="6999119" algn="l"/>
                <a:tab pos="7448400" algn="l"/>
                <a:tab pos="7897681" algn="l"/>
                <a:tab pos="8346963" algn="l"/>
                <a:tab pos="8796244" algn="l"/>
                <a:tab pos="9245516" algn="l"/>
                <a:tab pos="9694797" algn="l"/>
                <a:tab pos="10144079" algn="l"/>
                <a:tab pos="10593360" algn="l"/>
                <a:tab pos="11042641" algn="l"/>
              </a:tabLst>
              <a:defRPr sz="1800" b="0" i="0" u="none" strike="noStrike" kern="0" cap="none" spc="0" baseline="0">
                <a:solidFill>
                  <a:srgbClr val="000000"/>
                </a:solidFill>
                <a:uFillTx/>
              </a:defRPr>
            </a:pPr>
            <a:endParaRPr lang="es-ES" sz="2000" b="0" i="0" u="none" strike="noStrike" kern="1200" cap="none" spc="0" baseline="0">
              <a:solidFill>
                <a:srgbClr val="000000"/>
              </a:solidFill>
              <a:uFillTx/>
              <a:latin typeface="Times New Roman" pitchFamily="18"/>
              <a:ea typeface="DejaVu Sans" pitchFamily="34"/>
              <a:cs typeface="DejaVu Sans" pitchFamily="34"/>
            </a:endParaRPr>
          </a:p>
        </p:txBody>
      </p:sp>
      <p:sp>
        <p:nvSpPr>
          <p:cNvPr id="4" name="Forma libre: forma 3">
            <a:extLst>
              <a:ext uri="{FF2B5EF4-FFF2-40B4-BE49-F238E27FC236}">
                <a16:creationId xmlns:a16="http://schemas.microsoft.com/office/drawing/2014/main" id="{C361D87B-7EC9-4A36-9187-5BA9BA23B599}"/>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sp>
        <p:nvSpPr>
          <p:cNvPr id="5" name="Forma libre: forma 4">
            <a:extLst>
              <a:ext uri="{FF2B5EF4-FFF2-40B4-BE49-F238E27FC236}">
                <a16:creationId xmlns:a16="http://schemas.microsoft.com/office/drawing/2014/main" id="{B2F630DC-D037-4D01-84F7-F2AEBA0FF00E}"/>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400" b="0" i="0" u="none" strike="noStrike" kern="1200" cap="none" spc="0" baseline="0">
                <a:solidFill>
                  <a:srgbClr val="000000"/>
                </a:solidFill>
                <a:uFillTx/>
                <a:latin typeface="Verdana" pitchFamily="34"/>
                <a:ea typeface="Arial" pitchFamily="2"/>
                <a:cs typeface="Arial" pitchFamily="2"/>
              </a:rPr>
              <a:t>Recuerde que los permisos de los archivos son muy importantes para la seguridad.</a:t>
            </a: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Verdana" pitchFamily="34"/>
              <a:ea typeface="Arial" pitchFamily="2"/>
              <a:cs typeface="Arial" pitchFamily="2"/>
            </a:endParaRPr>
          </a:p>
        </p:txBody>
      </p:sp>
      <p:pic>
        <p:nvPicPr>
          <p:cNvPr id="6" name="Imagen 5">
            <a:extLst>
              <a:ext uri="{FF2B5EF4-FFF2-40B4-BE49-F238E27FC236}">
                <a16:creationId xmlns:a16="http://schemas.microsoft.com/office/drawing/2014/main" id="{7F155C04-C1A6-4568-97A0-07442844B09A}"/>
              </a:ext>
            </a:extLst>
          </p:cNvPr>
          <p:cNvPicPr>
            <a:picLocks noChangeAspect="1"/>
          </p:cNvPicPr>
          <p:nvPr/>
        </p:nvPicPr>
        <p:blipFill>
          <a:blip r:embed="rId3">
            <a:lum/>
            <a:alphaModFix/>
          </a:blip>
          <a:srcRect/>
          <a:stretch>
            <a:fillRect/>
          </a:stretch>
        </p:blipFill>
        <p:spPr>
          <a:xfrm>
            <a:off x="6172200" y="152284"/>
            <a:ext cx="1368363" cy="1368719"/>
          </a:xfrm>
          <a:prstGeom prst="rect">
            <a:avLst/>
          </a:prstGeom>
          <a:noFill/>
          <a:ln cap="flat">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page11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96CF7-3879-427F-8D49-813F30F85C57}"/>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5C141530-2CB4-4676-861A-F008B804F0F1}"/>
              </a:ext>
            </a:extLst>
          </p:cNvPr>
          <p:cNvSpPr/>
          <p:nvPr/>
        </p:nvSpPr>
        <p:spPr>
          <a:xfrm>
            <a:off x="179277" y="1773359"/>
            <a:ext cx="8964722"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Permisos </a:t>
            </a:r>
            <a:r>
              <a:rPr lang="es-ES" sz="2900" b="0" i="0" u="none" strike="noStrike" kern="1200" cap="none" spc="0" baseline="0">
                <a:solidFill>
                  <a:srgbClr val="000000"/>
                </a:solidFill>
                <a:uFillTx/>
                <a:ea typeface="DejaVu Sans" pitchFamily="34"/>
                <a:cs typeface="DejaVu Sans" pitchFamily="34"/>
              </a:rPr>
              <a:t></a:t>
            </a:r>
            <a:r>
              <a:rPr lang="es-ES" sz="2900" b="0" i="0" u="none" strike="noStrike" kern="1200" cap="none" spc="0" baseline="0">
                <a:solidFill>
                  <a:srgbClr val="000000"/>
                </a:solidFill>
                <a:uFillTx/>
                <a:latin typeface="Times New Roman" pitchFamily="18"/>
                <a:ea typeface="DejaVu Sans" pitchFamily="34"/>
                <a:cs typeface="DejaVu Sans" pitchFamily="34"/>
              </a:rPr>
              <a:t> chmod</a:t>
            </a:r>
          </a:p>
          <a:p>
            <a:pPr marL="0" marR="0" lvl="3"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Ejemplos comunes de configuración que se pueden realizar con chmod:</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g+w </a:t>
            </a:r>
            <a:r>
              <a:rPr lang="es-ES" sz="2000" b="0" i="0" u="none" strike="noStrike" kern="1200" cap="none" spc="0" baseline="0">
                <a:solidFill>
                  <a:srgbClr val="000000"/>
                </a:solidFill>
                <a:uFillTx/>
                <a:ea typeface="DejaVu Sans" pitchFamily="34"/>
                <a:cs typeface="DejaVu Sans" pitchFamily="34"/>
              </a:rPr>
              <a:t></a:t>
            </a:r>
            <a:r>
              <a:rPr lang="es-ES" sz="2000" b="0" i="0" u="none" strike="noStrike" kern="1200" cap="none" spc="0" baseline="0">
                <a:solidFill>
                  <a:srgbClr val="000000"/>
                </a:solidFill>
                <a:uFillTx/>
                <a:latin typeface="Times New Roman" pitchFamily="18"/>
                <a:ea typeface="DejaVu Sans" pitchFamily="34"/>
                <a:cs typeface="DejaVu Sans" pitchFamily="34"/>
              </a:rPr>
              <a:t> añade el acceso de escritura para el grupo</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o-rwx </a:t>
            </a:r>
            <a:r>
              <a:rPr lang="es-ES" sz="2000" b="0" i="0" u="none" strike="noStrike" kern="1200" cap="none" spc="0" baseline="0">
                <a:solidFill>
                  <a:srgbClr val="000000"/>
                </a:solidFill>
                <a:uFillTx/>
                <a:ea typeface="DejaVu Sans" pitchFamily="34"/>
                <a:cs typeface="DejaVu Sans" pitchFamily="34"/>
              </a:rPr>
              <a:t></a:t>
            </a:r>
            <a:r>
              <a:rPr lang="es-ES" sz="2000" b="0" i="0" u="none" strike="noStrike" kern="1200" cap="none" spc="0" baseline="0">
                <a:solidFill>
                  <a:srgbClr val="000000"/>
                </a:solidFill>
                <a:uFillTx/>
                <a:latin typeface="Times New Roman" pitchFamily="18"/>
                <a:ea typeface="DejaVu Sans" pitchFamily="34"/>
                <a:cs typeface="DejaVu Sans" pitchFamily="34"/>
              </a:rPr>
              <a:t> eliminar los permisos para los demás</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u+x </a:t>
            </a:r>
            <a:r>
              <a:rPr lang="es-ES" sz="2000" b="0" i="0" u="none" strike="noStrike" kern="1200" cap="none" spc="0" baseline="0">
                <a:solidFill>
                  <a:srgbClr val="000000"/>
                </a:solidFill>
                <a:uFillTx/>
                <a:ea typeface="DejaVu Sans" pitchFamily="34"/>
                <a:cs typeface="DejaVu Sans" pitchFamily="34"/>
              </a:rPr>
              <a:t></a:t>
            </a:r>
            <a:r>
              <a:rPr lang="es-ES" sz="2000" b="0" i="0" u="none" strike="noStrike" kern="1200" cap="none" spc="0" baseline="0">
                <a:solidFill>
                  <a:srgbClr val="000000"/>
                </a:solidFill>
                <a:uFillTx/>
                <a:latin typeface="Times New Roman" pitchFamily="18"/>
                <a:ea typeface="DejaVu Sans" pitchFamily="34"/>
                <a:cs typeface="DejaVu Sans" pitchFamily="34"/>
              </a:rPr>
              <a:t> permite al propietario del archivo su ejecución</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a+rw </a:t>
            </a:r>
            <a:r>
              <a:rPr lang="es-ES" sz="2000" b="0" i="0" u="none" strike="noStrike" kern="1200" cap="none" spc="0" baseline="0">
                <a:solidFill>
                  <a:srgbClr val="000000"/>
                </a:solidFill>
                <a:uFillTx/>
                <a:ea typeface="DejaVu Sans" pitchFamily="34"/>
                <a:cs typeface="DejaVu Sans" pitchFamily="34"/>
              </a:rPr>
              <a:t></a:t>
            </a:r>
            <a:r>
              <a:rPr lang="es-ES" sz="2000" b="0" i="0" u="none" strike="noStrike" kern="1200" cap="none" spc="0" baseline="0">
                <a:solidFill>
                  <a:srgbClr val="000000"/>
                </a:solidFill>
                <a:uFillTx/>
                <a:latin typeface="Times New Roman" pitchFamily="18"/>
                <a:ea typeface="DejaVu Sans" pitchFamily="34"/>
                <a:cs typeface="DejaVu Sans" pitchFamily="34"/>
              </a:rPr>
              <a:t> permite a cualquiera leer y escribir en el archivo</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ug+r </a:t>
            </a:r>
            <a:r>
              <a:rPr lang="es-ES" sz="2000" b="0" i="0" u="none" strike="noStrike" kern="1200" cap="none" spc="0" baseline="0">
                <a:solidFill>
                  <a:srgbClr val="000000"/>
                </a:solidFill>
                <a:uFillTx/>
                <a:ea typeface="DejaVu Sans" pitchFamily="34"/>
                <a:cs typeface="DejaVu Sans" pitchFamily="34"/>
              </a:rPr>
              <a:t></a:t>
            </a:r>
            <a:r>
              <a:rPr lang="es-ES" sz="2000" b="0" i="0" u="none" strike="noStrike" kern="1200" cap="none" spc="0" baseline="0">
                <a:solidFill>
                  <a:srgbClr val="000000"/>
                </a:solidFill>
                <a:uFillTx/>
                <a:latin typeface="Times New Roman" pitchFamily="18"/>
                <a:ea typeface="DejaVu Sans" pitchFamily="34"/>
                <a:cs typeface="DejaVu Sans" pitchFamily="34"/>
              </a:rPr>
              <a:t> permitir al propietario o al grupo leer el archivo</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g=rx </a:t>
            </a:r>
            <a:r>
              <a:rPr lang="es-ES" sz="2000" b="0" i="0" u="none" strike="noStrike" kern="1200" cap="none" spc="0" baseline="0">
                <a:solidFill>
                  <a:srgbClr val="000000"/>
                </a:solidFill>
                <a:uFillTx/>
                <a:ea typeface="DejaVu Sans" pitchFamily="34"/>
                <a:cs typeface="DejaVu Sans" pitchFamily="34"/>
              </a:rPr>
              <a:t></a:t>
            </a:r>
            <a:r>
              <a:rPr lang="es-ES" sz="2000" b="0" i="0" u="none" strike="noStrike" kern="1200" cap="none" spc="0" baseline="0">
                <a:solidFill>
                  <a:srgbClr val="000000"/>
                </a:solidFill>
                <a:uFillTx/>
                <a:latin typeface="Times New Roman" pitchFamily="18"/>
                <a:ea typeface="DejaVu Sans" pitchFamily="34"/>
                <a:cs typeface="DejaVu Sans" pitchFamily="34"/>
              </a:rPr>
              <a:t> concede al grupo la lectura y la ejecución (no la escritura)</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000" b="0" i="0" u="none" strike="noStrike" kern="1200" cap="none" spc="0" baseline="0">
              <a:solidFill>
                <a:srgbClr val="000000"/>
              </a:solidFill>
              <a:uFillTx/>
              <a:latin typeface="Times New Roman" pitchFamily="18"/>
              <a:ea typeface="DejaVu Sans" pitchFamily="34"/>
              <a:cs typeface="DejaVu Sans" pitchFamily="34"/>
            </a:endParaRPr>
          </a:p>
        </p:txBody>
      </p:sp>
      <p:sp>
        <p:nvSpPr>
          <p:cNvPr id="4" name="Forma libre: forma 3">
            <a:extLst>
              <a:ext uri="{FF2B5EF4-FFF2-40B4-BE49-F238E27FC236}">
                <a16:creationId xmlns:a16="http://schemas.microsoft.com/office/drawing/2014/main" id="{FE757583-D415-4449-AA6F-AC7BE2227162}"/>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sp>
        <p:nvSpPr>
          <p:cNvPr id="5" name="Forma libre: forma 4">
            <a:extLst>
              <a:ext uri="{FF2B5EF4-FFF2-40B4-BE49-F238E27FC236}">
                <a16:creationId xmlns:a16="http://schemas.microsoft.com/office/drawing/2014/main" id="{E8939677-9A2F-4FD5-9AF6-D82DD294714B}"/>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400" b="0" i="0" u="none" strike="noStrike" kern="1200" cap="none" spc="0" baseline="0">
                <a:solidFill>
                  <a:srgbClr val="000000"/>
                </a:solidFill>
                <a:uFillTx/>
                <a:latin typeface="Verdana" pitchFamily="34"/>
                <a:ea typeface="Arial" pitchFamily="2"/>
                <a:cs typeface="Arial" pitchFamily="2"/>
              </a:rPr>
              <a:t>Recuerde que los permisos de los archivos son muy importantes para la seguridad.</a:t>
            </a: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Verdana" pitchFamily="34"/>
              <a:ea typeface="Arial" pitchFamily="2"/>
              <a:cs typeface="Arial" pitchFamily="2"/>
            </a:endParaRPr>
          </a:p>
        </p:txBody>
      </p:sp>
      <p:pic>
        <p:nvPicPr>
          <p:cNvPr id="6" name="Imagen 5">
            <a:extLst>
              <a:ext uri="{FF2B5EF4-FFF2-40B4-BE49-F238E27FC236}">
                <a16:creationId xmlns:a16="http://schemas.microsoft.com/office/drawing/2014/main" id="{62B5E36F-E357-443B-A226-7A7CD6EFB8AC}"/>
              </a:ext>
            </a:extLst>
          </p:cNvPr>
          <p:cNvPicPr>
            <a:picLocks noChangeAspect="1"/>
          </p:cNvPicPr>
          <p:nvPr/>
        </p:nvPicPr>
        <p:blipFill>
          <a:blip r:embed="rId3">
            <a:lum/>
            <a:alphaModFix/>
          </a:blip>
          <a:srcRect/>
          <a:stretch>
            <a:fillRect/>
          </a:stretch>
        </p:blipFill>
        <p:spPr>
          <a:xfrm>
            <a:off x="6172200" y="152284"/>
            <a:ext cx="1368363" cy="1368719"/>
          </a:xfrm>
          <a:prstGeom prst="rect">
            <a:avLst/>
          </a:prstGeom>
          <a:noFill/>
          <a:ln cap="flat">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page11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96A9A7-48A0-499B-BDA0-40B0B23F662A}"/>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48AFFE5A-016D-4D3D-B473-C242813C6001}"/>
              </a:ext>
            </a:extLst>
          </p:cNvPr>
          <p:cNvSpPr/>
          <p:nvPr/>
        </p:nvSpPr>
        <p:spPr>
          <a:xfrm>
            <a:off x="179277" y="1773359"/>
            <a:ext cx="8964722"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Permisos </a:t>
            </a:r>
            <a:r>
              <a:rPr lang="es-ES" sz="2900" b="0" i="0" u="none" strike="noStrike" kern="1200" cap="none" spc="0" baseline="0">
                <a:solidFill>
                  <a:srgbClr val="000000"/>
                </a:solidFill>
                <a:uFillTx/>
                <a:ea typeface="DejaVu Sans" pitchFamily="34"/>
                <a:cs typeface="DejaVu Sans" pitchFamily="34"/>
              </a:rPr>
              <a:t></a:t>
            </a:r>
            <a:r>
              <a:rPr lang="es-ES" sz="2900" b="0" i="0" u="none" strike="noStrike" kern="1200" cap="none" spc="0" baseline="0">
                <a:solidFill>
                  <a:srgbClr val="000000"/>
                </a:solidFill>
                <a:uFillTx/>
                <a:latin typeface="Times New Roman" pitchFamily="18"/>
                <a:ea typeface="DejaVu Sans" pitchFamily="34"/>
                <a:cs typeface="DejaVu Sans" pitchFamily="34"/>
              </a:rPr>
              <a:t> chmod</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Ejemplos comunes de configuración que se pueden realizar con chmod:</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Añadiendo la opción -R puede cambiar los permisos para el árbol entero del directorio donde se encuentra.</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chmod a-x libros. Quitamos los permisos de ejecución al directorio libros. (Intentar con cd cambiar a esté)</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chmod ug+x libros (Restaurar nuestro accego y el del grupo)</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Times New Roman" pitchFamily="18"/>
                <a:ea typeface="DejaVu Sans" pitchFamily="34"/>
                <a:cs typeface="DejaVu Sans" pitchFamily="34"/>
              </a:rPr>
              <a:t>Mirar con ls -l</a:t>
            </a: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000" b="0" i="0" u="none" strike="noStrike" kern="1200" cap="none" spc="0" baseline="0">
              <a:solidFill>
                <a:srgbClr val="000000"/>
              </a:solidFill>
              <a:uFillTx/>
              <a:latin typeface="Times New Roman" pitchFamily="18"/>
              <a:ea typeface="DejaVu Sans" pitchFamily="34"/>
              <a:cs typeface="DejaVu Sans" pitchFamily="34"/>
            </a:endParaRPr>
          </a:p>
          <a:p>
            <a:pPr marL="0" marR="0" lvl="4"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000" b="0" i="0" u="none" strike="noStrike" kern="1200" cap="none" spc="0" baseline="0">
              <a:solidFill>
                <a:srgbClr val="000000"/>
              </a:solidFill>
              <a:uFillTx/>
              <a:latin typeface="Times New Roman" pitchFamily="18"/>
              <a:ea typeface="DejaVu Sans" pitchFamily="34"/>
              <a:cs typeface="DejaVu Sans" pitchFamily="34"/>
            </a:endParaRPr>
          </a:p>
        </p:txBody>
      </p:sp>
      <p:sp>
        <p:nvSpPr>
          <p:cNvPr id="4" name="Forma libre: forma 3">
            <a:extLst>
              <a:ext uri="{FF2B5EF4-FFF2-40B4-BE49-F238E27FC236}">
                <a16:creationId xmlns:a16="http://schemas.microsoft.com/office/drawing/2014/main" id="{E70DB32D-D4A2-4DC0-805C-B036351EEC6D}"/>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sp>
        <p:nvSpPr>
          <p:cNvPr id="5" name="Forma libre: forma 4">
            <a:extLst>
              <a:ext uri="{FF2B5EF4-FFF2-40B4-BE49-F238E27FC236}">
                <a16:creationId xmlns:a16="http://schemas.microsoft.com/office/drawing/2014/main" id="{1BB55F63-50FE-4A61-9BB7-723205E5BC56}"/>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400" b="0" i="0" u="none" strike="noStrike" kern="1200" cap="none" spc="0" baseline="0">
                <a:solidFill>
                  <a:srgbClr val="000000"/>
                </a:solidFill>
                <a:uFillTx/>
                <a:latin typeface="Verdana" pitchFamily="34"/>
                <a:ea typeface="Arial" pitchFamily="2"/>
                <a:cs typeface="Arial" pitchFamily="2"/>
              </a:rPr>
              <a:t>Recuerde que los permisos de los archivos son muy importantes para la seguridad.</a:t>
            </a: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Verdana" pitchFamily="34"/>
              <a:ea typeface="Arial" pitchFamily="2"/>
              <a:cs typeface="Arial" pitchFamily="2"/>
            </a:endParaRPr>
          </a:p>
        </p:txBody>
      </p:sp>
      <p:pic>
        <p:nvPicPr>
          <p:cNvPr id="6" name="Imagen 5">
            <a:extLst>
              <a:ext uri="{FF2B5EF4-FFF2-40B4-BE49-F238E27FC236}">
                <a16:creationId xmlns:a16="http://schemas.microsoft.com/office/drawing/2014/main" id="{98735FFA-E1C0-4D03-96A9-17A944F7BA64}"/>
              </a:ext>
            </a:extLst>
          </p:cNvPr>
          <p:cNvPicPr>
            <a:picLocks noChangeAspect="1"/>
          </p:cNvPicPr>
          <p:nvPr/>
        </p:nvPicPr>
        <p:blipFill>
          <a:blip r:embed="rId3">
            <a:lum/>
            <a:alphaModFix/>
          </a:blip>
          <a:srcRect/>
          <a:stretch>
            <a:fillRect/>
          </a:stretch>
        </p:blipFill>
        <p:spPr>
          <a:xfrm>
            <a:off x="6172200" y="152284"/>
            <a:ext cx="1368363" cy="1368719"/>
          </a:xfrm>
          <a:prstGeom prst="rect">
            <a:avLst/>
          </a:prstGeom>
          <a:noFill/>
          <a:ln cap="flat">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page11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A257A6-0177-46F4-B694-CE00D7A0BDE0}"/>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212B03C0-7348-4120-9F7D-FD8AF0741C65}"/>
              </a:ext>
            </a:extLst>
          </p:cNvPr>
          <p:cNvSpPr/>
          <p:nvPr/>
        </p:nvSpPr>
        <p:spPr>
          <a:xfrm>
            <a:off x="179277" y="1773359"/>
            <a:ext cx="8964722"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dirty="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dirty="0">
                <a:solidFill>
                  <a:srgbClr val="000000"/>
                </a:solidFill>
                <a:uFillTx/>
                <a:latin typeface="Times New Roman" pitchFamily="18"/>
                <a:ea typeface="DejaVu Sans" pitchFamily="34"/>
                <a:cs typeface="DejaVu Sans" pitchFamily="34"/>
              </a:rPr>
              <a:t>Permisos </a:t>
            </a:r>
            <a:r>
              <a:rPr lang="es-ES" sz="2900" b="0" i="0" u="none" strike="noStrike" kern="1200" cap="none" spc="0" baseline="0" dirty="0">
                <a:solidFill>
                  <a:srgbClr val="000000"/>
                </a:solidFill>
                <a:uFillTx/>
                <a:ea typeface="DejaVu Sans" pitchFamily="34"/>
                <a:cs typeface="DejaVu Sans" pitchFamily="34"/>
              </a:rPr>
              <a:t></a:t>
            </a:r>
            <a:r>
              <a:rPr lang="es-ES" sz="2900" b="0" i="0" u="none" strike="noStrike" kern="1200" cap="none" spc="0" baseline="0" dirty="0">
                <a:solidFill>
                  <a:srgbClr val="000000"/>
                </a:solidFill>
                <a:uFillTx/>
                <a:latin typeface="Times New Roman" pitchFamily="18"/>
                <a:ea typeface="DejaVu Sans" pitchFamily="34"/>
                <a:cs typeface="DejaVu Sans" pitchFamily="34"/>
              </a:rPr>
              <a:t> Usando </a:t>
            </a:r>
            <a:r>
              <a:rPr lang="es-ES" sz="2900" b="0" i="0" u="none" strike="noStrike" kern="1200" cap="none" spc="0" baseline="0" dirty="0" err="1">
                <a:solidFill>
                  <a:srgbClr val="000000"/>
                </a:solidFill>
                <a:uFillTx/>
                <a:latin typeface="Times New Roman" pitchFamily="18"/>
                <a:ea typeface="DejaVu Sans" pitchFamily="34"/>
                <a:cs typeface="DejaVu Sans" pitchFamily="34"/>
              </a:rPr>
              <a:t>numeros</a:t>
            </a:r>
            <a:endParaRPr lang="es-ES" sz="2900" b="0" i="0" u="none" strike="noStrike" kern="1200" cap="none" spc="0" baseline="0" dirty="0">
              <a:solidFill>
                <a:srgbClr val="000000"/>
              </a:solidFill>
              <a:uFillTx/>
              <a:latin typeface="Times New Roman" pitchFamily="18"/>
              <a:ea typeface="DejaVu Sans" pitchFamily="34"/>
              <a:cs typeface="DejaVu Sans" pitchFamily="34"/>
            </a:endParaRP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dirty="0">
                <a:solidFill>
                  <a:srgbClr val="000000"/>
                </a:solidFill>
                <a:uFillTx/>
                <a:latin typeface="Times New Roman" pitchFamily="18"/>
                <a:ea typeface="DejaVu Sans" pitchFamily="34"/>
                <a:cs typeface="DejaVu Sans" pitchFamily="34"/>
              </a:rPr>
              <a:t>Cada configuración del permiso puede estar representada por un valor numérico:</a:t>
            </a:r>
          </a:p>
          <a:p>
            <a:pPr marL="0" marR="0" lvl="3"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dirty="0">
                <a:solidFill>
                  <a:srgbClr val="000000"/>
                </a:solidFill>
                <a:uFillTx/>
                <a:latin typeface="Times New Roman" pitchFamily="18"/>
                <a:ea typeface="DejaVu Sans" pitchFamily="34"/>
                <a:cs typeface="DejaVu Sans" pitchFamily="34"/>
              </a:rPr>
              <a:t>r = 4</a:t>
            </a:r>
          </a:p>
          <a:p>
            <a:pPr marL="0" marR="0" lvl="3"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dirty="0">
                <a:solidFill>
                  <a:srgbClr val="000000"/>
                </a:solidFill>
                <a:uFillTx/>
                <a:latin typeface="Times New Roman" pitchFamily="18"/>
                <a:ea typeface="DejaVu Sans" pitchFamily="34"/>
                <a:cs typeface="DejaVu Sans" pitchFamily="34"/>
              </a:rPr>
              <a:t>w = 2</a:t>
            </a:r>
          </a:p>
          <a:p>
            <a:pPr marL="0" marR="0" lvl="3"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dirty="0">
                <a:solidFill>
                  <a:srgbClr val="000000"/>
                </a:solidFill>
                <a:uFillTx/>
                <a:latin typeface="Times New Roman" pitchFamily="18"/>
                <a:ea typeface="DejaVu Sans" pitchFamily="34"/>
                <a:cs typeface="DejaVu Sans" pitchFamily="34"/>
              </a:rPr>
              <a:t>x = 1</a:t>
            </a:r>
          </a:p>
          <a:p>
            <a:pPr marL="0" marR="0" lvl="3" indent="0" algn="l" defTabSz="914400" rtl="0" fontAlgn="auto" hangingPunct="1">
              <a:lnSpc>
                <a:spcPct val="100000"/>
              </a:lnSpc>
              <a:spcBef>
                <a:spcPts val="5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dirty="0">
                <a:solidFill>
                  <a:srgbClr val="000000"/>
                </a:solidFill>
                <a:uFillTx/>
                <a:latin typeface="Times New Roman" pitchFamily="18"/>
                <a:ea typeface="DejaVu Sans" pitchFamily="34"/>
                <a:cs typeface="DejaVu Sans" pitchFamily="34"/>
              </a:rPr>
              <a:t>- = 0</a:t>
            </a:r>
          </a:p>
          <a:p>
            <a:pPr marL="0" marR="0" lvl="2" indent="0" algn="l" defTabSz="914400" rtl="0" fontAlgn="auto" hangingPunct="1">
              <a:lnSpc>
                <a:spcPct val="100000"/>
              </a:lnSpc>
              <a:spcBef>
                <a:spcPts val="6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dirty="0">
                <a:solidFill>
                  <a:srgbClr val="000000"/>
                </a:solidFill>
                <a:uFillTx/>
                <a:latin typeface="Times New Roman" pitchFamily="18"/>
                <a:ea typeface="DejaVu Sans" pitchFamily="34"/>
                <a:cs typeface="DejaVu Sans" pitchFamily="34"/>
              </a:rPr>
              <a:t>-  (</a:t>
            </a:r>
            <a:r>
              <a:rPr lang="es-ES" sz="2400" b="0" i="0" u="none" strike="noStrike" kern="1200" cap="none" spc="0" baseline="0" dirty="0" err="1">
                <a:solidFill>
                  <a:srgbClr val="000000"/>
                </a:solidFill>
                <a:uFillTx/>
                <a:latin typeface="Times New Roman" pitchFamily="18"/>
                <a:ea typeface="DejaVu Sans" pitchFamily="34"/>
                <a:cs typeface="DejaVu Sans" pitchFamily="34"/>
              </a:rPr>
              <a:t>rwx</a:t>
            </a:r>
            <a:r>
              <a:rPr lang="es-ES" sz="2400" b="0" i="0" u="none" strike="noStrike" kern="1200" cap="none" spc="0" baseline="0" dirty="0">
                <a:solidFill>
                  <a:srgbClr val="000000"/>
                </a:solidFill>
                <a:uFillTx/>
                <a:latin typeface="Times New Roman" pitchFamily="18"/>
                <a:ea typeface="DejaVu Sans" pitchFamily="34"/>
                <a:cs typeface="DejaVu Sans" pitchFamily="34"/>
              </a:rPr>
              <a:t>)     (r-x)      (r--)</a:t>
            </a:r>
          </a:p>
          <a:p>
            <a:pPr marL="0" marR="0" lvl="2" indent="0" algn="l" defTabSz="914400" rtl="0" fontAlgn="auto" hangingPunct="1">
              <a:lnSpc>
                <a:spcPct val="100000"/>
              </a:lnSpc>
              <a:spcBef>
                <a:spcPts val="6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dirty="0">
                <a:solidFill>
                  <a:srgbClr val="000000"/>
                </a:solidFill>
                <a:uFillTx/>
                <a:latin typeface="Times New Roman" pitchFamily="18"/>
                <a:ea typeface="DejaVu Sans" pitchFamily="34"/>
                <a:cs typeface="DejaVu Sans" pitchFamily="34"/>
              </a:rPr>
              <a:t>  4+2+1   4+0+1   4+0+0</a:t>
            </a:r>
          </a:p>
        </p:txBody>
      </p:sp>
      <p:sp>
        <p:nvSpPr>
          <p:cNvPr id="4" name="Forma libre: forma 3">
            <a:extLst>
              <a:ext uri="{FF2B5EF4-FFF2-40B4-BE49-F238E27FC236}">
                <a16:creationId xmlns:a16="http://schemas.microsoft.com/office/drawing/2014/main" id="{032A73D4-A913-41E0-915D-92EB9481B4DE}"/>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sp>
        <p:nvSpPr>
          <p:cNvPr id="5" name="Forma libre: forma 4">
            <a:extLst>
              <a:ext uri="{FF2B5EF4-FFF2-40B4-BE49-F238E27FC236}">
                <a16:creationId xmlns:a16="http://schemas.microsoft.com/office/drawing/2014/main" id="{7B60A0C8-5C11-4940-B932-18111F9477EE}"/>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400" b="0" i="0" u="none" strike="noStrike" kern="1200" cap="none" spc="0" baseline="0">
                <a:solidFill>
                  <a:srgbClr val="000000"/>
                </a:solidFill>
                <a:uFillTx/>
                <a:latin typeface="Verdana" pitchFamily="34"/>
                <a:ea typeface="Arial" pitchFamily="2"/>
                <a:cs typeface="Arial" pitchFamily="2"/>
              </a:rPr>
              <a:t>Recuerde que los permisos de los archivos son muy importantes para la seguridad.</a:t>
            </a: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Verdana" pitchFamily="34"/>
              <a:ea typeface="Arial" pitchFamily="2"/>
              <a:cs typeface="Arial" pitchFamily="2"/>
            </a:endParaRPr>
          </a:p>
        </p:txBody>
      </p:sp>
      <p:pic>
        <p:nvPicPr>
          <p:cNvPr id="6" name="Imagen 5">
            <a:extLst>
              <a:ext uri="{FF2B5EF4-FFF2-40B4-BE49-F238E27FC236}">
                <a16:creationId xmlns:a16="http://schemas.microsoft.com/office/drawing/2014/main" id="{0A165168-0365-4CCB-A267-07F04E38220A}"/>
              </a:ext>
            </a:extLst>
          </p:cNvPr>
          <p:cNvPicPr>
            <a:picLocks noChangeAspect="1"/>
          </p:cNvPicPr>
          <p:nvPr/>
        </p:nvPicPr>
        <p:blipFill>
          <a:blip r:embed="rId3">
            <a:lum/>
            <a:alphaModFix/>
          </a:blip>
          <a:srcRect/>
          <a:stretch>
            <a:fillRect/>
          </a:stretch>
        </p:blipFill>
        <p:spPr>
          <a:xfrm>
            <a:off x="6172200" y="152284"/>
            <a:ext cx="1368363" cy="1368719"/>
          </a:xfrm>
          <a:prstGeom prst="rect">
            <a:avLst/>
          </a:prstGeom>
          <a:noFill/>
          <a:ln cap="flat">
            <a:noFill/>
          </a:ln>
        </p:spPr>
      </p:pic>
      <p:pic>
        <p:nvPicPr>
          <p:cNvPr id="7" name="Imagen 6">
            <a:extLst>
              <a:ext uri="{FF2B5EF4-FFF2-40B4-BE49-F238E27FC236}">
                <a16:creationId xmlns:a16="http://schemas.microsoft.com/office/drawing/2014/main" id="{6E7BF7CB-A31E-45CE-B034-012335C8D778}"/>
              </a:ext>
            </a:extLst>
          </p:cNvPr>
          <p:cNvPicPr>
            <a:picLocks noChangeAspect="1"/>
          </p:cNvPicPr>
          <p:nvPr/>
        </p:nvPicPr>
        <p:blipFill>
          <a:blip r:embed="rId4"/>
          <a:stretch>
            <a:fillRect/>
          </a:stretch>
        </p:blipFill>
        <p:spPr>
          <a:xfrm>
            <a:off x="4661638" y="3378177"/>
            <a:ext cx="3328122" cy="2798339"/>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75C20D-AC9C-4223-8065-C0C559EA7903}"/>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D725BDAA-9934-4525-BA9E-70DE52D2EE16}"/>
              </a:ext>
            </a:extLst>
          </p:cNvPr>
          <p:cNvSpPr/>
          <p:nvPr/>
        </p:nvSpPr>
        <p:spPr>
          <a:xfrm>
            <a:off x="179277" y="1773359"/>
            <a:ext cx="8964722"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500" b="0" i="0" u="none" strike="noStrike" kern="1200" cap="none" spc="0" baseline="0">
                <a:solidFill>
                  <a:srgbClr val="000000"/>
                </a:solidFill>
                <a:uFillTx/>
                <a:latin typeface="Times New Roman" pitchFamily="18"/>
                <a:ea typeface="DejaVu Sans" pitchFamily="34"/>
                <a:cs typeface="DejaVu Sans" pitchFamily="34"/>
              </a:rPr>
              <a:t>Permisos </a:t>
            </a:r>
            <a:r>
              <a:rPr lang="es-ES" sz="2500" b="0" i="0" u="none" strike="noStrike" kern="1200" cap="none" spc="0" baseline="0">
                <a:solidFill>
                  <a:srgbClr val="000000"/>
                </a:solidFill>
                <a:uFillTx/>
                <a:ea typeface="DejaVu Sans" pitchFamily="34"/>
                <a:cs typeface="DejaVu Sans" pitchFamily="34"/>
              </a:rPr>
              <a:t></a:t>
            </a:r>
            <a:r>
              <a:rPr lang="es-ES" sz="2500" b="0" i="0" u="none" strike="noStrike" kern="1200" cap="none" spc="0" baseline="0">
                <a:solidFill>
                  <a:srgbClr val="000000"/>
                </a:solidFill>
                <a:uFillTx/>
                <a:latin typeface="Times New Roman" pitchFamily="18"/>
                <a:ea typeface="DejaVu Sans" pitchFamily="34"/>
                <a:cs typeface="DejaVu Sans" pitchFamily="34"/>
              </a:rPr>
              <a:t> Usando numeros</a:t>
            </a:r>
          </a:p>
          <a:p>
            <a:pPr marL="0" marR="0" lvl="2"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chmod 644 prueba1.txt</a:t>
            </a:r>
          </a:p>
          <a:p>
            <a:pPr marL="0" marR="0" lvl="2" indent="0" algn="l" defTabSz="914400" rtl="0" fontAlgn="auto" hangingPunct="1">
              <a:lnSpc>
                <a:spcPct val="100000"/>
              </a:lnSpc>
              <a:spcBef>
                <a:spcPts val="6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ls –l prueba1.txt</a:t>
            </a:r>
          </a:p>
          <a:p>
            <a:pPr marL="0" marR="0" lvl="3"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-rw-r--r– 1 omikron05 omikron05 16 nov 7 10:40 prueba1.txt</a:t>
            </a:r>
          </a:p>
          <a:p>
            <a:pPr marL="0" marR="0" lvl="2" indent="0" algn="l" defTabSz="914400" rtl="0" fontAlgn="auto" hangingPunct="1">
              <a:lnSpc>
                <a:spcPct val="100000"/>
              </a:lnSpc>
              <a:spcBef>
                <a:spcPts val="6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chmod 664 prueba1.txt</a:t>
            </a:r>
          </a:p>
          <a:p>
            <a:pPr marL="0" marR="0" lvl="3"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-rw-rw-r– 1 omikron05 omikron05 16 nov 7 10:40 prueba1.txt</a:t>
            </a:r>
          </a:p>
          <a:p>
            <a:pPr marL="1143000" marR="0" lvl="2" indent="-228600" algn="l" defTabSz="914400" rtl="0" fontAlgn="auto" hangingPunct="1">
              <a:lnSpc>
                <a:spcPct val="100000"/>
              </a:lnSpc>
              <a:spcBef>
                <a:spcPts val="450"/>
              </a:spcBef>
              <a:spcAft>
                <a:spcPts val="0"/>
              </a:spcAft>
              <a:buNone/>
              <a:tabLst>
                <a:tab pos="1143000" algn="l"/>
                <a:tab pos="1591915" algn="l"/>
                <a:tab pos="2041196" algn="l"/>
                <a:tab pos="2490478" algn="l"/>
                <a:tab pos="2939759" algn="l"/>
                <a:tab pos="3389040" algn="l"/>
                <a:tab pos="3838322" algn="l"/>
                <a:tab pos="4287603" algn="l"/>
                <a:tab pos="4736875" algn="l"/>
                <a:tab pos="5186156" algn="l"/>
                <a:tab pos="5635438" algn="l"/>
                <a:tab pos="6084719" algn="l"/>
                <a:tab pos="6534000" algn="l"/>
                <a:tab pos="6983281" algn="l"/>
                <a:tab pos="7432563" algn="l"/>
                <a:tab pos="7881844" algn="l"/>
                <a:tab pos="8331116" algn="l"/>
                <a:tab pos="8780397" algn="l"/>
                <a:tab pos="9229679" algn="l"/>
                <a:tab pos="9678960" algn="l"/>
                <a:tab pos="10128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Times New Roman" pitchFamily="18"/>
              <a:ea typeface="DejaVu Sans" pitchFamily="34"/>
              <a:cs typeface="DejaVu Sans" pitchFamily="34"/>
            </a:endParaRPr>
          </a:p>
        </p:txBody>
      </p:sp>
      <p:sp>
        <p:nvSpPr>
          <p:cNvPr id="4" name="Forma libre: forma 3">
            <a:extLst>
              <a:ext uri="{FF2B5EF4-FFF2-40B4-BE49-F238E27FC236}">
                <a16:creationId xmlns:a16="http://schemas.microsoft.com/office/drawing/2014/main" id="{73A5EF3F-4256-4C8C-9D33-AAA55BE3A458}"/>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sp>
        <p:nvSpPr>
          <p:cNvPr id="5" name="Forma libre: forma 4">
            <a:extLst>
              <a:ext uri="{FF2B5EF4-FFF2-40B4-BE49-F238E27FC236}">
                <a16:creationId xmlns:a16="http://schemas.microsoft.com/office/drawing/2014/main" id="{C31C8262-144A-48DC-8314-DDEC0F184AF0}"/>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400" b="0" i="0" u="none" strike="noStrike" kern="1200" cap="none" spc="0" baseline="0">
                <a:solidFill>
                  <a:srgbClr val="000000"/>
                </a:solidFill>
                <a:uFillTx/>
                <a:latin typeface="Verdana" pitchFamily="34"/>
                <a:ea typeface="Arial" pitchFamily="2"/>
                <a:cs typeface="Arial" pitchFamily="2"/>
              </a:rPr>
              <a:t>Recuerde que los permisos de los archivos son muy importantes para la seguridad.</a:t>
            </a: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Verdana" pitchFamily="34"/>
              <a:ea typeface="Arial" pitchFamily="2"/>
              <a:cs typeface="Arial" pitchFamily="2"/>
            </a:endParaRPr>
          </a:p>
        </p:txBody>
      </p:sp>
      <p:pic>
        <p:nvPicPr>
          <p:cNvPr id="6" name="Imagen 5">
            <a:extLst>
              <a:ext uri="{FF2B5EF4-FFF2-40B4-BE49-F238E27FC236}">
                <a16:creationId xmlns:a16="http://schemas.microsoft.com/office/drawing/2014/main" id="{EB8B4E54-A10A-45B2-9683-F260559C6E94}"/>
              </a:ext>
            </a:extLst>
          </p:cNvPr>
          <p:cNvPicPr>
            <a:picLocks noChangeAspect="1"/>
          </p:cNvPicPr>
          <p:nvPr/>
        </p:nvPicPr>
        <p:blipFill>
          <a:blip r:embed="rId3">
            <a:lum/>
            <a:alphaModFix/>
          </a:blip>
          <a:srcRect/>
          <a:stretch>
            <a:fillRect/>
          </a:stretch>
        </p:blipFill>
        <p:spPr>
          <a:xfrm>
            <a:off x="6172200" y="152284"/>
            <a:ext cx="1368363" cy="1368719"/>
          </a:xfrm>
          <a:prstGeom prst="rect">
            <a:avLst/>
          </a:prstGeom>
          <a:noFill/>
          <a:ln cap="flat">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page12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18272-CFB9-49FA-920B-57B21F012A11}"/>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BB4F3FA6-DE53-46AA-B2D0-20D023FF8DEC}"/>
              </a:ext>
            </a:extLst>
          </p:cNvPr>
          <p:cNvSpPr/>
          <p:nvPr/>
        </p:nvSpPr>
        <p:spPr>
          <a:xfrm>
            <a:off x="179277" y="1773359"/>
            <a:ext cx="8964722"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1"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500" b="0" i="0" u="none" strike="noStrike" kern="1200" cap="none" spc="0" baseline="0">
                <a:solidFill>
                  <a:srgbClr val="000000"/>
                </a:solidFill>
                <a:uFillTx/>
                <a:latin typeface="Times New Roman" pitchFamily="18"/>
                <a:ea typeface="DejaVu Sans" pitchFamily="34"/>
                <a:cs typeface="DejaVu Sans" pitchFamily="34"/>
              </a:rPr>
              <a:t>Permisos </a:t>
            </a:r>
            <a:r>
              <a:rPr lang="es-ES" sz="2500" b="0" i="0" u="none" strike="noStrike" kern="1200" cap="none" spc="0" baseline="0">
                <a:solidFill>
                  <a:srgbClr val="000000"/>
                </a:solidFill>
                <a:uFillTx/>
                <a:ea typeface="DejaVu Sans" pitchFamily="34"/>
                <a:cs typeface="DejaVu Sans" pitchFamily="34"/>
              </a:rPr>
              <a:t></a:t>
            </a:r>
            <a:r>
              <a:rPr lang="es-ES" sz="2500" b="0" i="0" u="none" strike="noStrike" kern="1200" cap="none" spc="0" baseline="0">
                <a:solidFill>
                  <a:srgbClr val="000000"/>
                </a:solidFill>
                <a:uFillTx/>
                <a:latin typeface="Times New Roman" pitchFamily="18"/>
                <a:ea typeface="DejaVu Sans" pitchFamily="34"/>
                <a:cs typeface="DejaVu Sans" pitchFamily="34"/>
              </a:rPr>
              <a:t> Usando números</a:t>
            </a:r>
          </a:p>
          <a:p>
            <a:pPr marL="0" marR="0" lvl="3"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 (600) . Sólo el propietario tiene el derecho de leer y escribir.</a:t>
            </a:r>
          </a:p>
          <a:p>
            <a:pPr marL="0" marR="0" lvl="3"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-rw-r--r-- (644). Sólo el propietario tiene los permisos de leer y escribir; el grupo y los demás sólo pueden leer.</a:t>
            </a:r>
          </a:p>
          <a:p>
            <a:pPr marL="0" marR="0" lvl="3"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-rwx------ (700) . Sólo el propietario tiene los derechos de leer, escribir y ejecutar el archivo.</a:t>
            </a:r>
          </a:p>
          <a:p>
            <a:pPr marL="0" marR="0" lvl="3"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-rwxr-xr-x (755) . El propietario tiene los derechos de leer, escribir y ejecutar; el grupo y los demás sólo pueden leer y ejecutar.</a:t>
            </a:r>
          </a:p>
          <a:p>
            <a:pPr marL="0" marR="0" lvl="3"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-rwx--x--x (711) . El propietario tiene los derechos de lectura, escritura y ejecución; el grupoy los demás sólo pueden ejecutar.</a:t>
            </a:r>
          </a:p>
          <a:p>
            <a:pPr marL="0" marR="0" lvl="3"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-rw-rw-rw- (666) . Todo el mundo puede leer y escribir en el archivo.</a:t>
            </a:r>
          </a:p>
          <a:p>
            <a:pPr marL="0" marR="0" lvl="3" indent="0" algn="l" defTabSz="914400" rtl="0" fontAlgn="auto" hangingPunct="1">
              <a:lnSpc>
                <a:spcPct val="100000"/>
              </a:lnSpc>
              <a:spcBef>
                <a:spcPts val="45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Times New Roman" pitchFamily="18"/>
                <a:ea typeface="DejaVu Sans" pitchFamily="34"/>
                <a:cs typeface="DejaVu Sans" pitchFamily="34"/>
              </a:rPr>
              <a:t>-rwxrwxrwx (777) . Todo el mundo puede leer, escribir y ejecutar.</a:t>
            </a:r>
          </a:p>
        </p:txBody>
      </p:sp>
      <p:sp>
        <p:nvSpPr>
          <p:cNvPr id="4" name="Forma libre: forma 3">
            <a:extLst>
              <a:ext uri="{FF2B5EF4-FFF2-40B4-BE49-F238E27FC236}">
                <a16:creationId xmlns:a16="http://schemas.microsoft.com/office/drawing/2014/main" id="{C4C7F4B8-0BF9-4335-B2DE-C80110578492}"/>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sp>
        <p:nvSpPr>
          <p:cNvPr id="5" name="Forma libre: forma 4">
            <a:extLst>
              <a:ext uri="{FF2B5EF4-FFF2-40B4-BE49-F238E27FC236}">
                <a16:creationId xmlns:a16="http://schemas.microsoft.com/office/drawing/2014/main" id="{59C3EFA7-64F2-4AE9-AB04-0F30D4CB13C3}"/>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Verdana" pitchFamily="34"/>
              <a:ea typeface="Arial" pitchFamily="2"/>
              <a:cs typeface="Arial" pitchFamily="2"/>
            </a:endParaRPr>
          </a:p>
        </p:txBody>
      </p:sp>
      <p:pic>
        <p:nvPicPr>
          <p:cNvPr id="6" name="Imagen 5">
            <a:extLst>
              <a:ext uri="{FF2B5EF4-FFF2-40B4-BE49-F238E27FC236}">
                <a16:creationId xmlns:a16="http://schemas.microsoft.com/office/drawing/2014/main" id="{BB3C3EEC-BCB7-4145-BC01-ED01AF2BA4C0}"/>
              </a:ext>
            </a:extLst>
          </p:cNvPr>
          <p:cNvPicPr>
            <a:picLocks noChangeAspect="1"/>
          </p:cNvPicPr>
          <p:nvPr/>
        </p:nvPicPr>
        <p:blipFill>
          <a:blip r:embed="rId3">
            <a:lum/>
            <a:alphaModFix/>
          </a:blip>
          <a:srcRect/>
          <a:stretch>
            <a:fillRect/>
          </a:stretch>
        </p:blipFill>
        <p:spPr>
          <a:xfrm>
            <a:off x="6172200" y="152284"/>
            <a:ext cx="1368363" cy="1368719"/>
          </a:xfrm>
          <a:prstGeom prst="rect">
            <a:avLst/>
          </a:prstGeom>
          <a:noFill/>
          <a:ln cap="flat">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BCF4EF-F2B0-4AE1-955D-36FEF88B1A99}"/>
              </a:ext>
            </a:extLst>
          </p:cNvPr>
          <p:cNvSpPr txBox="1">
            <a:spLocks noGrp="1"/>
          </p:cNvSpPr>
          <p:nvPr>
            <p:ph type="title" idx="4294967295"/>
          </p:nvPr>
        </p:nvSpPr>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9D9B1A71-750E-45E8-892D-3FD8DBE73278}"/>
              </a:ext>
            </a:extLst>
          </p:cNvPr>
          <p:cNvSpPr/>
          <p:nvPr/>
        </p:nvSpPr>
        <p:spPr>
          <a:xfrm>
            <a:off x="179277" y="1773359"/>
            <a:ext cx="8964722"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USUARIOS Y GRUPOS LINEA COMANDOS.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Permisos </a:t>
            </a:r>
            <a:r>
              <a:rPr lang="es-ES" sz="2900" b="0" i="0" u="none" strike="noStrike" kern="1200" cap="none" spc="0" baseline="0">
                <a:solidFill>
                  <a:srgbClr val="000000"/>
                </a:solidFill>
                <a:uFillTx/>
                <a:ea typeface="DejaVu Sans" pitchFamily="34"/>
                <a:cs typeface="DejaVu Sans" pitchFamily="34"/>
              </a:rPr>
              <a:t></a:t>
            </a:r>
            <a:r>
              <a:rPr lang="es-ES" sz="2900" b="0" i="0" u="none" strike="noStrike" kern="1200" cap="none" spc="0" baseline="0">
                <a:solidFill>
                  <a:srgbClr val="000000"/>
                </a:solidFill>
                <a:uFillTx/>
                <a:latin typeface="Times New Roman" pitchFamily="18"/>
                <a:ea typeface="DejaVu Sans" pitchFamily="34"/>
                <a:cs typeface="DejaVu Sans" pitchFamily="34"/>
              </a:rPr>
              <a:t> Usando números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Directorios</a:t>
            </a:r>
          </a:p>
          <a:p>
            <a:pPr marL="0" marR="0" lvl="2" indent="0" algn="l" defTabSz="914400" rtl="0" fontAlgn="auto" hangingPunct="1">
              <a:lnSpc>
                <a:spcPct val="100000"/>
              </a:lnSpc>
              <a:spcBef>
                <a:spcPts val="6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drwx------ (700) . Sólo el propietario puede leer y escribir en este directorio.</a:t>
            </a:r>
          </a:p>
          <a:p>
            <a:pPr marL="0" marR="0" lvl="2" indent="0" algn="l" defTabSz="914400" rtl="0" fontAlgn="auto" hangingPunct="1">
              <a:lnSpc>
                <a:spcPct val="100000"/>
              </a:lnSpc>
              <a:spcBef>
                <a:spcPts val="6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Times New Roman" pitchFamily="18"/>
                <a:ea typeface="DejaVu Sans" pitchFamily="34"/>
                <a:cs typeface="DejaVu Sans" pitchFamily="34"/>
              </a:rPr>
              <a:t>drwxr-xr-x (755).Cualquiera puede leer el directorio, pero su contenido lo puede cambiar sólo el propietario</a:t>
            </a:r>
          </a:p>
          <a:p>
            <a:pPr marL="0" marR="0" lvl="2" indent="0" algn="l" defTabSz="914400" rtl="0" fontAlgn="auto" hangingPunct="1">
              <a:lnSpc>
                <a:spcPct val="100000"/>
              </a:lnSpc>
              <a:spcBef>
                <a:spcPts val="6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400" b="0" i="0" u="none" strike="noStrike" kern="1200" cap="none" spc="0" baseline="0">
              <a:solidFill>
                <a:srgbClr val="000000"/>
              </a:solidFill>
              <a:uFillTx/>
              <a:latin typeface="Times New Roman" pitchFamily="18"/>
              <a:ea typeface="DejaVu Sans" pitchFamily="34"/>
              <a:cs typeface="DejaVu Sans" pitchFamily="34"/>
            </a:endParaRPr>
          </a:p>
        </p:txBody>
      </p:sp>
      <p:sp>
        <p:nvSpPr>
          <p:cNvPr id="4" name="Forma libre: forma 3">
            <a:extLst>
              <a:ext uri="{FF2B5EF4-FFF2-40B4-BE49-F238E27FC236}">
                <a16:creationId xmlns:a16="http://schemas.microsoft.com/office/drawing/2014/main" id="{2B0ACB7C-149B-4681-9868-6D47679D6B56}"/>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sp>
        <p:nvSpPr>
          <p:cNvPr id="5" name="Forma libre: forma 4">
            <a:extLst>
              <a:ext uri="{FF2B5EF4-FFF2-40B4-BE49-F238E27FC236}">
                <a16:creationId xmlns:a16="http://schemas.microsoft.com/office/drawing/2014/main" id="{FA2CD11E-12B6-4436-974D-76862B79B9C9}"/>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Verdana" pitchFamily="34"/>
              <a:ea typeface="Arial" pitchFamily="2"/>
              <a:cs typeface="Arial" pitchFamily="2"/>
            </a:endParaRPr>
          </a:p>
        </p:txBody>
      </p:sp>
      <p:pic>
        <p:nvPicPr>
          <p:cNvPr id="6" name="Imagen 5">
            <a:extLst>
              <a:ext uri="{FF2B5EF4-FFF2-40B4-BE49-F238E27FC236}">
                <a16:creationId xmlns:a16="http://schemas.microsoft.com/office/drawing/2014/main" id="{C091D776-9BFA-40A7-AEE7-A5C23D4F90A4}"/>
              </a:ext>
            </a:extLst>
          </p:cNvPr>
          <p:cNvPicPr>
            <a:picLocks noChangeAspect="1"/>
          </p:cNvPicPr>
          <p:nvPr/>
        </p:nvPicPr>
        <p:blipFill>
          <a:blip r:embed="rId3">
            <a:lum/>
            <a:alphaModFix/>
          </a:blip>
          <a:srcRect/>
          <a:stretch>
            <a:fillRect/>
          </a:stretch>
        </p:blipFill>
        <p:spPr>
          <a:xfrm>
            <a:off x="6172200" y="152284"/>
            <a:ext cx="1368363" cy="1368719"/>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Problemas de licencias: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SunOS de SUN.</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AIX de IBM</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err="1">
                <a:latin typeface="Arial" pitchFamily="18"/>
              </a:rPr>
              <a:t>Ultrix</a:t>
            </a:r>
            <a:r>
              <a:rPr lang="es-MX" sz="2200" dirty="0">
                <a:latin typeface="Arial" pitchFamily="18"/>
              </a:rPr>
              <a:t> de DEC</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HPUX de HP</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XENIX de Microsoft/SCO</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41572917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page12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0C698-7EB1-4F47-9F05-750863B5EFF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1C5EB19-5004-4842-888F-E1194DF91003}"/>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F9BFC2BE-176C-4A35-8AE6-6E277EFF267E}"/>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3402346229"/>
                    </a:ext>
                  </a:extLst>
                </a:gridCol>
                <a:gridCol w="3779635">
                  <a:extLst>
                    <a:ext uri="{9D8B030D-6E8A-4147-A177-3AD203B41FA5}">
                      <a16:colId xmlns:a16="http://schemas.microsoft.com/office/drawing/2014/main" val="2124598570"/>
                    </a:ext>
                  </a:extLst>
                </a:gridCol>
                <a:gridCol w="2637001">
                  <a:extLst>
                    <a:ext uri="{9D8B030D-6E8A-4147-A177-3AD203B41FA5}">
                      <a16:colId xmlns:a16="http://schemas.microsoft.com/office/drawing/2014/main" val="1061904421"/>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528152877"/>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exit</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Sale del shell o temina el actual.</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Exit</a:t>
                      </a:r>
                    </a:p>
                  </a:txBody>
                  <a:tcPr/>
                </a:tc>
                <a:extLst>
                  <a:ext uri="{0D108BD9-81ED-4DB2-BD59-A6C34878D82A}">
                    <a16:rowId xmlns:a16="http://schemas.microsoft.com/office/drawing/2014/main" val="3529559172"/>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Cuando estamos como root vuelve al usuario inicial.</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217284490"/>
                  </a:ext>
                </a:extLst>
              </a:tr>
            </a:tbl>
          </a:graphicData>
        </a:graphic>
      </p:graphicFrame>
      <p:pic>
        <p:nvPicPr>
          <p:cNvPr id="5" name="Imagen 4">
            <a:extLst>
              <a:ext uri="{FF2B5EF4-FFF2-40B4-BE49-F238E27FC236}">
                <a16:creationId xmlns:a16="http://schemas.microsoft.com/office/drawing/2014/main" id="{90FC4FEC-C210-441C-882D-28C3BED98FB8}"/>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75AA92-392D-499F-826B-795706AB367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F0A95E2-D4CD-4672-B72D-6C93A4807DE9}"/>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43CF22B1-6D20-4E6C-B241-607B1ED5EB57}"/>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1695655750"/>
                    </a:ext>
                  </a:extLst>
                </a:gridCol>
                <a:gridCol w="3779635">
                  <a:extLst>
                    <a:ext uri="{9D8B030D-6E8A-4147-A177-3AD203B41FA5}">
                      <a16:colId xmlns:a16="http://schemas.microsoft.com/office/drawing/2014/main" val="1936801717"/>
                    </a:ext>
                  </a:extLst>
                </a:gridCol>
                <a:gridCol w="2637001">
                  <a:extLst>
                    <a:ext uri="{9D8B030D-6E8A-4147-A177-3AD203B41FA5}">
                      <a16:colId xmlns:a16="http://schemas.microsoft.com/office/drawing/2014/main" val="2144053770"/>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038999267"/>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shutdown</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Apaga o Reinicia el equipo.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Shutdown  -r  10 “adios” → Reinicia el equipo en diez minutos y saca el mensaje indicado</a:t>
                      </a:r>
                    </a:p>
                  </a:txBody>
                  <a:tcPr/>
                </a:tc>
                <a:extLst>
                  <a:ext uri="{0D108BD9-81ED-4DB2-BD59-A6C34878D82A}">
                    <a16:rowId xmlns:a16="http://schemas.microsoft.com/office/drawing/2014/main" val="3758076176"/>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Tienes que estar como root</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906408334"/>
                  </a:ext>
                </a:extLst>
              </a:tr>
            </a:tbl>
          </a:graphicData>
        </a:graphic>
      </p:graphicFrame>
      <p:pic>
        <p:nvPicPr>
          <p:cNvPr id="5" name="Imagen 4">
            <a:extLst>
              <a:ext uri="{FF2B5EF4-FFF2-40B4-BE49-F238E27FC236}">
                <a16:creationId xmlns:a16="http://schemas.microsoft.com/office/drawing/2014/main" id="{AAC09A36-425A-4DC1-95D8-84C02734F11F}"/>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page12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44182-985D-4803-82C6-E836817A1B3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EA541B1-5641-489B-BECF-DB273CE14470}"/>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FE8AF843-CDA9-46FE-B1EC-E49411FE5FC6}"/>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2731166907"/>
                    </a:ext>
                  </a:extLst>
                </a:gridCol>
                <a:gridCol w="3779635">
                  <a:extLst>
                    <a:ext uri="{9D8B030D-6E8A-4147-A177-3AD203B41FA5}">
                      <a16:colId xmlns:a16="http://schemas.microsoft.com/office/drawing/2014/main" val="2579804666"/>
                    </a:ext>
                  </a:extLst>
                </a:gridCol>
                <a:gridCol w="2637001">
                  <a:extLst>
                    <a:ext uri="{9D8B030D-6E8A-4147-A177-3AD203B41FA5}">
                      <a16:colId xmlns:a16="http://schemas.microsoft.com/office/drawing/2014/main" val="2678575590"/>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913068414"/>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halt</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Apaga el sistema inmediatamente</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halt</a:t>
                      </a:r>
                    </a:p>
                  </a:txBody>
                  <a:tcPr/>
                </a:tc>
                <a:extLst>
                  <a:ext uri="{0D108BD9-81ED-4DB2-BD59-A6C34878D82A}">
                    <a16:rowId xmlns:a16="http://schemas.microsoft.com/office/drawing/2014/main" val="1742754844"/>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Tienes que estar como root</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674989376"/>
                  </a:ext>
                </a:extLst>
              </a:tr>
            </a:tbl>
          </a:graphicData>
        </a:graphic>
      </p:graphicFrame>
      <p:pic>
        <p:nvPicPr>
          <p:cNvPr id="5" name="Imagen 4">
            <a:extLst>
              <a:ext uri="{FF2B5EF4-FFF2-40B4-BE49-F238E27FC236}">
                <a16:creationId xmlns:a16="http://schemas.microsoft.com/office/drawing/2014/main" id="{424049B8-C8B2-4B5C-A0CF-5CAC2D458962}"/>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page12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3B6C58-E234-4576-A524-63FD1F56DD9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8207A2F-C2A0-4296-A0A2-1D146F1B92DF}"/>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5B186038-8608-4084-8297-2AD78B665974}"/>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4153027377"/>
                    </a:ext>
                  </a:extLst>
                </a:gridCol>
                <a:gridCol w="3779635">
                  <a:extLst>
                    <a:ext uri="{9D8B030D-6E8A-4147-A177-3AD203B41FA5}">
                      <a16:colId xmlns:a16="http://schemas.microsoft.com/office/drawing/2014/main" val="3142212217"/>
                    </a:ext>
                  </a:extLst>
                </a:gridCol>
                <a:gridCol w="2637001">
                  <a:extLst>
                    <a:ext uri="{9D8B030D-6E8A-4147-A177-3AD203B41FA5}">
                      <a16:colId xmlns:a16="http://schemas.microsoft.com/office/drawing/2014/main" val="359921009"/>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408260352"/>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reboot</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 Reinicia el equipo.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reboot</a:t>
                      </a:r>
                    </a:p>
                  </a:txBody>
                  <a:tcPr/>
                </a:tc>
                <a:extLst>
                  <a:ext uri="{0D108BD9-81ED-4DB2-BD59-A6C34878D82A}">
                    <a16:rowId xmlns:a16="http://schemas.microsoft.com/office/drawing/2014/main" val="1912425515"/>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Tienes que estar como root</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442121293"/>
                  </a:ext>
                </a:extLst>
              </a:tr>
            </a:tbl>
          </a:graphicData>
        </a:graphic>
      </p:graphicFrame>
      <p:pic>
        <p:nvPicPr>
          <p:cNvPr id="5" name="Imagen 4">
            <a:extLst>
              <a:ext uri="{FF2B5EF4-FFF2-40B4-BE49-F238E27FC236}">
                <a16:creationId xmlns:a16="http://schemas.microsoft.com/office/drawing/2014/main" id="{9C4DCA69-6649-4F39-BE58-8B65DC9D50C4}"/>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page12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F0944-0D7F-423E-8675-A9F8623F376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BF10AC5-2E7D-48FD-8A2F-F21F372714C3}"/>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E2953BC3-12AF-4E94-8858-C854F667861D}"/>
              </a:ext>
            </a:extLst>
          </p:cNvPr>
          <p:cNvGraphicFramePr>
            <a:graphicFrameLocks noGrp="1"/>
          </p:cNvGraphicFramePr>
          <p:nvPr/>
        </p:nvGraphicFramePr>
        <p:xfrm>
          <a:off x="228600" y="2448004"/>
          <a:ext cx="8669159" cy="4574272"/>
        </p:xfrm>
        <a:graphic>
          <a:graphicData uri="http://schemas.openxmlformats.org/drawingml/2006/table">
            <a:tbl>
              <a:tblPr>
                <a:effectLst/>
              </a:tblPr>
              <a:tblGrid>
                <a:gridCol w="2252523">
                  <a:extLst>
                    <a:ext uri="{9D8B030D-6E8A-4147-A177-3AD203B41FA5}">
                      <a16:colId xmlns:a16="http://schemas.microsoft.com/office/drawing/2014/main" val="3770459849"/>
                    </a:ext>
                  </a:extLst>
                </a:gridCol>
                <a:gridCol w="3779635">
                  <a:extLst>
                    <a:ext uri="{9D8B030D-6E8A-4147-A177-3AD203B41FA5}">
                      <a16:colId xmlns:a16="http://schemas.microsoft.com/office/drawing/2014/main" val="3565665280"/>
                    </a:ext>
                  </a:extLst>
                </a:gridCol>
                <a:gridCol w="2637001">
                  <a:extLst>
                    <a:ext uri="{9D8B030D-6E8A-4147-A177-3AD203B41FA5}">
                      <a16:colId xmlns:a16="http://schemas.microsoft.com/office/drawing/2014/main" val="3924410254"/>
                    </a:ext>
                  </a:extLst>
                </a:gridCol>
              </a:tblGrid>
              <a:tr h="709921">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802116457"/>
                  </a:ext>
                </a:extLst>
              </a:tr>
              <a:tr h="770034">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err="1">
                          <a:solidFill>
                            <a:srgbClr val="000000"/>
                          </a:solidFill>
                          <a:latin typeface="Times New Roman" pitchFamily="18"/>
                          <a:ea typeface="DejaVu Sans" pitchFamily="34"/>
                          <a:cs typeface="DejaVu Sans" pitchFamily="34"/>
                        </a:rPr>
                        <a:t>clear</a:t>
                      </a:r>
                      <a:endParaRPr lang="es-ES" sz="3200" b="0" i="0" u="none" strike="noStrike" baseline="0" dirty="0">
                        <a:solidFill>
                          <a:srgbClr val="000000"/>
                        </a:solidFill>
                        <a:latin typeface="Times New Roman" pitchFamily="18"/>
                        <a:ea typeface="DejaVu Sans" pitchFamily="34"/>
                        <a:cs typeface="DejaVu Sans" pitchFamily="34"/>
                      </a:endParaRP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Limpia el terminal</a:t>
                      </a:r>
                    </a:p>
                  </a:txBody>
                  <a:tcPr/>
                </a:tc>
                <a:tc>
                  <a:txBody>
                    <a:bodyPr/>
                    <a:lstStyle/>
                    <a:p>
                      <a:pPr marL="0" marR="0" lvl="0" indent="0" algn="l" rtl="0" hangingPunct="1">
                        <a:lnSpc>
                          <a:spcPct val="100000"/>
                        </a:lnSpc>
                        <a:spcBef>
                          <a:spcPts val="0"/>
                        </a:spcBef>
                        <a:spcAft>
                          <a:spcPts val="0"/>
                        </a:spcAft>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800" b="0" i="0" u="none" strike="noStrike" baseline="0">
                        <a:solidFill>
                          <a:srgbClr val="000000"/>
                        </a:solidFill>
                        <a:latin typeface="Arial" pitchFamily="18"/>
                      </a:endParaRPr>
                    </a:p>
                  </a:txBody>
                  <a:tcPr/>
                </a:tc>
                <a:extLst>
                  <a:ext uri="{0D108BD9-81ED-4DB2-BD59-A6C34878D82A}">
                    <a16:rowId xmlns:a16="http://schemas.microsoft.com/office/drawing/2014/main" val="3069994134"/>
                  </a:ext>
                </a:extLst>
              </a:tr>
              <a:tr h="975244">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2"/>
                          <a:cs typeface="Lohit Hindi" pitchFamily="2"/>
                        </a:rPr>
                        <a:t> reset</a:t>
                      </a:r>
                    </a:p>
                  </a:txBody>
                  <a:tcPr/>
                </a:tc>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2"/>
                          <a:cs typeface="Lohit Hindi" pitchFamily="2"/>
                        </a:rPr>
                        <a:t> Refresca y limpia el   terminal</a:t>
                      </a:r>
                    </a:p>
                  </a:txBody>
                  <a:tcPr/>
                </a:tc>
                <a:tc>
                  <a:txBody>
                    <a:bodyPr/>
                    <a:lstStyle/>
                    <a:p>
                      <a:pPr marL="0" marR="0" lvl="0" indent="0" algn="l" rtl="0" hangingPunct="1">
                        <a:lnSpc>
                          <a:spcPct val="100000"/>
                        </a:lnSpc>
                        <a:spcBef>
                          <a:spcPts val="0"/>
                        </a:spcBef>
                        <a:spcAft>
                          <a:spcPts val="0"/>
                        </a:spcAft>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800" b="0" i="0" u="none" strike="noStrike" baseline="0">
                        <a:solidFill>
                          <a:srgbClr val="000000"/>
                        </a:solidFill>
                        <a:latin typeface="Arial" pitchFamily="18"/>
                      </a:endParaRPr>
                    </a:p>
                  </a:txBody>
                  <a:tcPr/>
                </a:tc>
                <a:extLst>
                  <a:ext uri="{0D108BD9-81ED-4DB2-BD59-A6C34878D82A}">
                    <a16:rowId xmlns:a16="http://schemas.microsoft.com/office/drawing/2014/main" val="3009674002"/>
                  </a:ext>
                </a:extLst>
              </a:tr>
              <a:tr h="975244">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2"/>
                          <a:cs typeface="Lohit Hindi" pitchFamily="2"/>
                        </a:rPr>
                        <a:t> </a:t>
                      </a:r>
                      <a:r>
                        <a:rPr lang="es-ES" sz="3200" b="0" i="0" u="none" strike="noStrike" baseline="0" dirty="0" err="1">
                          <a:solidFill>
                            <a:srgbClr val="000000"/>
                          </a:solidFill>
                          <a:latin typeface="Times New Roman" pitchFamily="18"/>
                          <a:ea typeface="DejaVu Sans" pitchFamily="2"/>
                          <a:cs typeface="Lohit Hindi" pitchFamily="2"/>
                        </a:rPr>
                        <a:t>history</a:t>
                      </a:r>
                      <a:endParaRPr lang="es-ES" sz="3200" b="0" i="0" u="none" strike="noStrike" baseline="0" dirty="0">
                        <a:solidFill>
                          <a:srgbClr val="000000"/>
                        </a:solidFill>
                        <a:latin typeface="Times New Roman" pitchFamily="18"/>
                        <a:ea typeface="DejaVu Sans" pitchFamily="2"/>
                        <a:cs typeface="Lohit Hindi" pitchFamily="2"/>
                      </a:endParaRPr>
                    </a:p>
                  </a:txBody>
                  <a:tcPr/>
                </a:tc>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2"/>
                          <a:cs typeface="Lohit Hindi" pitchFamily="2"/>
                        </a:rPr>
                        <a:t>Muestra los comandos tecleados</a:t>
                      </a:r>
                    </a:p>
                  </a:txBody>
                  <a:tcPr/>
                </a:tc>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200" b="0" i="0" u="none" strike="noStrike" baseline="0">
                          <a:solidFill>
                            <a:srgbClr val="000000"/>
                          </a:solidFill>
                          <a:latin typeface="Times New Roman" pitchFamily="18"/>
                          <a:ea typeface="DejaVu Sans" pitchFamily="2"/>
                          <a:cs typeface="Lohit Hindi" pitchFamily="2"/>
                        </a:rPr>
                        <a:t>History 20 → Muestra las ultimas 20</a:t>
                      </a:r>
                    </a:p>
                  </a:txBody>
                  <a:tcPr/>
                </a:tc>
                <a:extLst>
                  <a:ext uri="{0D108BD9-81ED-4DB2-BD59-A6C34878D82A}">
                    <a16:rowId xmlns:a16="http://schemas.microsoft.com/office/drawing/2014/main" val="4230820214"/>
                  </a:ext>
                </a:extLst>
              </a:tr>
              <a:tr h="930237">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dirty="0">
                          <a:solidFill>
                            <a:srgbClr val="3333CC"/>
                          </a:solidFill>
                          <a:latin typeface="Times New Roman" pitchFamily="18"/>
                          <a:ea typeface="DejaVu Sans" pitchFamily="34"/>
                          <a:cs typeface="DejaVu Sans" pitchFamily="34"/>
                        </a:rPr>
                        <a:t>Comentarios: Tienes que estar como </a:t>
                      </a:r>
                      <a:r>
                        <a:rPr lang="es-ES" sz="3200" b="0" i="1" u="none" strike="noStrike" baseline="0" dirty="0" err="1">
                          <a:solidFill>
                            <a:srgbClr val="3333CC"/>
                          </a:solidFill>
                          <a:latin typeface="Times New Roman" pitchFamily="18"/>
                          <a:ea typeface="DejaVu Sans" pitchFamily="34"/>
                          <a:cs typeface="DejaVu Sans" pitchFamily="34"/>
                        </a:rPr>
                        <a:t>root</a:t>
                      </a:r>
                      <a:endParaRPr lang="es-ES" sz="3200" b="0" i="1" u="none" strike="noStrike" baseline="0" dirty="0">
                        <a:solidFill>
                          <a:srgbClr val="3333CC"/>
                        </a:solidFill>
                        <a:latin typeface="Times New Roman" pitchFamily="18"/>
                        <a:ea typeface="DejaVu Sans" pitchFamily="34"/>
                        <a:cs typeface="DejaVu Sans" pitchFamily="34"/>
                      </a:endParaRP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499806242"/>
                  </a:ext>
                </a:extLst>
              </a:tr>
            </a:tbl>
          </a:graphicData>
        </a:graphic>
      </p:graphicFrame>
      <p:pic>
        <p:nvPicPr>
          <p:cNvPr id="5" name="Imagen 4">
            <a:extLst>
              <a:ext uri="{FF2B5EF4-FFF2-40B4-BE49-F238E27FC236}">
                <a16:creationId xmlns:a16="http://schemas.microsoft.com/office/drawing/2014/main" id="{372A1673-CDF2-4ACC-A4A5-301665FBEAA5}"/>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D9AFC-08D0-4C03-83C0-214071BD564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5CC5E7F-0A54-4052-A101-4572D3F9EF00}"/>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A1284278-F4E4-445C-9AE1-3BDB0CD8DA6E}"/>
              </a:ext>
            </a:extLst>
          </p:cNvPr>
          <p:cNvGraphicFramePr>
            <a:graphicFrameLocks noGrp="1"/>
          </p:cNvGraphicFramePr>
          <p:nvPr/>
        </p:nvGraphicFramePr>
        <p:xfrm>
          <a:off x="228600" y="2448004"/>
          <a:ext cx="8669159" cy="3913377"/>
        </p:xfrm>
        <a:graphic>
          <a:graphicData uri="http://schemas.openxmlformats.org/drawingml/2006/table">
            <a:tbl>
              <a:tblPr>
                <a:effectLst/>
              </a:tblPr>
              <a:tblGrid>
                <a:gridCol w="2252523">
                  <a:extLst>
                    <a:ext uri="{9D8B030D-6E8A-4147-A177-3AD203B41FA5}">
                      <a16:colId xmlns:a16="http://schemas.microsoft.com/office/drawing/2014/main" val="3188483453"/>
                    </a:ext>
                  </a:extLst>
                </a:gridCol>
                <a:gridCol w="3779635">
                  <a:extLst>
                    <a:ext uri="{9D8B030D-6E8A-4147-A177-3AD203B41FA5}">
                      <a16:colId xmlns:a16="http://schemas.microsoft.com/office/drawing/2014/main" val="1305930840"/>
                    </a:ext>
                  </a:extLst>
                </a:gridCol>
                <a:gridCol w="2637001">
                  <a:extLst>
                    <a:ext uri="{9D8B030D-6E8A-4147-A177-3AD203B41FA5}">
                      <a16:colId xmlns:a16="http://schemas.microsoft.com/office/drawing/2014/main" val="1033135827"/>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534503814"/>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find</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 Busca archivos y Directorios</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Find → Muestra todos los archivos y directorios desde donde estemos posicionados.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Find archivo → Busca el archivo indicado</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Find /home -name *.txt → busca desde home todos los txt; si no hay permiso lo dice.</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1936010053"/>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Se pueden usar comodines. Ver Man</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031599593"/>
                  </a:ext>
                </a:extLst>
              </a:tr>
            </a:tbl>
          </a:graphicData>
        </a:graphic>
      </p:graphicFrame>
      <p:pic>
        <p:nvPicPr>
          <p:cNvPr id="5" name="Imagen 4">
            <a:extLst>
              <a:ext uri="{FF2B5EF4-FFF2-40B4-BE49-F238E27FC236}">
                <a16:creationId xmlns:a16="http://schemas.microsoft.com/office/drawing/2014/main" id="{FF50A707-7455-45F4-B34E-DE6C54AB8166}"/>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D9AFC-08D0-4C03-83C0-214071BD564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5CC5E7F-0A54-4052-A101-4572D3F9EF00}"/>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A1284278-F4E4-445C-9AE1-3BDB0CD8DA6E}"/>
              </a:ext>
            </a:extLst>
          </p:cNvPr>
          <p:cNvGraphicFramePr>
            <a:graphicFrameLocks noGrp="1"/>
          </p:cNvGraphicFramePr>
          <p:nvPr>
            <p:extLst>
              <p:ext uri="{D42A27DB-BD31-4B8C-83A1-F6EECF244321}">
                <p14:modId xmlns:p14="http://schemas.microsoft.com/office/powerpoint/2010/main" val="337368204"/>
              </p:ext>
            </p:extLst>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3188483453"/>
                    </a:ext>
                  </a:extLst>
                </a:gridCol>
                <a:gridCol w="3779635">
                  <a:extLst>
                    <a:ext uri="{9D8B030D-6E8A-4147-A177-3AD203B41FA5}">
                      <a16:colId xmlns:a16="http://schemas.microsoft.com/office/drawing/2014/main" val="1305930840"/>
                    </a:ext>
                  </a:extLst>
                </a:gridCol>
                <a:gridCol w="2637001">
                  <a:extLst>
                    <a:ext uri="{9D8B030D-6E8A-4147-A177-3AD203B41FA5}">
                      <a16:colId xmlns:a16="http://schemas.microsoft.com/office/drawing/2014/main" val="1033135827"/>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534503814"/>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34"/>
                          <a:cs typeface="DejaVu Sans" pitchFamily="34"/>
                        </a:rPr>
                        <a:t>locate</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 Busca archivos y Directorios</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dirty="0">
                          <a:solidFill>
                            <a:srgbClr val="000000"/>
                          </a:solidFill>
                          <a:latin typeface="Times New Roman" pitchFamily="18"/>
                          <a:ea typeface="DejaVu Sans" pitchFamily="34"/>
                          <a:cs typeface="DejaVu Sans" pitchFamily="34"/>
                        </a:rPr>
                        <a:t>locate → Muestra todos los archivos y directorios independientemente de donde estemos posicionados.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dirty="0">
                          <a:solidFill>
                            <a:srgbClr val="000000"/>
                          </a:solidFill>
                          <a:latin typeface="Times New Roman" pitchFamily="18"/>
                          <a:ea typeface="DejaVu Sans" pitchFamily="34"/>
                          <a:cs typeface="DejaVu Sans" pitchFamily="34"/>
                        </a:rPr>
                        <a:t>locate archivo → Busca el archivo indicado</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dirty="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1936010053"/>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dirty="0">
                          <a:solidFill>
                            <a:srgbClr val="3333CC"/>
                          </a:solidFill>
                          <a:latin typeface="Times New Roman" pitchFamily="18"/>
                          <a:ea typeface="DejaVu Sans" pitchFamily="34"/>
                          <a:cs typeface="DejaVu Sans" pitchFamily="34"/>
                        </a:rPr>
                        <a:t>Comentarios: Se pueden usar comodines.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031599593"/>
                  </a:ext>
                </a:extLst>
              </a:tr>
            </a:tbl>
          </a:graphicData>
        </a:graphic>
      </p:graphicFrame>
      <p:pic>
        <p:nvPicPr>
          <p:cNvPr id="5" name="Imagen 4">
            <a:extLst>
              <a:ext uri="{FF2B5EF4-FFF2-40B4-BE49-F238E27FC236}">
                <a16:creationId xmlns:a16="http://schemas.microsoft.com/office/drawing/2014/main" id="{FF50A707-7455-45F4-B34E-DE6C54AB8166}"/>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extLst>
      <p:ext uri="{BB962C8B-B14F-4D97-AF65-F5344CB8AC3E}">
        <p14:creationId xmlns:p14="http://schemas.microsoft.com/office/powerpoint/2010/main" val="18933798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EBA21F-251C-495B-AD74-EE8FA0AECA3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0508470-E2FF-4904-BB56-F30364C68047}"/>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8C21E417-F7CE-4913-BD2C-F051365B5118}"/>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4007330022"/>
                    </a:ext>
                  </a:extLst>
                </a:gridCol>
                <a:gridCol w="3779635">
                  <a:extLst>
                    <a:ext uri="{9D8B030D-6E8A-4147-A177-3AD203B41FA5}">
                      <a16:colId xmlns:a16="http://schemas.microsoft.com/office/drawing/2014/main" val="2092807050"/>
                    </a:ext>
                  </a:extLst>
                </a:gridCol>
                <a:gridCol w="2637001">
                  <a:extLst>
                    <a:ext uri="{9D8B030D-6E8A-4147-A177-3AD203B41FA5}">
                      <a16:colId xmlns:a16="http://schemas.microsoft.com/office/drawing/2014/main" val="1786616553"/>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713222583"/>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grep</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 Busca en el contenido de los archivos</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Grep cadena a buscar archivos → Busca la cadena indicada dentro de los archivos indicados.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Grep hola *.txt → Ejemplo</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155077260"/>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Se pueden usar comodines. Ver Man</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344715346"/>
                  </a:ext>
                </a:extLst>
              </a:tr>
            </a:tbl>
          </a:graphicData>
        </a:graphic>
      </p:graphicFrame>
      <p:pic>
        <p:nvPicPr>
          <p:cNvPr id="5" name="Imagen 4">
            <a:extLst>
              <a:ext uri="{FF2B5EF4-FFF2-40B4-BE49-F238E27FC236}">
                <a16:creationId xmlns:a16="http://schemas.microsoft.com/office/drawing/2014/main" id="{05ECD3C5-BD06-469C-AD15-DE7EA5310096}"/>
              </a:ext>
            </a:extLst>
          </p:cNvPr>
          <p:cNvPicPr>
            <a:picLocks noChangeAspect="1"/>
          </p:cNvPicPr>
          <p:nvPr/>
        </p:nvPicPr>
        <p:blipFill>
          <a:blip r:embed="rId3">
            <a:lum/>
            <a:alphaModFix/>
          </a:blip>
          <a:srcRect/>
          <a:stretch>
            <a:fillRect/>
          </a:stretch>
        </p:blipFill>
        <p:spPr>
          <a:xfrm>
            <a:off x="6172922" y="152284"/>
            <a:ext cx="1368363" cy="1368719"/>
          </a:xfrm>
          <a:prstGeom prst="rect">
            <a:avLst/>
          </a:prstGeom>
          <a:noFill/>
          <a:ln cap="flat">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0ACB4-63DE-44B4-9998-4183C62AD678}"/>
              </a:ext>
            </a:extLst>
          </p:cNvPr>
          <p:cNvSpPr txBox="1">
            <a:spLocks noGrp="1"/>
          </p:cNvSpPr>
          <p:nvPr>
            <p:ph type="title" idx="4294967295"/>
          </p:nvPr>
        </p:nvSpPr>
        <p:spPr>
          <a:xfrm>
            <a:off x="359999" y="17999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0D59247-1638-4456-9355-1D1DA25FA084}"/>
              </a:ext>
            </a:extLst>
          </p:cNvPr>
          <p:cNvSpPr/>
          <p:nvPr/>
        </p:nvSpPr>
        <p:spPr>
          <a:xfrm>
            <a:off x="179277" y="1439997"/>
            <a:ext cx="8964722" cy="524664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10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PROCESOS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Es una instancia de un programa en ejecución. A los procesos se les conoce también por tareas.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Programas y Procesos son entidades distintas. Un mismo programa lo pueden ejecutar 5 usuarios diferentes que a su vez crearan 5 Procesos diferentes del mismo Programa.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Cada proceso que se inicia es referenciado con un numero de identificación único conocido como Process ID (PID).</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Comandos relacionados con los procesos.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 Pstree</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Nice /renice</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Kill /killall</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Nohup y &amp;</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Jobs y Top</a:t>
            </a:r>
          </a:p>
          <a:p>
            <a:pPr marL="0" marR="0" lvl="0" indent="0" algn="just" defTabSz="914400" rtl="0" fontAlgn="auto" hangingPunct="1">
              <a:lnSpc>
                <a:spcPct val="100000"/>
              </a:lnSpc>
              <a:spcBef>
                <a:spcPts val="800"/>
              </a:spcBef>
              <a:spcAft>
                <a:spcPts val="0"/>
              </a:spcAft>
              <a:buClr>
                <a:srgbClr val="330066"/>
              </a:buClr>
              <a:buSzPct val="10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400" b="0" i="0" u="none" strike="noStrike" kern="1200" cap="none" spc="0" baseline="0">
              <a:solidFill>
                <a:srgbClr val="000000"/>
              </a:solidFill>
              <a:uFillTx/>
              <a:latin typeface="Times New Roman" pitchFamily="18"/>
              <a:ea typeface="DejaVu Sans" pitchFamily="34"/>
              <a:cs typeface="DejaVu Sans" pitchFamily="34"/>
            </a:endParaRPr>
          </a:p>
        </p:txBody>
      </p:sp>
      <p:sp>
        <p:nvSpPr>
          <p:cNvPr id="4" name="Forma libre: forma 3">
            <a:extLst>
              <a:ext uri="{FF2B5EF4-FFF2-40B4-BE49-F238E27FC236}">
                <a16:creationId xmlns:a16="http://schemas.microsoft.com/office/drawing/2014/main" id="{58552209-D949-4F76-AB27-13BDFE461EEA}"/>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80122050-1AB4-4037-AEC7-0580B35CA94C}"/>
              </a:ext>
            </a:extLst>
          </p:cNvPr>
          <p:cNvPicPr>
            <a:picLocks noChangeAspect="1"/>
          </p:cNvPicPr>
          <p:nvPr/>
        </p:nvPicPr>
        <p:blipFill>
          <a:blip r:embed="rId3">
            <a:lum/>
            <a:alphaModFix/>
          </a:blip>
          <a:srcRect/>
          <a:stretch>
            <a:fillRect/>
          </a:stretch>
        </p:blipFill>
        <p:spPr>
          <a:xfrm>
            <a:off x="6172922" y="152284"/>
            <a:ext cx="1368363" cy="1368719"/>
          </a:xfrm>
          <a:prstGeom prst="rect">
            <a:avLst/>
          </a:prstGeom>
          <a:noFill/>
          <a:ln cap="flat">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17A233-7944-47BD-BF49-1593280B033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871F397-6919-4737-A214-6999324EA804}"/>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661CC406-2569-4045-8E04-0235EE481BD7}"/>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2416505917"/>
                    </a:ext>
                  </a:extLst>
                </a:gridCol>
                <a:gridCol w="3779635">
                  <a:extLst>
                    <a:ext uri="{9D8B030D-6E8A-4147-A177-3AD203B41FA5}">
                      <a16:colId xmlns:a16="http://schemas.microsoft.com/office/drawing/2014/main" val="1109350108"/>
                    </a:ext>
                  </a:extLst>
                </a:gridCol>
                <a:gridCol w="2637001">
                  <a:extLst>
                    <a:ext uri="{9D8B030D-6E8A-4147-A177-3AD203B41FA5}">
                      <a16:colId xmlns:a16="http://schemas.microsoft.com/office/drawing/2014/main" val="3194699564"/>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38270012"/>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ps</a:t>
                      </a:r>
                    </a:p>
                  </a:txBody>
                  <a:tcPr/>
                </a:tc>
                <a:tc>
                  <a:txBody>
                    <a:bodyPr/>
                    <a:lstStyle/>
                    <a:p>
                      <a:pPr marL="0" marR="0" lvl="0" indent="0" algn="just"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Muestra los Procesos del sistema y/o Usuario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Ps -A → Todos los Procesos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Ps -T → Procesos del terminal</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Ps -u root → Muestra los Procesos iniciados por root.</a:t>
                      </a:r>
                    </a:p>
                  </a:txBody>
                  <a:tcPr/>
                </a:tc>
                <a:extLst>
                  <a:ext uri="{0D108BD9-81ED-4DB2-BD59-A6C34878D82A}">
                    <a16:rowId xmlns:a16="http://schemas.microsoft.com/office/drawing/2014/main" val="4190193240"/>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Ver Man</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521588810"/>
                  </a:ext>
                </a:extLst>
              </a:tr>
            </a:tbl>
          </a:graphicData>
        </a:graphic>
      </p:graphicFrame>
      <p:pic>
        <p:nvPicPr>
          <p:cNvPr id="5" name="Imagen 4">
            <a:extLst>
              <a:ext uri="{FF2B5EF4-FFF2-40B4-BE49-F238E27FC236}">
                <a16:creationId xmlns:a16="http://schemas.microsoft.com/office/drawing/2014/main" id="{2360AF73-DDEA-4651-B1D6-5951CF465BAA}"/>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Andadura comercial desde 1980:</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1983 AT&amp;T saca su última versión UNIX </a:t>
            </a:r>
            <a:r>
              <a:rPr lang="es-MX" sz="2200" dirty="0" err="1">
                <a:latin typeface="Arial" pitchFamily="18"/>
              </a:rPr>
              <a:t>SystemV</a:t>
            </a:r>
            <a:r>
              <a:rPr lang="es-MX" sz="2200" dirty="0">
                <a:latin typeface="Arial" pitchFamily="18"/>
              </a:rPr>
              <a:t>.</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4.x BSD.</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Con el tiempo, UNIX se dividió en varias ramas de sistema, siendo las dos principales la que derivaba del AT&amp;T UNIX o </a:t>
            </a:r>
            <a:r>
              <a:rPr lang="es-MX" sz="2400" dirty="0" err="1">
                <a:latin typeface="Arial" pitchFamily="18"/>
              </a:rPr>
              <a:t>SystemV</a:t>
            </a:r>
            <a:r>
              <a:rPr lang="es-MX" sz="2400" dirty="0">
                <a:latin typeface="Arial" pitchFamily="18"/>
              </a:rPr>
              <a:t>, y la de la Universidad de California, el BSD. La mayoría de UNIX actuales deriva de uno u otro, o son una mezcla de los dos.</a:t>
            </a: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30950498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0D8D2B-CFF7-4244-BAE7-E2DDDCFA83EA}"/>
              </a:ext>
            </a:extLst>
          </p:cNvPr>
          <p:cNvSpPr txBox="1">
            <a:spLocks noGrp="1"/>
          </p:cNvSpPr>
          <p:nvPr>
            <p:ph type="title" idx="4294967295"/>
          </p:nvPr>
        </p:nvSpPr>
        <p:spPr>
          <a:xfrm>
            <a:off x="197638" y="17999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92FB1FA-0B0C-404A-9400-B9DA634771EF}"/>
              </a:ext>
            </a:extLst>
          </p:cNvPr>
          <p:cNvSpPr/>
          <p:nvPr/>
        </p:nvSpPr>
        <p:spPr>
          <a:xfrm>
            <a:off x="179277" y="1439997"/>
            <a:ext cx="8964722" cy="524664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10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(información y ejemplos)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Columnas de información según opciones: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1" i="0" u="none" strike="noStrike" kern="1200" cap="none" spc="0" baseline="0">
                <a:solidFill>
                  <a:srgbClr val="000000"/>
                </a:solidFill>
                <a:uFillTx/>
                <a:latin typeface="Times New Roman" pitchFamily="18"/>
                <a:ea typeface="DejaVu Sans" pitchFamily="34"/>
                <a:cs typeface="DejaVu Sans" pitchFamily="34"/>
              </a:rPr>
              <a:t>p o PID</a:t>
            </a:r>
            <a:r>
              <a:rPr lang="es-ES" sz="2100" b="0" i="0" u="none" strike="noStrike" kern="1200" cap="none" spc="0" baseline="0">
                <a:solidFill>
                  <a:srgbClr val="000000"/>
                </a:solidFill>
                <a:uFillTx/>
                <a:latin typeface="Times New Roman" pitchFamily="18"/>
                <a:ea typeface="DejaVu Sans" pitchFamily="34"/>
                <a:cs typeface="DejaVu Sans" pitchFamily="34"/>
              </a:rPr>
              <a:t> → Process ID, número único o de identificación del proceso.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1" i="0" u="none" strike="noStrike" kern="1200" cap="none" spc="0" baseline="0">
                <a:solidFill>
                  <a:srgbClr val="000000"/>
                </a:solidFill>
                <a:uFillTx/>
                <a:latin typeface="Times New Roman" pitchFamily="18"/>
                <a:ea typeface="DejaVu Sans" pitchFamily="34"/>
                <a:cs typeface="DejaVu Sans" pitchFamily="34"/>
              </a:rPr>
              <a:t>P o PPID</a:t>
            </a:r>
            <a:r>
              <a:rPr lang="es-ES" sz="2100" b="0" i="0" u="none" strike="noStrike" kern="1200" cap="none" spc="0" baseline="0">
                <a:solidFill>
                  <a:srgbClr val="000000"/>
                </a:solidFill>
                <a:uFillTx/>
                <a:latin typeface="Times New Roman" pitchFamily="18"/>
                <a:ea typeface="DejaVu Sans" pitchFamily="34"/>
                <a:cs typeface="DejaVu Sans" pitchFamily="34"/>
              </a:rPr>
              <a:t> → Parent Process ID, padre del proceso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1" i="0" u="none" strike="noStrike" kern="1200" cap="none" spc="0" baseline="0">
                <a:solidFill>
                  <a:srgbClr val="000000"/>
                </a:solidFill>
                <a:uFillTx/>
                <a:latin typeface="Times New Roman" pitchFamily="18"/>
                <a:ea typeface="DejaVu Sans" pitchFamily="34"/>
                <a:cs typeface="DejaVu Sans" pitchFamily="34"/>
              </a:rPr>
              <a:t>U o UID</a:t>
            </a:r>
            <a:r>
              <a:rPr lang="es-ES" sz="2100" b="0" i="0" u="none" strike="noStrike" kern="1200" cap="none" spc="0" baseline="0">
                <a:solidFill>
                  <a:srgbClr val="000000"/>
                </a:solidFill>
                <a:uFillTx/>
                <a:latin typeface="Times New Roman" pitchFamily="18"/>
                <a:ea typeface="DejaVu Sans" pitchFamily="34"/>
                <a:cs typeface="DejaVu Sans" pitchFamily="34"/>
              </a:rPr>
              <a:t> → User ID, usuario propietario del proceso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1" i="0" u="none" strike="noStrike" kern="1200" cap="none" spc="0" baseline="0">
                <a:solidFill>
                  <a:srgbClr val="000000"/>
                </a:solidFill>
                <a:uFillTx/>
                <a:latin typeface="Times New Roman" pitchFamily="18"/>
                <a:ea typeface="DejaVu Sans" pitchFamily="34"/>
                <a:cs typeface="DejaVu Sans" pitchFamily="34"/>
              </a:rPr>
              <a:t>t o TT o TTY</a:t>
            </a:r>
            <a:r>
              <a:rPr lang="es-ES" sz="2100" b="0" i="0" u="none" strike="noStrike" kern="1200" cap="none" spc="0" baseline="0">
                <a:solidFill>
                  <a:srgbClr val="000000"/>
                </a:solidFill>
                <a:uFillTx/>
                <a:latin typeface="Times New Roman" pitchFamily="18"/>
                <a:ea typeface="DejaVu Sans" pitchFamily="34"/>
                <a:cs typeface="DejaVu Sans" pitchFamily="34"/>
              </a:rPr>
              <a:t> → Terminal asociada al proceso, si no hay terminal aparece entonces un '?'</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1" i="0" u="none" strike="noStrike" kern="1200" cap="none" spc="0" baseline="0">
                <a:solidFill>
                  <a:srgbClr val="000000"/>
                </a:solidFill>
                <a:uFillTx/>
                <a:latin typeface="Times New Roman" pitchFamily="18"/>
                <a:ea typeface="DejaVu Sans" pitchFamily="34"/>
                <a:cs typeface="DejaVu Sans" pitchFamily="34"/>
              </a:rPr>
              <a:t>T o TIME</a:t>
            </a:r>
            <a:r>
              <a:rPr lang="es-ES" sz="2100" b="0" i="0" u="none" strike="noStrike" kern="1200" cap="none" spc="0" baseline="0">
                <a:solidFill>
                  <a:srgbClr val="000000"/>
                </a:solidFill>
                <a:uFillTx/>
                <a:latin typeface="Times New Roman" pitchFamily="18"/>
                <a:ea typeface="DejaVu Sans" pitchFamily="34"/>
                <a:cs typeface="DejaVu Sans" pitchFamily="34"/>
              </a:rPr>
              <a:t> → Tiempo de uso de cpu acumulado por el proceso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1" i="0" u="none" strike="noStrike" kern="1200" cap="none" spc="0" baseline="0">
                <a:solidFill>
                  <a:srgbClr val="000000"/>
                </a:solidFill>
                <a:uFillTx/>
                <a:latin typeface="Times New Roman" pitchFamily="18"/>
                <a:ea typeface="DejaVu Sans" pitchFamily="34"/>
                <a:cs typeface="DejaVu Sans" pitchFamily="34"/>
              </a:rPr>
              <a:t>c o CMD</a:t>
            </a:r>
            <a:r>
              <a:rPr lang="es-ES" sz="2100" b="0" i="0" u="none" strike="noStrike" kern="1200" cap="none" spc="0" baseline="0">
                <a:solidFill>
                  <a:srgbClr val="000000"/>
                </a:solidFill>
                <a:uFillTx/>
                <a:latin typeface="Times New Roman" pitchFamily="18"/>
                <a:ea typeface="DejaVu Sans" pitchFamily="34"/>
                <a:cs typeface="DejaVu Sans" pitchFamily="34"/>
              </a:rPr>
              <a:t> → El nombre del programa o comando que inició el proceso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1" i="0" u="none" strike="noStrike" kern="1200" cap="none" spc="0" baseline="0">
                <a:solidFill>
                  <a:srgbClr val="000000"/>
                </a:solidFill>
                <a:uFillTx/>
                <a:latin typeface="Times New Roman" pitchFamily="18"/>
                <a:ea typeface="DejaVu Sans" pitchFamily="34"/>
                <a:cs typeface="DejaVu Sans" pitchFamily="34"/>
              </a:rPr>
              <a:t>RSS</a:t>
            </a:r>
            <a:r>
              <a:rPr lang="es-ES" sz="2100" b="0" i="0" u="none" strike="noStrike" kern="1200" cap="none" spc="0" baseline="0">
                <a:solidFill>
                  <a:srgbClr val="000000"/>
                </a:solidFill>
                <a:uFillTx/>
                <a:latin typeface="Times New Roman" pitchFamily="18"/>
                <a:ea typeface="DejaVu Sans" pitchFamily="34"/>
                <a:cs typeface="DejaVu Sans" pitchFamily="34"/>
              </a:rPr>
              <a:t> → Resident Sise, tamaño de la parte residente en memoria en kilobytes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1" i="0" u="none" strike="noStrike" kern="1200" cap="none" spc="0" baseline="0">
                <a:solidFill>
                  <a:srgbClr val="000000"/>
                </a:solidFill>
                <a:uFillTx/>
                <a:latin typeface="Times New Roman" pitchFamily="18"/>
                <a:ea typeface="DejaVu Sans" pitchFamily="34"/>
                <a:cs typeface="DejaVu Sans" pitchFamily="34"/>
              </a:rPr>
              <a:t>SZ o SIZE</a:t>
            </a:r>
            <a:r>
              <a:rPr lang="es-ES" sz="2100" b="0" i="0" u="none" strike="noStrike" kern="1200" cap="none" spc="0" baseline="0">
                <a:solidFill>
                  <a:srgbClr val="000000"/>
                </a:solidFill>
                <a:uFillTx/>
                <a:latin typeface="Times New Roman" pitchFamily="18"/>
                <a:ea typeface="DejaVu Sans" pitchFamily="34"/>
                <a:cs typeface="DejaVu Sans" pitchFamily="34"/>
              </a:rPr>
              <a:t> → Tamaño virtual de la imagen del proceso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400" b="0" i="0" u="none" strike="noStrike" kern="1200" cap="none" spc="0" baseline="0">
              <a:solidFill>
                <a:srgbClr val="000000"/>
              </a:solidFill>
              <a:uFillTx/>
              <a:latin typeface="Times New Roman" pitchFamily="18"/>
              <a:ea typeface="DejaVu Sans" pitchFamily="34"/>
              <a:cs typeface="DejaVu Sans" pitchFamily="34"/>
            </a:endParaRPr>
          </a:p>
        </p:txBody>
      </p:sp>
      <p:sp>
        <p:nvSpPr>
          <p:cNvPr id="4" name="Forma libre: forma 3">
            <a:extLst>
              <a:ext uri="{FF2B5EF4-FFF2-40B4-BE49-F238E27FC236}">
                <a16:creationId xmlns:a16="http://schemas.microsoft.com/office/drawing/2014/main" id="{0F136F22-FD5B-4738-B260-6EF9AE1AC374}"/>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CCFB8297-8B07-485B-9C64-7578A763DF4C}"/>
              </a:ext>
            </a:extLst>
          </p:cNvPr>
          <p:cNvPicPr>
            <a:picLocks noChangeAspect="1"/>
          </p:cNvPicPr>
          <p:nvPr/>
        </p:nvPicPr>
        <p:blipFill>
          <a:blip r:embed="rId3">
            <a:lum/>
            <a:alphaModFix/>
          </a:blip>
          <a:srcRect/>
          <a:stretch>
            <a:fillRect/>
          </a:stretch>
        </p:blipFill>
        <p:spPr>
          <a:xfrm>
            <a:off x="6172922" y="152284"/>
            <a:ext cx="1368363" cy="1368719"/>
          </a:xfrm>
          <a:prstGeom prst="rect">
            <a:avLst/>
          </a:prstGeom>
          <a:noFill/>
          <a:ln cap="flat">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532458-3AB1-4347-95AE-383A2F2D44E7}"/>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43F511E-452A-4A8A-8C7C-6C6B2E07C44F}"/>
              </a:ext>
            </a:extLst>
          </p:cNvPr>
          <p:cNvSpPr/>
          <p:nvPr/>
        </p:nvSpPr>
        <p:spPr>
          <a:xfrm>
            <a:off x="179277" y="1259997"/>
            <a:ext cx="8964722" cy="524664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10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(información y ejemplos) / Columnas de información según opciones: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NI Nice</a:t>
            </a:r>
            <a:r>
              <a:rPr lang="es-ES" sz="1800" b="0" i="0" u="none" strike="noStrike" kern="1200" cap="none" spc="0" baseline="0">
                <a:solidFill>
                  <a:srgbClr val="000000"/>
                </a:solidFill>
                <a:uFillTx/>
                <a:latin typeface="Times New Roman" pitchFamily="18"/>
                <a:ea typeface="DejaVu Sans" pitchFamily="34"/>
                <a:cs typeface="DejaVu Sans" pitchFamily="34"/>
              </a:rPr>
              <a:t> →  valor nice (prioridad) del proceso, un número positivo significa menos tiempo de procesador y negativo más tiempo (-19 a 19)</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C o PCPU</a:t>
            </a:r>
            <a:r>
              <a:rPr lang="es-ES" sz="1800" b="0" i="0" u="none" strike="noStrike" kern="1200" cap="none" spc="0" baseline="0">
                <a:solidFill>
                  <a:srgbClr val="000000"/>
                </a:solidFill>
                <a:uFillTx/>
                <a:latin typeface="Times New Roman" pitchFamily="18"/>
                <a:ea typeface="DejaVu Sans" pitchFamily="34"/>
                <a:cs typeface="DejaVu Sans" pitchFamily="34"/>
              </a:rPr>
              <a:t> → Porcentaje de cpu utilizado por el proceso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STIME</a:t>
            </a:r>
            <a:r>
              <a:rPr lang="es-ES" sz="1800" b="0" i="0" u="none" strike="noStrike" kern="1200" cap="none" spc="0" baseline="0">
                <a:solidFill>
                  <a:srgbClr val="000000"/>
                </a:solidFill>
                <a:uFillTx/>
                <a:latin typeface="Times New Roman" pitchFamily="18"/>
                <a:ea typeface="DejaVu Sans" pitchFamily="34"/>
                <a:cs typeface="DejaVu Sans" pitchFamily="34"/>
              </a:rPr>
              <a:t> → Starting Time, hora de inicio del proceso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S o STAT</a:t>
            </a:r>
            <a:r>
              <a:rPr lang="es-ES" sz="1800" b="0" i="0" u="none" strike="noStrike" kern="1200" cap="none" spc="0" baseline="0">
                <a:solidFill>
                  <a:srgbClr val="000000"/>
                </a:solidFill>
                <a:uFillTx/>
                <a:latin typeface="Times New Roman" pitchFamily="18"/>
                <a:ea typeface="DejaVu Sans" pitchFamily="34"/>
                <a:cs typeface="DejaVu Sans" pitchFamily="34"/>
              </a:rPr>
              <a:t> → Status del proceso, estos pueden ser los siguientes:</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R</a:t>
            </a:r>
            <a:r>
              <a:rPr lang="es-ES" sz="1800" b="0" i="0" u="none" strike="noStrike" kern="1200" cap="none" spc="0" baseline="0">
                <a:solidFill>
                  <a:srgbClr val="000000"/>
                </a:solidFill>
                <a:uFillTx/>
                <a:latin typeface="Times New Roman" pitchFamily="18"/>
                <a:ea typeface="DejaVu Sans" pitchFamily="34"/>
                <a:cs typeface="DejaVu Sans" pitchFamily="34"/>
              </a:rPr>
              <a:t> runnable, en ejecución, corriendo o ejecutándose</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S</a:t>
            </a:r>
            <a:r>
              <a:rPr lang="es-ES" sz="1800" b="0" i="0" u="none" strike="noStrike" kern="1200" cap="none" spc="0" baseline="0">
                <a:solidFill>
                  <a:srgbClr val="000000"/>
                </a:solidFill>
                <a:uFillTx/>
                <a:latin typeface="Times New Roman" pitchFamily="18"/>
                <a:ea typeface="DejaVu Sans" pitchFamily="34"/>
                <a:cs typeface="DejaVu Sans" pitchFamily="34"/>
              </a:rPr>
              <a:t> sleeping, proceso en ejecución pero sin actividad por el momento, o esperando por algún evento para continuar</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T</a:t>
            </a:r>
            <a:r>
              <a:rPr lang="es-ES" sz="1800" b="0" i="0" u="none" strike="noStrike" kern="1200" cap="none" spc="0" baseline="0">
                <a:solidFill>
                  <a:srgbClr val="000000"/>
                </a:solidFill>
                <a:uFillTx/>
                <a:latin typeface="Times New Roman" pitchFamily="18"/>
                <a:ea typeface="DejaVu Sans" pitchFamily="34"/>
                <a:cs typeface="DejaVu Sans" pitchFamily="34"/>
              </a:rPr>
              <a:t> sTopped, proceso detenido totalmente, pero puede ser reiniciado</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Z</a:t>
            </a:r>
            <a:r>
              <a:rPr lang="es-ES" sz="1800" b="0" i="0" u="none" strike="noStrike" kern="1200" cap="none" spc="0" baseline="0">
                <a:solidFill>
                  <a:srgbClr val="000000"/>
                </a:solidFill>
                <a:uFillTx/>
                <a:latin typeface="Times New Roman" pitchFamily="18"/>
                <a:ea typeface="DejaVu Sans" pitchFamily="34"/>
                <a:cs typeface="DejaVu Sans" pitchFamily="34"/>
              </a:rPr>
              <a:t> zombie, difunto, proceso que por alguna razón no terminó de manera correcta, no debe haber procesos zombies</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D</a:t>
            </a:r>
            <a:r>
              <a:rPr lang="es-ES" sz="1800" b="0" i="0" u="none" strike="noStrike" kern="1200" cap="none" spc="0" baseline="0">
                <a:solidFill>
                  <a:srgbClr val="000000"/>
                </a:solidFill>
                <a:uFillTx/>
                <a:latin typeface="Times New Roman" pitchFamily="18"/>
                <a:ea typeface="DejaVu Sans" pitchFamily="34"/>
                <a:cs typeface="DejaVu Sans" pitchFamily="34"/>
              </a:rPr>
              <a:t> uninterruptible sleep, son procesos generalmente asociados a acciones de IO del sistema</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Times New Roman" pitchFamily="18"/>
                <a:ea typeface="DejaVu Sans" pitchFamily="34"/>
                <a:cs typeface="DejaVu Sans" pitchFamily="34"/>
              </a:rPr>
              <a:t>X</a:t>
            </a:r>
            <a:r>
              <a:rPr lang="es-ES" sz="1800" b="0" i="0" u="none" strike="noStrike" kern="1200" cap="none" spc="0" baseline="0">
                <a:solidFill>
                  <a:srgbClr val="000000"/>
                </a:solidFill>
                <a:uFillTx/>
                <a:latin typeface="Times New Roman" pitchFamily="18"/>
                <a:ea typeface="DejaVu Sans" pitchFamily="34"/>
                <a:cs typeface="DejaVu Sans" pitchFamily="34"/>
              </a:rPr>
              <a:t> dead, muerto, proceso terminado pero que sigue apareciendo, igual que los Z no deberían verse nunca</a:t>
            </a:r>
          </a:p>
        </p:txBody>
      </p:sp>
      <p:sp>
        <p:nvSpPr>
          <p:cNvPr id="4" name="Forma libre: forma 3">
            <a:extLst>
              <a:ext uri="{FF2B5EF4-FFF2-40B4-BE49-F238E27FC236}">
                <a16:creationId xmlns:a16="http://schemas.microsoft.com/office/drawing/2014/main" id="{C5A4CB3B-DF4A-448C-8EDF-0B44A6C0BD4F}"/>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6ACFC738-411B-4EFF-BC42-B0ADC4A4F8CE}"/>
              </a:ext>
            </a:extLst>
          </p:cNvPr>
          <p:cNvPicPr>
            <a:picLocks noChangeAspect="1"/>
          </p:cNvPicPr>
          <p:nvPr/>
        </p:nvPicPr>
        <p:blipFill>
          <a:blip r:embed="rId3">
            <a:lum/>
            <a:alphaModFix/>
          </a:blip>
          <a:srcRect/>
          <a:stretch>
            <a:fillRect/>
          </a:stretch>
        </p:blipFill>
        <p:spPr>
          <a:xfrm>
            <a:off x="6839995" y="0"/>
            <a:ext cx="1368363" cy="1368719"/>
          </a:xfrm>
          <a:prstGeom prst="rect">
            <a:avLst/>
          </a:prstGeom>
          <a:noFill/>
          <a:ln cap="flat">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CA314-1080-4E8F-B176-D28A910ECDB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035EC30-0BDA-4911-ADAE-18D7A89DBF4F}"/>
              </a:ext>
            </a:extLst>
          </p:cNvPr>
          <p:cNvSpPr/>
          <p:nvPr/>
        </p:nvSpPr>
        <p:spPr>
          <a:xfrm>
            <a:off x="179277" y="1259997"/>
            <a:ext cx="8964722" cy="524664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10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(información y ejemplos)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-e (muestra todos los procesos)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-ef  (-f muestra opciones completas)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-eF (-F muestra opciones completas extras)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ax (muestra todos los procesos sin mostrar los terminales (tty)</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aux (muestra usuarios y todas las columnas)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-eo user,pid,tty (personalizar salida indicando los campos)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-eH (muestra arbol de procesos)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-ec (muestra el comando sin ruta)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-el (muestra formato largo de las columnas)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Times New Roman" pitchFamily="18"/>
                <a:ea typeface="DejaVu Sans" pitchFamily="34"/>
                <a:cs typeface="DejaVu Sans" pitchFamily="34"/>
              </a:rPr>
              <a:t>Ps L (lista los codigos de los formatos)</a:t>
            </a:r>
          </a:p>
        </p:txBody>
      </p:sp>
      <p:sp>
        <p:nvSpPr>
          <p:cNvPr id="4" name="Forma libre: forma 3">
            <a:extLst>
              <a:ext uri="{FF2B5EF4-FFF2-40B4-BE49-F238E27FC236}">
                <a16:creationId xmlns:a16="http://schemas.microsoft.com/office/drawing/2014/main" id="{D895301B-E43F-443B-95A0-A7210ABEBDBA}"/>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Verdana" pitchFamily="34"/>
              <a:ea typeface="Arial" pitchFamily="2"/>
              <a:cs typeface="Arial" pitchFamily="2"/>
            </a:endParaRPr>
          </a:p>
        </p:txBody>
      </p:sp>
      <p:pic>
        <p:nvPicPr>
          <p:cNvPr id="5" name="Imagen 4">
            <a:extLst>
              <a:ext uri="{FF2B5EF4-FFF2-40B4-BE49-F238E27FC236}">
                <a16:creationId xmlns:a16="http://schemas.microsoft.com/office/drawing/2014/main" id="{3B8253B1-0EBF-464C-BE22-70935DA5E789}"/>
              </a:ext>
            </a:extLst>
          </p:cNvPr>
          <p:cNvPicPr>
            <a:picLocks noChangeAspect="1"/>
          </p:cNvPicPr>
          <p:nvPr/>
        </p:nvPicPr>
        <p:blipFill>
          <a:blip r:embed="rId3">
            <a:lum/>
            <a:alphaModFix/>
          </a:blip>
          <a:srcRect/>
          <a:stretch>
            <a:fillRect/>
          </a:stretch>
        </p:blipFill>
        <p:spPr>
          <a:xfrm>
            <a:off x="6840361" y="0"/>
            <a:ext cx="1368363" cy="1368719"/>
          </a:xfrm>
          <a:prstGeom prst="rect">
            <a:avLst/>
          </a:prstGeom>
          <a:noFill/>
          <a:ln cap="flat">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page13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BEF10-B44B-42A2-8F26-39A21273255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B439CC6-72E3-4E27-8789-0C51A9E15020}"/>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C61DDFD0-EA00-4288-A007-2199F3090C27}"/>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2521222210"/>
                    </a:ext>
                  </a:extLst>
                </a:gridCol>
                <a:gridCol w="3779635">
                  <a:extLst>
                    <a:ext uri="{9D8B030D-6E8A-4147-A177-3AD203B41FA5}">
                      <a16:colId xmlns:a16="http://schemas.microsoft.com/office/drawing/2014/main" val="899998469"/>
                    </a:ext>
                  </a:extLst>
                </a:gridCol>
                <a:gridCol w="2637001">
                  <a:extLst>
                    <a:ext uri="{9D8B030D-6E8A-4147-A177-3AD203B41FA5}">
                      <a16:colId xmlns:a16="http://schemas.microsoft.com/office/drawing/2014/main" val="3125174238"/>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80693577"/>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pstree</a:t>
                      </a:r>
                    </a:p>
                  </a:txBody>
                  <a:tcPr/>
                </a:tc>
                <a:tc>
                  <a:txBody>
                    <a:bodyPr/>
                    <a:lstStyle/>
                    <a:p>
                      <a:pPr marL="0" marR="0" lvl="0" indent="0" algn="just"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Muestra los procesos en forma de arbol</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Pstree -Agu → traza las lineas y muestra los usuarios</a:t>
                      </a:r>
                    </a:p>
                  </a:txBody>
                  <a:tcPr/>
                </a:tc>
                <a:extLst>
                  <a:ext uri="{0D108BD9-81ED-4DB2-BD59-A6C34878D82A}">
                    <a16:rowId xmlns:a16="http://schemas.microsoft.com/office/drawing/2014/main" val="4294371508"/>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Parecido a ps -eH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86007643"/>
                  </a:ext>
                </a:extLst>
              </a:tr>
            </a:tbl>
          </a:graphicData>
        </a:graphic>
      </p:graphicFrame>
      <p:pic>
        <p:nvPicPr>
          <p:cNvPr id="5" name="Imagen 4">
            <a:extLst>
              <a:ext uri="{FF2B5EF4-FFF2-40B4-BE49-F238E27FC236}">
                <a16:creationId xmlns:a16="http://schemas.microsoft.com/office/drawing/2014/main" id="{DA3DB540-442F-46D0-9B8E-6C4C66DEE21F}"/>
              </a:ext>
            </a:extLst>
          </p:cNvPr>
          <p:cNvPicPr>
            <a:picLocks noChangeAspect="1"/>
          </p:cNvPicPr>
          <p:nvPr/>
        </p:nvPicPr>
        <p:blipFill>
          <a:blip r:embed="rId3">
            <a:lum/>
            <a:alphaModFix/>
          </a:blip>
          <a:srcRect/>
          <a:stretch>
            <a:fillRect/>
          </a:stretch>
        </p:blipFill>
        <p:spPr>
          <a:xfrm>
            <a:off x="6840717" y="0"/>
            <a:ext cx="1368363" cy="1368719"/>
          </a:xfrm>
          <a:prstGeom prst="rect">
            <a:avLst/>
          </a:prstGeom>
          <a:noFill/>
          <a:ln cap="flat">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page13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64346-6A23-429C-9821-684C65E38E8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CA5F72E-1EA7-47F5-9888-F1B4DAB71EDA}"/>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E821A39A-1337-4DA9-BA16-1B6EF5653F21}"/>
              </a:ext>
            </a:extLst>
          </p:cNvPr>
          <p:cNvGraphicFramePr>
            <a:graphicFrameLocks noGrp="1"/>
          </p:cNvGraphicFramePr>
          <p:nvPr>
            <p:extLst>
              <p:ext uri="{D42A27DB-BD31-4B8C-83A1-F6EECF244321}">
                <p14:modId xmlns:p14="http://schemas.microsoft.com/office/powerpoint/2010/main" val="1821100986"/>
              </p:ext>
            </p:extLst>
          </p:nvPr>
        </p:nvGraphicFramePr>
        <p:xfrm>
          <a:off x="195480" y="2216158"/>
          <a:ext cx="8669159" cy="4351683"/>
        </p:xfrm>
        <a:graphic>
          <a:graphicData uri="http://schemas.openxmlformats.org/drawingml/2006/table">
            <a:tbl>
              <a:tblPr>
                <a:effectLst/>
              </a:tblPr>
              <a:tblGrid>
                <a:gridCol w="2252523">
                  <a:extLst>
                    <a:ext uri="{9D8B030D-6E8A-4147-A177-3AD203B41FA5}">
                      <a16:colId xmlns:a16="http://schemas.microsoft.com/office/drawing/2014/main" val="1581360995"/>
                    </a:ext>
                  </a:extLst>
                </a:gridCol>
                <a:gridCol w="3779635">
                  <a:extLst>
                    <a:ext uri="{9D8B030D-6E8A-4147-A177-3AD203B41FA5}">
                      <a16:colId xmlns:a16="http://schemas.microsoft.com/office/drawing/2014/main" val="1369661128"/>
                    </a:ext>
                  </a:extLst>
                </a:gridCol>
                <a:gridCol w="2637001">
                  <a:extLst>
                    <a:ext uri="{9D8B030D-6E8A-4147-A177-3AD203B41FA5}">
                      <a16:colId xmlns:a16="http://schemas.microsoft.com/office/drawing/2014/main" val="2783885387"/>
                    </a:ext>
                  </a:extLst>
                </a:gridCol>
              </a:tblGrid>
              <a:tr h="599041">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4088302876"/>
                  </a:ext>
                </a:extLst>
              </a:tr>
              <a:tr h="3216603">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34"/>
                          <a:cs typeface="DejaVu Sans" pitchFamily="34"/>
                        </a:rPr>
                        <a:t>head</a:t>
                      </a:r>
                    </a:p>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3200" b="0" i="0" u="none" strike="noStrike" baseline="0" dirty="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3200" b="0" i="0" u="none" strike="noStrike" baseline="0" dirty="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err="1">
                          <a:solidFill>
                            <a:srgbClr val="000000"/>
                          </a:solidFill>
                          <a:latin typeface="Times New Roman" pitchFamily="18"/>
                          <a:ea typeface="DejaVu Sans" pitchFamily="34"/>
                          <a:cs typeface="DejaVu Sans" pitchFamily="34"/>
                        </a:rPr>
                        <a:t>tail</a:t>
                      </a:r>
                      <a:endParaRPr lang="es-ES" sz="3200" b="0" i="0" u="none" strike="noStrike" baseline="0" dirty="0">
                        <a:solidFill>
                          <a:srgbClr val="000000"/>
                        </a:solidFill>
                        <a:latin typeface="Times New Roman" pitchFamily="18"/>
                        <a:ea typeface="DejaVu Sans" pitchFamily="34"/>
                        <a:cs typeface="DejaVu Sans" pitchFamily="34"/>
                      </a:endParaRPr>
                    </a:p>
                  </a:txBody>
                  <a:tcPr/>
                </a:tc>
                <a:tc>
                  <a:txBody>
                    <a:bodyPr/>
                    <a:lstStyle/>
                    <a:p>
                      <a:pPr marL="0" marR="0" lvl="0" indent="0" algn="just"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34"/>
                          <a:cs typeface="DejaVu Sans" pitchFamily="34"/>
                        </a:rPr>
                        <a:t>Saca el </a:t>
                      </a:r>
                      <a:r>
                        <a:rPr lang="es-ES" sz="3200" b="0" i="0" u="none" strike="noStrike" baseline="0" dirty="0" err="1">
                          <a:solidFill>
                            <a:srgbClr val="000000"/>
                          </a:solidFill>
                          <a:latin typeface="Times New Roman" pitchFamily="18"/>
                          <a:ea typeface="DejaVu Sans" pitchFamily="34"/>
                          <a:cs typeface="DejaVu Sans" pitchFamily="34"/>
                        </a:rPr>
                        <a:t>nº</a:t>
                      </a:r>
                      <a:r>
                        <a:rPr lang="es-ES" sz="3200" b="0" i="0" u="none" strike="noStrike" baseline="0" dirty="0">
                          <a:solidFill>
                            <a:srgbClr val="000000"/>
                          </a:solidFill>
                          <a:latin typeface="Times New Roman" pitchFamily="18"/>
                          <a:ea typeface="DejaVu Sans" pitchFamily="34"/>
                          <a:cs typeface="DejaVu Sans" pitchFamily="34"/>
                        </a:rPr>
                        <a:t> de líneas indicado desde el principio</a:t>
                      </a:r>
                    </a:p>
                    <a:p>
                      <a:pPr marL="0" marR="0" lvl="0" indent="0" algn="just"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34"/>
                          <a:cs typeface="DejaVu Sans" pitchFamily="34"/>
                        </a:rPr>
                        <a:t>Saca el </a:t>
                      </a:r>
                      <a:r>
                        <a:rPr lang="es-ES" sz="3200" b="0" i="0" u="none" strike="noStrike" baseline="0" dirty="0" err="1">
                          <a:solidFill>
                            <a:srgbClr val="000000"/>
                          </a:solidFill>
                          <a:latin typeface="Times New Roman" pitchFamily="18"/>
                          <a:ea typeface="DejaVu Sans" pitchFamily="34"/>
                          <a:cs typeface="DejaVu Sans" pitchFamily="34"/>
                        </a:rPr>
                        <a:t>nº</a:t>
                      </a:r>
                      <a:r>
                        <a:rPr lang="es-ES" sz="3200" b="0" i="0" u="none" strike="noStrike" baseline="0" dirty="0">
                          <a:solidFill>
                            <a:srgbClr val="000000"/>
                          </a:solidFill>
                          <a:latin typeface="Times New Roman" pitchFamily="18"/>
                          <a:ea typeface="DejaVu Sans" pitchFamily="34"/>
                          <a:cs typeface="DejaVu Sans" pitchFamily="34"/>
                        </a:rPr>
                        <a:t> de líneas indicado desde el final</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Ps -eL | head → Saca 10 lineas de los procesos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Head -n 2 prueba.txt → muestra las 2 primeras lineas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Head -3 prueba.txt otro.txt → muestra las 3 primeras lineas de los archivos indicados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Ps -eL | tail → Saca desde el final las 10 ultimas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Tail -3 prueba.txt → muestra las 3 ultimas lineas.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324801603"/>
                  </a:ext>
                </a:extLst>
              </a:tr>
              <a:tr h="536039">
                <a:tc gridSpan="3">
                  <a:txBody>
                    <a:bodyPr/>
                    <a:lstStyle/>
                    <a:p>
                      <a:pPr marL="0" marR="0" lvl="0" indent="0" algn="l" rtl="0" hangingPunct="1">
                        <a:lnSpc>
                          <a:spcPct val="100000"/>
                        </a:lnSpc>
                        <a:spcBef>
                          <a:spcPts val="0"/>
                        </a:spcBef>
                        <a:spcAft>
                          <a:spcPts val="0"/>
                        </a:spcAft>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800" b="0" i="0" u="none" strike="noStrike" baseline="0" dirty="0">
                        <a:solidFill>
                          <a:srgbClr val="000000"/>
                        </a:solidFill>
                        <a:latin typeface="Arial" pitchFamily="18"/>
                      </a:endParaRP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4192559639"/>
                  </a:ext>
                </a:extLst>
              </a:tr>
            </a:tbl>
          </a:graphicData>
        </a:graphic>
      </p:graphicFrame>
      <p:pic>
        <p:nvPicPr>
          <p:cNvPr id="5" name="Imagen 4">
            <a:extLst>
              <a:ext uri="{FF2B5EF4-FFF2-40B4-BE49-F238E27FC236}">
                <a16:creationId xmlns:a16="http://schemas.microsoft.com/office/drawing/2014/main" id="{FFB512D2-F0AF-4C12-9D36-7D2CD04E7052}"/>
              </a:ext>
            </a:extLst>
          </p:cNvPr>
          <p:cNvPicPr>
            <a:picLocks noChangeAspect="1"/>
          </p:cNvPicPr>
          <p:nvPr/>
        </p:nvPicPr>
        <p:blipFill>
          <a:blip r:embed="rId3">
            <a:lum/>
            <a:alphaModFix/>
          </a:blip>
          <a:srcRect/>
          <a:stretch>
            <a:fillRect/>
          </a:stretch>
        </p:blipFill>
        <p:spPr>
          <a:xfrm>
            <a:off x="6841083" y="0"/>
            <a:ext cx="1368363" cy="1368719"/>
          </a:xfrm>
          <a:prstGeom prst="rect">
            <a:avLst/>
          </a:prstGeom>
          <a:noFill/>
          <a:ln cap="flat">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page13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A4929B-0E10-40ED-AF77-4479CF6C3CF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6405FCA4-5B8E-4321-B0C8-5F2FF3ABF910}"/>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04C3EEF7-B525-4D14-8AF1-11C9B81B5940}"/>
              </a:ext>
            </a:extLst>
          </p:cNvPr>
          <p:cNvGraphicFramePr>
            <a:graphicFrameLocks noGrp="1"/>
          </p:cNvGraphicFramePr>
          <p:nvPr/>
        </p:nvGraphicFramePr>
        <p:xfrm>
          <a:off x="228600" y="2448004"/>
          <a:ext cx="8669159" cy="3968391"/>
        </p:xfrm>
        <a:graphic>
          <a:graphicData uri="http://schemas.openxmlformats.org/drawingml/2006/table">
            <a:tbl>
              <a:tblPr>
                <a:effectLst/>
              </a:tblPr>
              <a:tblGrid>
                <a:gridCol w="2252523">
                  <a:extLst>
                    <a:ext uri="{9D8B030D-6E8A-4147-A177-3AD203B41FA5}">
                      <a16:colId xmlns:a16="http://schemas.microsoft.com/office/drawing/2014/main" val="2192069192"/>
                    </a:ext>
                  </a:extLst>
                </a:gridCol>
                <a:gridCol w="3779635">
                  <a:extLst>
                    <a:ext uri="{9D8B030D-6E8A-4147-A177-3AD203B41FA5}">
                      <a16:colId xmlns:a16="http://schemas.microsoft.com/office/drawing/2014/main" val="2903384835"/>
                    </a:ext>
                  </a:extLst>
                </a:gridCol>
                <a:gridCol w="2637001">
                  <a:extLst>
                    <a:ext uri="{9D8B030D-6E8A-4147-A177-3AD203B41FA5}">
                      <a16:colId xmlns:a16="http://schemas.microsoft.com/office/drawing/2014/main" val="2098645887"/>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578824120"/>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kill</a:t>
                      </a:r>
                    </a:p>
                  </a:txBody>
                  <a:tcPr/>
                </a:tc>
                <a:tc>
                  <a:txBody>
                    <a:bodyPr/>
                    <a:lstStyle/>
                    <a:p>
                      <a:pPr marL="0" marR="0" lvl="0" indent="0" algn="just"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Termina procesos</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Kill -l → lista las señales que se pueden enviar.</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Kill -9 nº id proceso. Mata el proceso.</a:t>
                      </a:r>
                    </a:p>
                  </a:txBody>
                  <a:tcPr/>
                </a:tc>
                <a:extLst>
                  <a:ext uri="{0D108BD9-81ED-4DB2-BD59-A6C34878D82A}">
                    <a16:rowId xmlns:a16="http://schemas.microsoft.com/office/drawing/2014/main" val="3053643305"/>
                  </a:ext>
                </a:extLst>
              </a:tr>
              <a:tr h="986043">
                <a:tc gridSpan="3">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200" b="0" i="1" u="none" strike="noStrike" baseline="0">
                          <a:solidFill>
                            <a:srgbClr val="3333CC"/>
                          </a:solidFill>
                          <a:latin typeface="Times New Roman" pitchFamily="18"/>
                          <a:ea typeface="DejaVu Sans" pitchFamily="34"/>
                          <a:cs typeface="DejaVu Sans" pitchFamily="34"/>
                        </a:rPr>
                        <a:t>Comentarios:  Las señales más comunes son la 19 y 20 que detienen momentáneamente la ejecución de un proceso o programa, 18 la continua, 1 que es la señal de </a:t>
                      </a:r>
                      <a:r>
                        <a:rPr lang="es-ES" sz="2200" b="1" i="1" u="none" strike="noStrike" baseline="0">
                          <a:solidFill>
                            <a:srgbClr val="3333CC"/>
                          </a:solidFill>
                          <a:latin typeface="Times New Roman" pitchFamily="18"/>
                          <a:ea typeface="DejaVu Sans" pitchFamily="34"/>
                          <a:cs typeface="DejaVu Sans" pitchFamily="34"/>
                        </a:rPr>
                        <a:t>hang up</a:t>
                      </a:r>
                      <a:r>
                        <a:rPr lang="es-ES" sz="2200" b="0" i="1" u="none" strike="noStrike" baseline="0">
                          <a:solidFill>
                            <a:srgbClr val="3333CC"/>
                          </a:solidFill>
                          <a:latin typeface="Times New Roman" pitchFamily="18"/>
                          <a:ea typeface="DejaVu Sans" pitchFamily="34"/>
                          <a:cs typeface="DejaVu Sans" pitchFamily="34"/>
                        </a:rPr>
                        <a:t> que obliga al proceso a releer sus archivos de configuración estando en ejecución y 9 que termina un proceso.</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912729804"/>
                  </a:ext>
                </a:extLst>
              </a:tr>
            </a:tbl>
          </a:graphicData>
        </a:graphic>
      </p:graphicFrame>
      <p:pic>
        <p:nvPicPr>
          <p:cNvPr id="5" name="Imagen 4">
            <a:extLst>
              <a:ext uri="{FF2B5EF4-FFF2-40B4-BE49-F238E27FC236}">
                <a16:creationId xmlns:a16="http://schemas.microsoft.com/office/drawing/2014/main" id="{7EA2201D-6B11-4170-9AAC-B777162B6DE1}"/>
              </a:ext>
            </a:extLst>
          </p:cNvPr>
          <p:cNvPicPr>
            <a:picLocks noChangeAspect="1"/>
          </p:cNvPicPr>
          <p:nvPr/>
        </p:nvPicPr>
        <p:blipFill>
          <a:blip r:embed="rId3">
            <a:lum/>
            <a:alphaModFix/>
          </a:blip>
          <a:srcRect/>
          <a:stretch>
            <a:fillRect/>
          </a:stretch>
        </p:blipFill>
        <p:spPr>
          <a:xfrm>
            <a:off x="6841083" y="0"/>
            <a:ext cx="1368363" cy="1368719"/>
          </a:xfrm>
          <a:prstGeom prst="rect">
            <a:avLst/>
          </a:prstGeom>
          <a:noFill/>
          <a:ln cap="flat">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7D930D-8E71-405A-A51B-0E33730BE2B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9BA4573-17A6-43AE-979A-597A68A3E6F2}"/>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493E2060-A449-4986-B49A-360BBC9C2B49}"/>
              </a:ext>
            </a:extLst>
          </p:cNvPr>
          <p:cNvGraphicFramePr>
            <a:graphicFrameLocks noGrp="1"/>
          </p:cNvGraphicFramePr>
          <p:nvPr/>
        </p:nvGraphicFramePr>
        <p:xfrm>
          <a:off x="228600" y="2448004"/>
          <a:ext cx="8669159" cy="4127943"/>
        </p:xfrm>
        <a:graphic>
          <a:graphicData uri="http://schemas.openxmlformats.org/drawingml/2006/table">
            <a:tbl>
              <a:tblPr>
                <a:effectLst/>
              </a:tblPr>
              <a:tblGrid>
                <a:gridCol w="2252523">
                  <a:extLst>
                    <a:ext uri="{9D8B030D-6E8A-4147-A177-3AD203B41FA5}">
                      <a16:colId xmlns:a16="http://schemas.microsoft.com/office/drawing/2014/main" val="1834410206"/>
                    </a:ext>
                  </a:extLst>
                </a:gridCol>
                <a:gridCol w="3779635">
                  <a:extLst>
                    <a:ext uri="{9D8B030D-6E8A-4147-A177-3AD203B41FA5}">
                      <a16:colId xmlns:a16="http://schemas.microsoft.com/office/drawing/2014/main" val="2123588651"/>
                    </a:ext>
                  </a:extLst>
                </a:gridCol>
                <a:gridCol w="2637001">
                  <a:extLst>
                    <a:ext uri="{9D8B030D-6E8A-4147-A177-3AD203B41FA5}">
                      <a16:colId xmlns:a16="http://schemas.microsoft.com/office/drawing/2014/main" val="2292176625"/>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540827904"/>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killall</a:t>
                      </a:r>
                    </a:p>
                  </a:txBody>
                  <a:tcPr/>
                </a:tc>
                <a:tc>
                  <a:txBody>
                    <a:bodyPr/>
                    <a:lstStyle/>
                    <a:p>
                      <a:pPr marL="0" marR="0" lvl="0" indent="0" algn="just"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Termina procesos indicando el nombre del programa</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Killall -l → lista las señales que se pueden enviar.</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Killall -HUP httpd (manda una señal de colgar y releer los archivos de configuración)</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Killall -KILL -i squid (mata los procesos squid pidiendo confirmación uno a uno)</a:t>
                      </a:r>
                    </a:p>
                  </a:txBody>
                  <a:tcPr/>
                </a:tc>
                <a:extLst>
                  <a:ext uri="{0D108BD9-81ED-4DB2-BD59-A6C34878D82A}">
                    <a16:rowId xmlns:a16="http://schemas.microsoft.com/office/drawing/2014/main" val="1905544322"/>
                  </a:ext>
                </a:extLst>
              </a:tr>
              <a:tr h="986043">
                <a:tc gridSpan="3">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200" b="0" i="1" u="none" strike="noStrike" baseline="0">
                          <a:solidFill>
                            <a:srgbClr val="3333CC"/>
                          </a:solidFill>
                          <a:latin typeface="Times New Roman" pitchFamily="18"/>
                          <a:ea typeface="DejaVu Sans" pitchFamily="34"/>
                          <a:cs typeface="DejaVu Sans" pitchFamily="34"/>
                        </a:rPr>
                        <a:t>Comentarios: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917093917"/>
                  </a:ext>
                </a:extLst>
              </a:tr>
            </a:tbl>
          </a:graphicData>
        </a:graphic>
      </p:graphicFrame>
      <p:pic>
        <p:nvPicPr>
          <p:cNvPr id="5" name="Imagen 4">
            <a:extLst>
              <a:ext uri="{FF2B5EF4-FFF2-40B4-BE49-F238E27FC236}">
                <a16:creationId xmlns:a16="http://schemas.microsoft.com/office/drawing/2014/main" id="{585301B3-7745-4A12-9419-FFEB49F254C5}"/>
              </a:ext>
            </a:extLst>
          </p:cNvPr>
          <p:cNvPicPr>
            <a:picLocks noChangeAspect="1"/>
          </p:cNvPicPr>
          <p:nvPr/>
        </p:nvPicPr>
        <p:blipFill>
          <a:blip r:embed="rId3">
            <a:lum/>
            <a:alphaModFix/>
          </a:blip>
          <a:srcRect/>
          <a:stretch>
            <a:fillRect/>
          </a:stretch>
        </p:blipFill>
        <p:spPr>
          <a:xfrm>
            <a:off x="6841440" y="0"/>
            <a:ext cx="1368363" cy="1368719"/>
          </a:xfrm>
          <a:prstGeom prst="rect">
            <a:avLst/>
          </a:prstGeom>
          <a:noFill/>
          <a:ln cap="flat">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6EFF0-54F1-416E-AEF5-9F36D0F783A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BE72C13-8466-4EC0-A663-D3A8DABB4551}"/>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A280FCBD-E3E5-4408-A20C-BED422BA7992}"/>
              </a:ext>
            </a:extLst>
          </p:cNvPr>
          <p:cNvGraphicFramePr>
            <a:graphicFrameLocks noGrp="1"/>
          </p:cNvGraphicFramePr>
          <p:nvPr/>
        </p:nvGraphicFramePr>
        <p:xfrm>
          <a:off x="228600" y="2448004"/>
          <a:ext cx="8669159" cy="4268278"/>
        </p:xfrm>
        <a:graphic>
          <a:graphicData uri="http://schemas.openxmlformats.org/drawingml/2006/table">
            <a:tbl>
              <a:tblPr>
                <a:effectLst/>
              </a:tblPr>
              <a:tblGrid>
                <a:gridCol w="2252523">
                  <a:extLst>
                    <a:ext uri="{9D8B030D-6E8A-4147-A177-3AD203B41FA5}">
                      <a16:colId xmlns:a16="http://schemas.microsoft.com/office/drawing/2014/main" val="801474116"/>
                    </a:ext>
                  </a:extLst>
                </a:gridCol>
                <a:gridCol w="3779635">
                  <a:extLst>
                    <a:ext uri="{9D8B030D-6E8A-4147-A177-3AD203B41FA5}">
                      <a16:colId xmlns:a16="http://schemas.microsoft.com/office/drawing/2014/main" val="1291354316"/>
                    </a:ext>
                  </a:extLst>
                </a:gridCol>
                <a:gridCol w="2637001">
                  <a:extLst>
                    <a:ext uri="{9D8B030D-6E8A-4147-A177-3AD203B41FA5}">
                      <a16:colId xmlns:a16="http://schemas.microsoft.com/office/drawing/2014/main" val="1591627959"/>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441184868"/>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nice</a:t>
                      </a:r>
                    </a:p>
                  </a:txBody>
                  <a:tcPr/>
                </a:tc>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Permite cambiar la prioridad de un proceso. Por defecto 0 para todos los procesos</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Nice → devuelve prioridad por defecto</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Nice → -n -5 comando → inicia comando con prioridad -5 que le da mas tiempo de CPU</a:t>
                      </a:r>
                    </a:p>
                  </a:txBody>
                  <a:tcPr/>
                </a:tc>
                <a:extLst>
                  <a:ext uri="{0D108BD9-81ED-4DB2-BD59-A6C34878D82A}">
                    <a16:rowId xmlns:a16="http://schemas.microsoft.com/office/drawing/2014/main" val="928527460"/>
                  </a:ext>
                </a:extLst>
              </a:tr>
              <a:tr h="986043">
                <a:tc gridSpan="3">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200" b="0" i="1" u="none" strike="noStrike" baseline="0">
                          <a:solidFill>
                            <a:srgbClr val="3333CC"/>
                          </a:solidFill>
                          <a:latin typeface="Times New Roman" pitchFamily="18"/>
                          <a:ea typeface="DejaVu Sans" pitchFamily="34"/>
                          <a:cs typeface="DejaVu Sans" pitchFamily="34"/>
                        </a:rPr>
                        <a:t>Comentarios:Las prioridades van de -20 (la más alta) a 19 la más baja.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37431049"/>
                  </a:ext>
                </a:extLst>
              </a:tr>
            </a:tbl>
          </a:graphicData>
        </a:graphic>
      </p:graphicFrame>
      <p:pic>
        <p:nvPicPr>
          <p:cNvPr id="5" name="Imagen 4">
            <a:extLst>
              <a:ext uri="{FF2B5EF4-FFF2-40B4-BE49-F238E27FC236}">
                <a16:creationId xmlns:a16="http://schemas.microsoft.com/office/drawing/2014/main" id="{868F481E-599F-411B-A61E-5818216B2525}"/>
              </a:ext>
            </a:extLst>
          </p:cNvPr>
          <p:cNvPicPr>
            <a:picLocks noChangeAspect="1"/>
          </p:cNvPicPr>
          <p:nvPr/>
        </p:nvPicPr>
        <p:blipFill>
          <a:blip r:embed="rId3">
            <a:lum/>
            <a:alphaModFix/>
          </a:blip>
          <a:srcRect/>
          <a:stretch>
            <a:fillRect/>
          </a:stretch>
        </p:blipFill>
        <p:spPr>
          <a:xfrm>
            <a:off x="6841796" y="0"/>
            <a:ext cx="1368363" cy="1368719"/>
          </a:xfrm>
          <a:prstGeom prst="rect">
            <a:avLst/>
          </a:prstGeom>
          <a:noFill/>
          <a:ln cap="flat">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138D1-0A85-485A-A5CD-75ABA3B3616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DDE1316-E764-4F79-8A50-0855F8C4A3FF}"/>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B80DE85A-C5B7-4D48-B95D-856E9F9D5496}"/>
              </a:ext>
            </a:extLst>
          </p:cNvPr>
          <p:cNvGraphicFramePr>
            <a:graphicFrameLocks noGrp="1"/>
          </p:cNvGraphicFramePr>
          <p:nvPr/>
        </p:nvGraphicFramePr>
        <p:xfrm>
          <a:off x="228600" y="2448004"/>
          <a:ext cx="8669159" cy="3780598"/>
        </p:xfrm>
        <a:graphic>
          <a:graphicData uri="http://schemas.openxmlformats.org/drawingml/2006/table">
            <a:tbl>
              <a:tblPr>
                <a:effectLst/>
              </a:tblPr>
              <a:tblGrid>
                <a:gridCol w="2252523">
                  <a:extLst>
                    <a:ext uri="{9D8B030D-6E8A-4147-A177-3AD203B41FA5}">
                      <a16:colId xmlns:a16="http://schemas.microsoft.com/office/drawing/2014/main" val="1080297507"/>
                    </a:ext>
                  </a:extLst>
                </a:gridCol>
                <a:gridCol w="3779635">
                  <a:extLst>
                    <a:ext uri="{9D8B030D-6E8A-4147-A177-3AD203B41FA5}">
                      <a16:colId xmlns:a16="http://schemas.microsoft.com/office/drawing/2014/main" val="1050663328"/>
                    </a:ext>
                  </a:extLst>
                </a:gridCol>
                <a:gridCol w="2637001">
                  <a:extLst>
                    <a:ext uri="{9D8B030D-6E8A-4147-A177-3AD203B41FA5}">
                      <a16:colId xmlns:a16="http://schemas.microsoft.com/office/drawing/2014/main" val="937992631"/>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110933662"/>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renice</a:t>
                      </a:r>
                    </a:p>
                  </a:txBody>
                  <a:tcPr/>
                </a:tc>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Permite establecer la prioridad de un proceso en tiempo real</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Nice -n -5 yes (en otro terminal ps -el)</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Renice 7 pid (nueva prioridad 7) ver ps -el</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3868638846"/>
                  </a:ext>
                </a:extLst>
              </a:tr>
              <a:tr h="986043">
                <a:tc gridSpan="3">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200" b="0" i="1" u="none" strike="noStrike" baseline="0">
                          <a:solidFill>
                            <a:srgbClr val="3333CC"/>
                          </a:solidFill>
                          <a:latin typeface="Times New Roman" pitchFamily="18"/>
                          <a:ea typeface="DejaVu Sans" pitchFamily="34"/>
                          <a:cs typeface="DejaVu Sans" pitchFamily="34"/>
                        </a:rPr>
                        <a:t>Comentarios:Las prioridades van de -20 (la más alta) a 19 la más baja.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165732490"/>
                  </a:ext>
                </a:extLst>
              </a:tr>
            </a:tbl>
          </a:graphicData>
        </a:graphic>
      </p:graphicFrame>
      <p:pic>
        <p:nvPicPr>
          <p:cNvPr id="5" name="Imagen 4">
            <a:extLst>
              <a:ext uri="{FF2B5EF4-FFF2-40B4-BE49-F238E27FC236}">
                <a16:creationId xmlns:a16="http://schemas.microsoft.com/office/drawing/2014/main" id="{C71DC954-7AAD-4AF0-B1B2-F001C1832F5F}"/>
              </a:ext>
            </a:extLst>
          </p:cNvPr>
          <p:cNvPicPr>
            <a:picLocks noChangeAspect="1"/>
          </p:cNvPicPr>
          <p:nvPr/>
        </p:nvPicPr>
        <p:blipFill>
          <a:blip r:embed="rId3">
            <a:lum/>
            <a:alphaModFix/>
          </a:blip>
          <a:srcRect/>
          <a:stretch>
            <a:fillRect/>
          </a:stretch>
        </p:blipFill>
        <p:spPr>
          <a:xfrm>
            <a:off x="6841796" y="0"/>
            <a:ext cx="1368363" cy="1368719"/>
          </a:xfrm>
          <a:prstGeom prst="rect">
            <a:avLst/>
          </a:prstGeom>
          <a:noFill/>
          <a:ln cap="flat">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0784A4-44F6-44F7-978A-EB757D8A991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BEDB257-B28E-438B-ACCB-FF47A43C02AB}"/>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115FF9D8-24BC-48D0-B5E0-33CF1D936B55}"/>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2055157545"/>
                    </a:ext>
                  </a:extLst>
                </a:gridCol>
                <a:gridCol w="3779635">
                  <a:extLst>
                    <a:ext uri="{9D8B030D-6E8A-4147-A177-3AD203B41FA5}">
                      <a16:colId xmlns:a16="http://schemas.microsoft.com/office/drawing/2014/main" val="2536368516"/>
                    </a:ext>
                  </a:extLst>
                </a:gridCol>
                <a:gridCol w="2637001">
                  <a:extLst>
                    <a:ext uri="{9D8B030D-6E8A-4147-A177-3AD203B41FA5}">
                      <a16:colId xmlns:a16="http://schemas.microsoft.com/office/drawing/2014/main" val="3218663723"/>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623612289"/>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34"/>
                          <a:cs typeface="DejaVu Sans" pitchFamily="34"/>
                        </a:rPr>
                        <a:t>&amp;</a:t>
                      </a:r>
                    </a:p>
                  </a:txBody>
                  <a:tcPr/>
                </a:tc>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Ejecuta en Background siempre va al final</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Cp -r home  /tmp &amp;→ copia el directorio en background y cuando acaba avisa</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2735742237"/>
                  </a:ext>
                </a:extLst>
              </a:tr>
              <a:tr h="986043">
                <a:tc gridSpan="3">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200" b="0" i="1" u="none" strike="noStrike" baseline="0">
                          <a:solidFill>
                            <a:srgbClr val="3333CC"/>
                          </a:solidFill>
                          <a:latin typeface="Times New Roman" pitchFamily="18"/>
                          <a:ea typeface="DejaVu Sans" pitchFamily="34"/>
                          <a:cs typeface="DejaVu Sans" pitchFamily="34"/>
                        </a:rPr>
                        <a:t>Comentarios:</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424194682"/>
                  </a:ext>
                </a:extLst>
              </a:tr>
            </a:tbl>
          </a:graphicData>
        </a:graphic>
      </p:graphicFrame>
      <p:pic>
        <p:nvPicPr>
          <p:cNvPr id="5" name="Imagen 4">
            <a:extLst>
              <a:ext uri="{FF2B5EF4-FFF2-40B4-BE49-F238E27FC236}">
                <a16:creationId xmlns:a16="http://schemas.microsoft.com/office/drawing/2014/main" id="{96F3C5EE-466C-45CC-84AB-162E3950E20F}"/>
              </a:ext>
            </a:extLst>
          </p:cNvPr>
          <p:cNvPicPr>
            <a:picLocks noChangeAspect="1"/>
          </p:cNvPicPr>
          <p:nvPr/>
        </p:nvPicPr>
        <p:blipFill>
          <a:blip r:embed="rId3">
            <a:lum/>
            <a:alphaModFix/>
          </a:blip>
          <a:srcRect/>
          <a:stretch>
            <a:fillRect/>
          </a:stretch>
        </p:blipFill>
        <p:spPr>
          <a:xfrm>
            <a:off x="6842162" y="0"/>
            <a:ext cx="1368363" cy="1368719"/>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Procesos judiciales: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AT&amp;T es dividida en empresas más pequeñas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Derechos de UNIX entre varios tenedores:</a:t>
            </a:r>
          </a:p>
          <a:p>
            <a:pPr marL="1371600" lvl="4"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OSF</a:t>
            </a:r>
          </a:p>
          <a:p>
            <a:pPr marL="1371600" lvl="4"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UI</a:t>
            </a:r>
          </a:p>
          <a:p>
            <a:pPr marL="1371600" lvl="4"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USL</a:t>
            </a:r>
          </a:p>
          <a:p>
            <a:pPr marL="1371600" lvl="4"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BSD</a:t>
            </a:r>
          </a:p>
          <a:p>
            <a:pPr marL="1371600" lvl="4"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Novell</a:t>
            </a:r>
          </a:p>
          <a:p>
            <a:pPr marL="1371600" lvl="4"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SCO</a:t>
            </a: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4160339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2A7CC1-0251-4A6E-AE55-E5005D7F246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0003FF8-EC0A-4C4E-9854-856303299568}"/>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82FD2365-211F-44B1-B0CE-FFE0618D6065}"/>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2141941598"/>
                    </a:ext>
                  </a:extLst>
                </a:gridCol>
                <a:gridCol w="3779635">
                  <a:extLst>
                    <a:ext uri="{9D8B030D-6E8A-4147-A177-3AD203B41FA5}">
                      <a16:colId xmlns:a16="http://schemas.microsoft.com/office/drawing/2014/main" val="3157015701"/>
                    </a:ext>
                  </a:extLst>
                </a:gridCol>
                <a:gridCol w="2637001">
                  <a:extLst>
                    <a:ext uri="{9D8B030D-6E8A-4147-A177-3AD203B41FA5}">
                      <a16:colId xmlns:a16="http://schemas.microsoft.com/office/drawing/2014/main" val="3041242572"/>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4093354153"/>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last</a:t>
                      </a:r>
                    </a:p>
                  </a:txBody>
                  <a:tcPr/>
                </a:tc>
                <a:tc>
                  <a:txBody>
                    <a:bodyPr/>
                    <a:lstStyle/>
                    <a:p>
                      <a:pPr marL="0" marR="0" lvl="0" indent="0" algn="just"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Información sobre los usuarios logados</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Last -n → Muestra los n últimos usuarios logados</a:t>
                      </a:r>
                    </a:p>
                  </a:txBody>
                  <a:tcPr/>
                </a:tc>
                <a:extLst>
                  <a:ext uri="{0D108BD9-81ED-4DB2-BD59-A6C34878D82A}">
                    <a16:rowId xmlns:a16="http://schemas.microsoft.com/office/drawing/2014/main" val="370336540"/>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Importante para temas de Seguridad</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486076465"/>
                  </a:ext>
                </a:extLst>
              </a:tr>
            </a:tbl>
          </a:graphicData>
        </a:graphic>
      </p:graphicFrame>
      <p:pic>
        <p:nvPicPr>
          <p:cNvPr id="5" name="Imagen 4">
            <a:extLst>
              <a:ext uri="{FF2B5EF4-FFF2-40B4-BE49-F238E27FC236}">
                <a16:creationId xmlns:a16="http://schemas.microsoft.com/office/drawing/2014/main" id="{65D45D27-3ED8-43FC-9E20-4CE93F6FE30E}"/>
              </a:ext>
            </a:extLst>
          </p:cNvPr>
          <p:cNvPicPr>
            <a:picLocks noChangeAspect="1"/>
          </p:cNvPicPr>
          <p:nvPr/>
        </p:nvPicPr>
        <p:blipFill>
          <a:blip r:embed="rId3">
            <a:lum/>
            <a:alphaModFix/>
          </a:blip>
          <a:srcRect/>
          <a:stretch>
            <a:fillRect/>
          </a:stretch>
        </p:blipFill>
        <p:spPr>
          <a:xfrm>
            <a:off x="6841796" y="0"/>
            <a:ext cx="1368363" cy="1368719"/>
          </a:xfrm>
          <a:prstGeom prst="rect">
            <a:avLst/>
          </a:prstGeom>
          <a:noFill/>
          <a:ln cap="flat">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B0ABAF-C673-4CFA-B6E3-82C786EFE0E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88BF542-181C-49A5-A886-820D172639F4}"/>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8998BC23-F52F-4422-8F7C-3E2D67955984}"/>
              </a:ext>
            </a:extLst>
          </p:cNvPr>
          <p:cNvGraphicFramePr>
            <a:graphicFrameLocks noGrp="1"/>
          </p:cNvGraphicFramePr>
          <p:nvPr>
            <p:extLst>
              <p:ext uri="{D42A27DB-BD31-4B8C-83A1-F6EECF244321}">
                <p14:modId xmlns:p14="http://schemas.microsoft.com/office/powerpoint/2010/main" val="899569859"/>
              </p:ext>
            </p:extLst>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1753285600"/>
                    </a:ext>
                  </a:extLst>
                </a:gridCol>
                <a:gridCol w="3779635">
                  <a:extLst>
                    <a:ext uri="{9D8B030D-6E8A-4147-A177-3AD203B41FA5}">
                      <a16:colId xmlns:a16="http://schemas.microsoft.com/office/drawing/2014/main" val="2852548479"/>
                    </a:ext>
                  </a:extLst>
                </a:gridCol>
                <a:gridCol w="2637001">
                  <a:extLst>
                    <a:ext uri="{9D8B030D-6E8A-4147-A177-3AD203B41FA5}">
                      <a16:colId xmlns:a16="http://schemas.microsoft.com/office/drawing/2014/main" val="1820562630"/>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227126039"/>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lastb</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34"/>
                          <a:cs typeface="DejaVu Sans" pitchFamily="34"/>
                        </a:rPr>
                        <a:t>Información sobre los últimos intentos fallidos de logarse</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dirty="0" err="1">
                          <a:solidFill>
                            <a:srgbClr val="000000"/>
                          </a:solidFill>
                          <a:latin typeface="Times New Roman" pitchFamily="18"/>
                          <a:ea typeface="DejaVu Sans" pitchFamily="34"/>
                          <a:cs typeface="DejaVu Sans" pitchFamily="34"/>
                        </a:rPr>
                        <a:t>Lastb</a:t>
                      </a:r>
                      <a:r>
                        <a:rPr lang="es-ES" sz="1600" b="0" i="0" u="none" strike="noStrike" baseline="0" dirty="0">
                          <a:solidFill>
                            <a:srgbClr val="000000"/>
                          </a:solidFill>
                          <a:latin typeface="Times New Roman" pitchFamily="18"/>
                          <a:ea typeface="DejaVu Sans" pitchFamily="34"/>
                          <a:cs typeface="DejaVu Sans" pitchFamily="34"/>
                        </a:rPr>
                        <a:t> -n → Muestra los n últimos intentos fallidos de logarse</a:t>
                      </a:r>
                    </a:p>
                  </a:txBody>
                  <a:tcPr/>
                </a:tc>
                <a:extLst>
                  <a:ext uri="{0D108BD9-81ED-4DB2-BD59-A6C34878D82A}">
                    <a16:rowId xmlns:a16="http://schemas.microsoft.com/office/drawing/2014/main" val="1053370080"/>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dirty="0">
                          <a:solidFill>
                            <a:srgbClr val="3333CC"/>
                          </a:solidFill>
                          <a:latin typeface="Times New Roman" pitchFamily="18"/>
                          <a:ea typeface="DejaVu Sans" pitchFamily="34"/>
                          <a:cs typeface="DejaVu Sans" pitchFamily="34"/>
                        </a:rPr>
                        <a:t>Comentarios:  Importante para temas de Seguridad. Necesitas permisos de </a:t>
                      </a:r>
                      <a:r>
                        <a:rPr lang="es-ES" sz="3200" b="0" i="1" u="none" strike="noStrike" baseline="0" dirty="0" err="1">
                          <a:solidFill>
                            <a:srgbClr val="3333CC"/>
                          </a:solidFill>
                          <a:latin typeface="Times New Roman" pitchFamily="18"/>
                          <a:ea typeface="DejaVu Sans" pitchFamily="34"/>
                          <a:cs typeface="DejaVu Sans" pitchFamily="34"/>
                        </a:rPr>
                        <a:t>root</a:t>
                      </a:r>
                      <a:endParaRPr lang="es-ES" sz="3200" b="0" i="1" u="none" strike="noStrike" baseline="0" dirty="0">
                        <a:solidFill>
                          <a:srgbClr val="3333CC"/>
                        </a:solidFill>
                        <a:latin typeface="Times New Roman" pitchFamily="18"/>
                        <a:ea typeface="DejaVu Sans" pitchFamily="34"/>
                        <a:cs typeface="DejaVu Sans" pitchFamily="34"/>
                      </a:endParaRP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836469594"/>
                  </a:ext>
                </a:extLst>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B6C3A-FE2D-459D-BF1C-DDB160C7967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6C3F7C7-B8E2-4E57-A943-7085D84D9D48}"/>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7C9AC0C9-8E0A-4046-A23E-8C08FE699D01}"/>
              </a:ext>
            </a:extLst>
          </p:cNvPr>
          <p:cNvGraphicFramePr>
            <a:graphicFrameLocks noGrp="1"/>
          </p:cNvGraphicFramePr>
          <p:nvPr/>
        </p:nvGraphicFramePr>
        <p:xfrm>
          <a:off x="228600" y="2448004"/>
          <a:ext cx="8669159" cy="3546410"/>
        </p:xfrm>
        <a:graphic>
          <a:graphicData uri="http://schemas.openxmlformats.org/drawingml/2006/table">
            <a:tbl>
              <a:tblPr>
                <a:effectLst/>
              </a:tblPr>
              <a:tblGrid>
                <a:gridCol w="2252523">
                  <a:extLst>
                    <a:ext uri="{9D8B030D-6E8A-4147-A177-3AD203B41FA5}">
                      <a16:colId xmlns:a16="http://schemas.microsoft.com/office/drawing/2014/main" val="2756497450"/>
                    </a:ext>
                  </a:extLst>
                </a:gridCol>
                <a:gridCol w="3779635">
                  <a:extLst>
                    <a:ext uri="{9D8B030D-6E8A-4147-A177-3AD203B41FA5}">
                      <a16:colId xmlns:a16="http://schemas.microsoft.com/office/drawing/2014/main" val="1554694957"/>
                    </a:ext>
                  </a:extLst>
                </a:gridCol>
                <a:gridCol w="2637001">
                  <a:extLst>
                    <a:ext uri="{9D8B030D-6E8A-4147-A177-3AD203B41FA5}">
                      <a16:colId xmlns:a16="http://schemas.microsoft.com/office/drawing/2014/main" val="3007972676"/>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769157095"/>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Estadísticas acerca del tiempo de conexión de los usuarios</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Ac -d → indica diariamente el tiempo de conexión</a:t>
                      </a:r>
                    </a:p>
                  </a:txBody>
                  <a:tcPr/>
                </a:tc>
                <a:extLst>
                  <a:ext uri="{0D108BD9-81ED-4DB2-BD59-A6C34878D82A}">
                    <a16:rowId xmlns:a16="http://schemas.microsoft.com/office/drawing/2014/main" val="3895607309"/>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Importante para temas de Seguridad.</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858316597"/>
                  </a:ext>
                </a:extLst>
              </a:tr>
            </a:tbl>
          </a:graphicData>
        </a:graphic>
      </p:graphicFrame>
      <p:pic>
        <p:nvPicPr>
          <p:cNvPr id="5" name="Imagen 4">
            <a:extLst>
              <a:ext uri="{FF2B5EF4-FFF2-40B4-BE49-F238E27FC236}">
                <a16:creationId xmlns:a16="http://schemas.microsoft.com/office/drawing/2014/main" id="{24FFF53E-C1B9-40AC-A170-6694AB708227}"/>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8C3CE-CA55-42BB-B0E5-BCA1A17EFCF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13D1D39-4DB5-4E92-9D24-FED50D08310B}"/>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69290871-F6EF-458D-8632-850AA059FB2D}"/>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1059222602"/>
                    </a:ext>
                  </a:extLst>
                </a:gridCol>
                <a:gridCol w="3779635">
                  <a:extLst>
                    <a:ext uri="{9D8B030D-6E8A-4147-A177-3AD203B41FA5}">
                      <a16:colId xmlns:a16="http://schemas.microsoft.com/office/drawing/2014/main" val="579769593"/>
                    </a:ext>
                  </a:extLst>
                </a:gridCol>
                <a:gridCol w="2637001">
                  <a:extLst>
                    <a:ext uri="{9D8B030D-6E8A-4147-A177-3AD203B41FA5}">
                      <a16:colId xmlns:a16="http://schemas.microsoft.com/office/drawing/2014/main" val="2566515146"/>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2265292960"/>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cal</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Saca un calendario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cal → saca el calendario del mes actual</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Cal -3 → Calendario de 3 meses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Cal dd mm aaaa → Calendario de la fecha indicada</a:t>
                      </a:r>
                    </a:p>
                  </a:txBody>
                  <a:tcPr/>
                </a:tc>
                <a:extLst>
                  <a:ext uri="{0D108BD9-81ED-4DB2-BD59-A6C34878D82A}">
                    <a16:rowId xmlns:a16="http://schemas.microsoft.com/office/drawing/2014/main" val="944680934"/>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681308611"/>
                  </a:ext>
                </a:extLst>
              </a:tr>
            </a:tbl>
          </a:graphicData>
        </a:graphic>
      </p:graphicFrame>
      <p:pic>
        <p:nvPicPr>
          <p:cNvPr id="5" name="Imagen 4">
            <a:extLst>
              <a:ext uri="{FF2B5EF4-FFF2-40B4-BE49-F238E27FC236}">
                <a16:creationId xmlns:a16="http://schemas.microsoft.com/office/drawing/2014/main" id="{46B84800-EEFB-4407-B66D-537DE03162BE}"/>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902342-CC75-4C23-BF6D-F14FFFB6001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0EC348C-6AB5-4213-8D80-D9F1A8F9577C}"/>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EE09ED57-5FA4-4D8A-854A-CAEE1C8D6E29}"/>
              </a:ext>
            </a:extLst>
          </p:cNvPr>
          <p:cNvGraphicFramePr>
            <a:graphicFrameLocks noGrp="1"/>
          </p:cNvGraphicFramePr>
          <p:nvPr/>
        </p:nvGraphicFramePr>
        <p:xfrm>
          <a:off x="228600" y="2448004"/>
          <a:ext cx="8669159" cy="3521874"/>
        </p:xfrm>
        <a:graphic>
          <a:graphicData uri="http://schemas.openxmlformats.org/drawingml/2006/table">
            <a:tbl>
              <a:tblPr>
                <a:effectLst/>
              </a:tblPr>
              <a:tblGrid>
                <a:gridCol w="2252523">
                  <a:extLst>
                    <a:ext uri="{9D8B030D-6E8A-4147-A177-3AD203B41FA5}">
                      <a16:colId xmlns:a16="http://schemas.microsoft.com/office/drawing/2014/main" val="1019354787"/>
                    </a:ext>
                  </a:extLst>
                </a:gridCol>
                <a:gridCol w="3779635">
                  <a:extLst>
                    <a:ext uri="{9D8B030D-6E8A-4147-A177-3AD203B41FA5}">
                      <a16:colId xmlns:a16="http://schemas.microsoft.com/office/drawing/2014/main" val="3317830739"/>
                    </a:ext>
                  </a:extLst>
                </a:gridCol>
                <a:gridCol w="2637001">
                  <a:extLst>
                    <a:ext uri="{9D8B030D-6E8A-4147-A177-3AD203B41FA5}">
                      <a16:colId xmlns:a16="http://schemas.microsoft.com/office/drawing/2014/main" val="4158693101"/>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072958315"/>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alias</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Crea atajos para los comandos</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dirty="0">
                          <a:solidFill>
                            <a:srgbClr val="000000"/>
                          </a:solidFill>
                          <a:latin typeface="Times New Roman" pitchFamily="18"/>
                          <a:ea typeface="DejaVu Sans" pitchFamily="34"/>
                          <a:cs typeface="DejaVu Sans" pitchFamily="34"/>
                        </a:rPr>
                        <a:t>alias → muestra los alias establecidos.</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dirty="0">
                          <a:solidFill>
                            <a:srgbClr val="000000"/>
                          </a:solidFill>
                          <a:latin typeface="Times New Roman" pitchFamily="18"/>
                          <a:ea typeface="DejaVu Sans" pitchFamily="34"/>
                          <a:cs typeface="DejaVu Sans" pitchFamily="34"/>
                        </a:rPr>
                        <a:t>Alias apaga='</a:t>
                      </a:r>
                      <a:r>
                        <a:rPr lang="es-ES" sz="1600" b="0" i="0" u="none" strike="noStrike" baseline="0" dirty="0" err="1">
                          <a:solidFill>
                            <a:srgbClr val="000000"/>
                          </a:solidFill>
                          <a:latin typeface="Times New Roman" pitchFamily="18"/>
                          <a:ea typeface="DejaVu Sans" pitchFamily="34"/>
                          <a:cs typeface="DejaVu Sans" pitchFamily="34"/>
                        </a:rPr>
                        <a:t>poweroff</a:t>
                      </a:r>
                      <a:r>
                        <a:rPr lang="es-ES" sz="1600" b="0" i="0" u="none" strike="noStrike" baseline="0" dirty="0">
                          <a:solidFill>
                            <a:srgbClr val="000000"/>
                          </a:solidFill>
                          <a:latin typeface="Times New Roman" pitchFamily="18"/>
                          <a:ea typeface="DejaVu Sans" pitchFamily="34"/>
                          <a:cs typeface="DejaVu Sans" pitchFamily="34"/>
                        </a:rPr>
                        <a:t>' → apaga es la nueva instrucción y </a:t>
                      </a:r>
                      <a:r>
                        <a:rPr lang="es-ES" sz="1600" b="0" i="0" u="none" strike="noStrike" baseline="0" dirty="0" err="1">
                          <a:solidFill>
                            <a:srgbClr val="000000"/>
                          </a:solidFill>
                          <a:latin typeface="Times New Roman" pitchFamily="18"/>
                          <a:ea typeface="DejaVu Sans" pitchFamily="34"/>
                          <a:cs typeface="DejaVu Sans" pitchFamily="34"/>
                        </a:rPr>
                        <a:t>poweoff</a:t>
                      </a:r>
                      <a:r>
                        <a:rPr lang="es-ES" sz="1600" b="0" i="0" u="none" strike="noStrike" baseline="0" dirty="0">
                          <a:solidFill>
                            <a:srgbClr val="000000"/>
                          </a:solidFill>
                          <a:latin typeface="Times New Roman" pitchFamily="18"/>
                          <a:ea typeface="DejaVu Sans" pitchFamily="34"/>
                          <a:cs typeface="DejaVu Sans" pitchFamily="34"/>
                        </a:rPr>
                        <a:t> es el comando</a:t>
                      </a:r>
                    </a:p>
                  </a:txBody>
                  <a:tcPr/>
                </a:tc>
                <a:extLst>
                  <a:ext uri="{0D108BD9-81ED-4DB2-BD59-A6C34878D82A}">
                    <a16:rowId xmlns:a16="http://schemas.microsoft.com/office/drawing/2014/main" val="1379617842"/>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dirty="0">
                          <a:solidFill>
                            <a:srgbClr val="3333CC"/>
                          </a:solidFill>
                          <a:latin typeface="Times New Roman" pitchFamily="18"/>
                          <a:ea typeface="DejaVu Sans" pitchFamily="34"/>
                          <a:cs typeface="DejaVu Sans" pitchFamily="34"/>
                        </a:rPr>
                        <a:t>Comentarios: Veamos los Alias establecidos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802623218"/>
                  </a:ext>
                </a:extLst>
              </a:tr>
            </a:tbl>
          </a:graphicData>
        </a:graphic>
      </p:graphicFrame>
      <p:pic>
        <p:nvPicPr>
          <p:cNvPr id="5" name="Imagen 4">
            <a:extLst>
              <a:ext uri="{FF2B5EF4-FFF2-40B4-BE49-F238E27FC236}">
                <a16:creationId xmlns:a16="http://schemas.microsoft.com/office/drawing/2014/main" id="{554186DD-32D3-4A0B-A15D-92B146EDE0B9}"/>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2B6B3C-32DC-455A-B768-3CFFEED9D05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BB6DBEF-9084-453E-A81E-C3D8C82E13CF}"/>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AD05B615-DD12-4510-99A5-8BE649FD99ED}"/>
              </a:ext>
            </a:extLst>
          </p:cNvPr>
          <p:cNvGraphicFramePr>
            <a:graphicFrameLocks noGrp="1"/>
          </p:cNvGraphicFramePr>
          <p:nvPr/>
        </p:nvGraphicFramePr>
        <p:xfrm>
          <a:off x="228600" y="2448004"/>
          <a:ext cx="8669159" cy="4178743"/>
        </p:xfrm>
        <a:graphic>
          <a:graphicData uri="http://schemas.openxmlformats.org/drawingml/2006/table">
            <a:tbl>
              <a:tblPr>
                <a:effectLst/>
              </a:tblPr>
              <a:tblGrid>
                <a:gridCol w="2252523">
                  <a:extLst>
                    <a:ext uri="{9D8B030D-6E8A-4147-A177-3AD203B41FA5}">
                      <a16:colId xmlns:a16="http://schemas.microsoft.com/office/drawing/2014/main" val="3099582822"/>
                    </a:ext>
                  </a:extLst>
                </a:gridCol>
                <a:gridCol w="3779635">
                  <a:extLst>
                    <a:ext uri="{9D8B030D-6E8A-4147-A177-3AD203B41FA5}">
                      <a16:colId xmlns:a16="http://schemas.microsoft.com/office/drawing/2014/main" val="4250164465"/>
                    </a:ext>
                  </a:extLst>
                </a:gridCol>
                <a:gridCol w="2637001">
                  <a:extLst>
                    <a:ext uri="{9D8B030D-6E8A-4147-A177-3AD203B41FA5}">
                      <a16:colId xmlns:a16="http://schemas.microsoft.com/office/drawing/2014/main" val="1568971860"/>
                    </a:ext>
                  </a:extLst>
                </a:gridCol>
              </a:tblGrid>
              <a:tr h="752395">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95574135"/>
                  </a:ext>
                </a:extLst>
              </a:tr>
              <a:tr h="1783436">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Who</a:t>
                      </a:r>
                    </a:p>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3200" b="0" i="0" u="none" strike="noStrike" baseline="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whoami</a:t>
                      </a: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Muestra quien esta conectado al sistema</a:t>
                      </a:r>
                    </a:p>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Muestra el usuario actual</a:t>
                      </a:r>
                    </a:p>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3200" b="0" i="0" u="none" strike="noStrike" baseline="0">
                        <a:solidFill>
                          <a:srgbClr val="000000"/>
                        </a:solidFill>
                        <a:latin typeface="Times New Roman" pitchFamily="18"/>
                        <a:ea typeface="DejaVu Sans" pitchFamily="34"/>
                        <a:cs typeface="DejaVu Sans" pitchFamily="34"/>
                      </a:endParaRPr>
                    </a:p>
                  </a:txBody>
                  <a:tcPr/>
                </a:tc>
                <a:tc>
                  <a:txBody>
                    <a:bodyPr/>
                    <a:lstStyle/>
                    <a:p>
                      <a:pPr marL="0" marR="0" lvl="0" indent="0" algn="l" rtl="0" hangingPunct="1">
                        <a:lnSpc>
                          <a:spcPct val="100000"/>
                        </a:lnSpc>
                        <a:spcBef>
                          <a:spcPts val="0"/>
                        </a:spcBef>
                        <a:spcAft>
                          <a:spcPts val="0"/>
                        </a:spcAft>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800" b="0" i="0" u="none" strike="noStrike" baseline="0">
                        <a:solidFill>
                          <a:srgbClr val="000000"/>
                        </a:solidFill>
                        <a:latin typeface="Arial" pitchFamily="18"/>
                      </a:endParaRPr>
                    </a:p>
                  </a:txBody>
                  <a:tcPr/>
                </a:tc>
                <a:extLst>
                  <a:ext uri="{0D108BD9-81ED-4DB2-BD59-A6C34878D82A}">
                    <a16:rowId xmlns:a16="http://schemas.microsoft.com/office/drawing/2014/main" val="92606218"/>
                  </a:ext>
                </a:extLst>
              </a:tr>
              <a:tr h="9860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086381884"/>
                  </a:ext>
                </a:extLst>
              </a:tr>
            </a:tbl>
          </a:graphicData>
        </a:graphic>
      </p:graphicFrame>
      <p:pic>
        <p:nvPicPr>
          <p:cNvPr id="5" name="Imagen 4">
            <a:extLst>
              <a:ext uri="{FF2B5EF4-FFF2-40B4-BE49-F238E27FC236}">
                <a16:creationId xmlns:a16="http://schemas.microsoft.com/office/drawing/2014/main" id="{A4B83D07-D1DE-4776-8084-5845AC2FBC6B}"/>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9D8E22-79B6-4D76-AF7C-4E81E766FB9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A8E71EB-5952-47D6-B7AE-5B45FD5CD2E3}"/>
              </a:ext>
            </a:extLst>
          </p:cNvPr>
          <p:cNvSpPr/>
          <p:nvPr/>
        </p:nvSpPr>
        <p:spPr>
          <a:xfrm>
            <a:off x="0" y="1619996"/>
            <a:ext cx="8640001" cy="1079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1728E7DE-5AC5-4FAA-B8E9-00757E39400A}"/>
              </a:ext>
            </a:extLst>
          </p:cNvPr>
          <p:cNvGraphicFramePr>
            <a:graphicFrameLocks noGrp="1"/>
          </p:cNvGraphicFramePr>
          <p:nvPr>
            <p:extLst>
              <p:ext uri="{D42A27DB-BD31-4B8C-83A1-F6EECF244321}">
                <p14:modId xmlns:p14="http://schemas.microsoft.com/office/powerpoint/2010/main" val="2822358811"/>
              </p:ext>
            </p:extLst>
          </p:nvPr>
        </p:nvGraphicFramePr>
        <p:xfrm>
          <a:off x="228600" y="2448004"/>
          <a:ext cx="8669159" cy="3948122"/>
        </p:xfrm>
        <a:graphic>
          <a:graphicData uri="http://schemas.openxmlformats.org/drawingml/2006/table">
            <a:tbl>
              <a:tblPr>
                <a:effectLst/>
              </a:tblPr>
              <a:tblGrid>
                <a:gridCol w="2252523">
                  <a:extLst>
                    <a:ext uri="{9D8B030D-6E8A-4147-A177-3AD203B41FA5}">
                      <a16:colId xmlns:a16="http://schemas.microsoft.com/office/drawing/2014/main" val="1519926431"/>
                    </a:ext>
                  </a:extLst>
                </a:gridCol>
                <a:gridCol w="3779635">
                  <a:extLst>
                    <a:ext uri="{9D8B030D-6E8A-4147-A177-3AD203B41FA5}">
                      <a16:colId xmlns:a16="http://schemas.microsoft.com/office/drawing/2014/main" val="151633676"/>
                    </a:ext>
                  </a:extLst>
                </a:gridCol>
                <a:gridCol w="2637001">
                  <a:extLst>
                    <a:ext uri="{9D8B030D-6E8A-4147-A177-3AD203B41FA5}">
                      <a16:colId xmlns:a16="http://schemas.microsoft.com/office/drawing/2014/main" val="272130848"/>
                    </a:ext>
                  </a:extLst>
                </a:gridCol>
              </a:tblGrid>
              <a:tr h="707398">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1760177167"/>
                  </a:ext>
                </a:extLst>
              </a:tr>
              <a:tr h="2314081">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err="1">
                          <a:solidFill>
                            <a:srgbClr val="000000"/>
                          </a:solidFill>
                          <a:latin typeface="Times New Roman" pitchFamily="18"/>
                          <a:ea typeface="DejaVu Sans" pitchFamily="34"/>
                          <a:cs typeface="DejaVu Sans" pitchFamily="34"/>
                        </a:rPr>
                        <a:t>apt-get</a:t>
                      </a:r>
                      <a:endParaRPr lang="es-ES" sz="3200" b="0" i="0" u="none" strike="noStrike" baseline="0" dirty="0">
                        <a:solidFill>
                          <a:srgbClr val="000000"/>
                        </a:solidFill>
                        <a:latin typeface="Times New Roman" pitchFamily="18"/>
                        <a:ea typeface="DejaVu Sans" pitchFamily="34"/>
                        <a:cs typeface="DejaVu Sans" pitchFamily="34"/>
                      </a:endParaRPr>
                    </a:p>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dirty="0" err="1">
                          <a:solidFill>
                            <a:srgbClr val="000000"/>
                          </a:solidFill>
                          <a:latin typeface="Times New Roman" pitchFamily="18"/>
                          <a:ea typeface="DejaVu Sans" pitchFamily="34"/>
                          <a:cs typeface="DejaVu Sans" pitchFamily="34"/>
                        </a:rPr>
                        <a:t>apt</a:t>
                      </a:r>
                      <a:endParaRPr lang="es-ES" sz="3200" b="0" i="0" u="none" strike="noStrike" baseline="0" dirty="0">
                        <a:solidFill>
                          <a:srgbClr val="000000"/>
                        </a:solidFill>
                        <a:latin typeface="Times New Roman" pitchFamily="18"/>
                        <a:ea typeface="DejaVu Sans" pitchFamily="34"/>
                        <a:cs typeface="DejaVu Sans" pitchFamily="34"/>
                      </a:endParaRPr>
                    </a:p>
                  </a:txBody>
                  <a:tcPr/>
                </a:tc>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Herramienta de actualización / instalación remota de paquetes basados en rpm</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Sudo apt-get install kubuntu-desktop kde-l10n-es → Instala el escritorio KDE</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Sudo apt-get install xubuntu-desktop → Instala el escritorio XFCE</a:t>
                      </a:r>
                    </a:p>
                  </a:txBody>
                  <a:tcPr/>
                </a:tc>
                <a:extLst>
                  <a:ext uri="{0D108BD9-81ED-4DB2-BD59-A6C34878D82A}">
                    <a16:rowId xmlns:a16="http://schemas.microsoft.com/office/drawing/2014/main" val="2278164175"/>
                  </a:ext>
                </a:extLst>
              </a:tr>
              <a:tr h="926643">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dirty="0">
                          <a:solidFill>
                            <a:srgbClr val="3333CC"/>
                          </a:solidFill>
                          <a:latin typeface="Times New Roman" pitchFamily="18"/>
                          <a:ea typeface="DejaVu Sans" pitchFamily="34"/>
                          <a:cs typeface="DejaVu Sans" pitchFamily="34"/>
                        </a:rPr>
                        <a:t>Comentarios: Herramienta usada en Ubuntu</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153561904"/>
                  </a:ext>
                </a:extLst>
              </a:tr>
            </a:tbl>
          </a:graphicData>
        </a:graphic>
      </p:graphicFrame>
      <p:pic>
        <p:nvPicPr>
          <p:cNvPr id="5" name="Imagen 4">
            <a:extLst>
              <a:ext uri="{FF2B5EF4-FFF2-40B4-BE49-F238E27FC236}">
                <a16:creationId xmlns:a16="http://schemas.microsoft.com/office/drawing/2014/main" id="{DAD06852-FAF0-4240-ABB4-212D1F9A8899}"/>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50EDF-F9AE-4CAF-84A0-B742495ADAC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1F68795-A630-4AC2-B345-6EE9885DA3C2}"/>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1167686F-E666-48DA-9923-88D66CF79A42}"/>
              </a:ext>
            </a:extLst>
          </p:cNvPr>
          <p:cNvGraphicFramePr>
            <a:graphicFrameLocks noGrp="1"/>
          </p:cNvGraphicFramePr>
          <p:nvPr/>
        </p:nvGraphicFramePr>
        <p:xfrm>
          <a:off x="228600" y="2448004"/>
          <a:ext cx="8669159" cy="4106514"/>
        </p:xfrm>
        <a:graphic>
          <a:graphicData uri="http://schemas.openxmlformats.org/drawingml/2006/table">
            <a:tbl>
              <a:tblPr>
                <a:effectLst/>
              </a:tblPr>
              <a:tblGrid>
                <a:gridCol w="2252523">
                  <a:extLst>
                    <a:ext uri="{9D8B030D-6E8A-4147-A177-3AD203B41FA5}">
                      <a16:colId xmlns:a16="http://schemas.microsoft.com/office/drawing/2014/main" val="1379864338"/>
                    </a:ext>
                  </a:extLst>
                </a:gridCol>
                <a:gridCol w="3779635">
                  <a:extLst>
                    <a:ext uri="{9D8B030D-6E8A-4147-A177-3AD203B41FA5}">
                      <a16:colId xmlns:a16="http://schemas.microsoft.com/office/drawing/2014/main" val="1317558363"/>
                    </a:ext>
                  </a:extLst>
                </a:gridCol>
                <a:gridCol w="2637001">
                  <a:extLst>
                    <a:ext uri="{9D8B030D-6E8A-4147-A177-3AD203B41FA5}">
                      <a16:colId xmlns:a16="http://schemas.microsoft.com/office/drawing/2014/main" val="2536396654"/>
                    </a:ext>
                  </a:extLst>
                </a:gridCol>
              </a:tblGrid>
              <a:tr h="743041">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967691906"/>
                  </a:ext>
                </a:extLst>
              </a:tr>
              <a:tr h="2335679">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echo</a:t>
                      </a:r>
                    </a:p>
                  </a:txBody>
                  <a:tcPr/>
                </a:tc>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Muestra o redirige un texto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Echo 'hola' --&gt; Muestra la palabra escrita.</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Echo 'hola' &gt;fich.txt</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--&gt; crea un fichero con el texto escrito.</a:t>
                      </a:r>
                    </a:p>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Echo 'adios' &gt;&gt;fich.txt añade al fichero la palabra</a:t>
                      </a:r>
                    </a:p>
                  </a:txBody>
                  <a:tcPr/>
                </a:tc>
                <a:extLst>
                  <a:ext uri="{0D108BD9-81ED-4DB2-BD59-A6C34878D82A}">
                    <a16:rowId xmlns:a16="http://schemas.microsoft.com/office/drawing/2014/main" val="2731301676"/>
                  </a:ext>
                </a:extLst>
              </a:tr>
              <a:tr h="1027794">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4001948921"/>
                  </a:ext>
                </a:extLst>
              </a:tr>
            </a:tbl>
          </a:graphicData>
        </a:graphic>
      </p:graphicFrame>
      <p:pic>
        <p:nvPicPr>
          <p:cNvPr id="5" name="Imagen 4">
            <a:extLst>
              <a:ext uri="{FF2B5EF4-FFF2-40B4-BE49-F238E27FC236}">
                <a16:creationId xmlns:a16="http://schemas.microsoft.com/office/drawing/2014/main" id="{493838A9-8DA8-4B5D-8923-E140760F06FE}"/>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F5E84B-E221-4058-950C-580E01482C3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00275E7-C4A0-4054-B344-D0D3D6ED44E3}"/>
              </a:ext>
            </a:extLst>
          </p:cNvPr>
          <p:cNvSpPr/>
          <p:nvPr/>
        </p:nvSpPr>
        <p:spPr>
          <a:xfrm>
            <a:off x="0" y="1719355"/>
            <a:ext cx="7560003" cy="9806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Comandos</a:t>
            </a:r>
          </a:p>
        </p:txBody>
      </p:sp>
      <p:graphicFrame>
        <p:nvGraphicFramePr>
          <p:cNvPr id="4" name="Tabla 3">
            <a:extLst>
              <a:ext uri="{FF2B5EF4-FFF2-40B4-BE49-F238E27FC236}">
                <a16:creationId xmlns:a16="http://schemas.microsoft.com/office/drawing/2014/main" id="{DBBA85D4-81CD-49DB-8221-2B4FB0521291}"/>
              </a:ext>
            </a:extLst>
          </p:cNvPr>
          <p:cNvGraphicFramePr>
            <a:graphicFrameLocks noGrp="1"/>
          </p:cNvGraphicFramePr>
          <p:nvPr/>
        </p:nvGraphicFramePr>
        <p:xfrm>
          <a:off x="228600" y="2448004"/>
          <a:ext cx="8669159" cy="4106514"/>
        </p:xfrm>
        <a:graphic>
          <a:graphicData uri="http://schemas.openxmlformats.org/drawingml/2006/table">
            <a:tbl>
              <a:tblPr>
                <a:effectLst/>
              </a:tblPr>
              <a:tblGrid>
                <a:gridCol w="2252523">
                  <a:extLst>
                    <a:ext uri="{9D8B030D-6E8A-4147-A177-3AD203B41FA5}">
                      <a16:colId xmlns:a16="http://schemas.microsoft.com/office/drawing/2014/main" val="1158141214"/>
                    </a:ext>
                  </a:extLst>
                </a:gridCol>
                <a:gridCol w="3779635">
                  <a:extLst>
                    <a:ext uri="{9D8B030D-6E8A-4147-A177-3AD203B41FA5}">
                      <a16:colId xmlns:a16="http://schemas.microsoft.com/office/drawing/2014/main" val="1600191284"/>
                    </a:ext>
                  </a:extLst>
                </a:gridCol>
                <a:gridCol w="2637001">
                  <a:extLst>
                    <a:ext uri="{9D8B030D-6E8A-4147-A177-3AD203B41FA5}">
                      <a16:colId xmlns:a16="http://schemas.microsoft.com/office/drawing/2014/main" val="932909750"/>
                    </a:ext>
                  </a:extLst>
                </a:gridCol>
              </a:tblGrid>
              <a:tr h="743041">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297482737"/>
                  </a:ext>
                </a:extLst>
              </a:tr>
              <a:tr h="2335679">
                <a:tc>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 more</a:t>
                      </a:r>
                    </a:p>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&amp;</a:t>
                      </a:r>
                    </a:p>
                  </a:txBody>
                  <a:tcPr/>
                </a:tc>
                <a:tc>
                  <a:txBody>
                    <a:bodyPr/>
                    <a:lstStyle/>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Pagina cuando se llena la pantalla</a:t>
                      </a:r>
                    </a:p>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800" b="0" i="0" u="none" strike="noStrike" baseline="0">
                        <a:solidFill>
                          <a:srgbClr val="000000"/>
                        </a:solidFill>
                        <a:latin typeface="Arial" pitchFamily="18"/>
                        <a:ea typeface="DejaVu Sans" pitchFamily="2"/>
                        <a:cs typeface="Lohit Hindi" pitchFamily="2"/>
                      </a:endParaRPr>
                    </a:p>
                    <a:p>
                      <a:pPr marL="0" marR="0" lvl="0" indent="0" algn="l" rtl="0"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Al final de un comando hace que se ejecute en segundo plano</a:t>
                      </a:r>
                    </a:p>
                  </a:txBody>
                  <a:tcPr/>
                </a:tc>
                <a:tc>
                  <a:txBody>
                    <a:bodyPr/>
                    <a:lstStyle/>
                    <a:p>
                      <a:pPr marL="0" marR="0" lvl="0" indent="0" algn="l" rtl="0" hangingPunct="1">
                        <a:lnSpc>
                          <a:spcPct val="88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800" b="0" i="0" u="none" strike="noStrike" baseline="0">
                          <a:solidFill>
                            <a:srgbClr val="000000"/>
                          </a:solidFill>
                          <a:latin typeface="Arial" pitchFamily="18"/>
                          <a:ea typeface="DejaVu Sans" pitchFamily="2"/>
                          <a:cs typeface="Lohit Hindi" pitchFamily="2"/>
                        </a:rPr>
                        <a:t>Ls -R | more</a:t>
                      </a:r>
                    </a:p>
                  </a:txBody>
                  <a:tcPr/>
                </a:tc>
                <a:extLst>
                  <a:ext uri="{0D108BD9-81ED-4DB2-BD59-A6C34878D82A}">
                    <a16:rowId xmlns:a16="http://schemas.microsoft.com/office/drawing/2014/main" val="3858648210"/>
                  </a:ext>
                </a:extLst>
              </a:tr>
              <a:tr h="1027794">
                <a:tc gridSpan="3">
                  <a:txBody>
                    <a:bodyPr/>
                    <a:lstStyle/>
                    <a:p>
                      <a:pPr marL="0" marR="0" lvl="0" indent="0" algn="l" rtl="0" hangingPunct="1">
                        <a:lnSpc>
                          <a:spcPct val="88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siempre va unido a otros comandos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491481229"/>
                  </a:ext>
                </a:extLst>
              </a:tr>
            </a:tbl>
          </a:graphicData>
        </a:graphic>
      </p:graphicFrame>
      <p:pic>
        <p:nvPicPr>
          <p:cNvPr id="5" name="Imagen 4">
            <a:extLst>
              <a:ext uri="{FF2B5EF4-FFF2-40B4-BE49-F238E27FC236}">
                <a16:creationId xmlns:a16="http://schemas.microsoft.com/office/drawing/2014/main" id="{ABA02592-E2D8-45FB-B4C7-B3F540704A69}"/>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60D859-A63B-4250-833C-1910533EDD3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61051BC1-072E-45CB-94B6-A00586FE01A6}"/>
              </a:ext>
            </a:extLst>
          </p:cNvPr>
          <p:cNvSpPr/>
          <p:nvPr/>
        </p:nvSpPr>
        <p:spPr>
          <a:xfrm>
            <a:off x="179999" y="1619996"/>
            <a:ext cx="8640001" cy="487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dirty="0">
                <a:solidFill>
                  <a:srgbClr val="000000"/>
                </a:solidFill>
                <a:uFillTx/>
                <a:latin typeface="Times New Roman" pitchFamily="18"/>
                <a:ea typeface="DejaVu Sans" pitchFamily="34"/>
                <a:cs typeface="DejaVu Sans" pitchFamily="34"/>
              </a:rPr>
              <a:t>Ejecutar Programas en Segundo Plano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dirty="0">
                <a:solidFill>
                  <a:srgbClr val="000000"/>
                </a:solidFill>
                <a:uFillTx/>
                <a:latin typeface="Times New Roman" pitchFamily="18"/>
                <a:ea typeface="DejaVu Sans" pitchFamily="34"/>
                <a:cs typeface="DejaVu Sans" pitchFamily="34"/>
              </a:rPr>
              <a:t>Si se da el caso de que compartimos el ordenador con otras personas, es probable que en algún momento, otro usuario nos pida el pc para una emergencia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dirty="0">
                <a:solidFill>
                  <a:srgbClr val="000000"/>
                </a:solidFill>
                <a:uFillTx/>
                <a:latin typeface="Times New Roman" pitchFamily="18"/>
                <a:ea typeface="DejaVu Sans" pitchFamily="34"/>
                <a:cs typeface="DejaVu Sans" pitchFamily="34"/>
              </a:rPr>
              <a:t>Si cerramos nuestra sesión e iniciamos la del nuevo usuario perderemos la tarea que estábamos haciendo.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dirty="0">
                <a:solidFill>
                  <a:srgbClr val="000000"/>
                </a:solidFill>
                <a:uFillTx/>
                <a:latin typeface="Times New Roman" pitchFamily="18"/>
                <a:ea typeface="DejaVu Sans" pitchFamily="34"/>
                <a:cs typeface="DejaVu Sans" pitchFamily="34"/>
              </a:rPr>
              <a:t>Este inconveniente se puede solventar con el comando </a:t>
            </a:r>
            <a:r>
              <a:rPr lang="es-ES" sz="2600" b="1" i="0" u="none" strike="noStrike" kern="1200" cap="none" spc="0" baseline="0" dirty="0" err="1">
                <a:solidFill>
                  <a:srgbClr val="000000"/>
                </a:solidFill>
                <a:uFillTx/>
                <a:latin typeface="Times New Roman" pitchFamily="18"/>
                <a:ea typeface="DejaVu Sans" pitchFamily="34"/>
                <a:cs typeface="DejaVu Sans" pitchFamily="34"/>
              </a:rPr>
              <a:t>nohup</a:t>
            </a:r>
            <a:r>
              <a:rPr lang="es-ES" sz="2600" b="0" i="0" u="none" strike="noStrike" kern="1200" cap="none" spc="0" baseline="0" dirty="0">
                <a:solidFill>
                  <a:srgbClr val="000000"/>
                </a:solidFill>
                <a:uFillTx/>
                <a:latin typeface="Times New Roman" pitchFamily="18"/>
                <a:ea typeface="DejaVu Sans" pitchFamily="34"/>
                <a:cs typeface="DejaVu Sans" pitchFamily="34"/>
              </a:rPr>
              <a:t> junto con el término </a:t>
            </a:r>
            <a:r>
              <a:rPr lang="es-ES" sz="2600" b="1" i="0" u="none" strike="noStrike" kern="1200" cap="none" spc="0" baseline="0" dirty="0">
                <a:solidFill>
                  <a:srgbClr val="000000"/>
                </a:solidFill>
                <a:uFillTx/>
                <a:latin typeface="Times New Roman" pitchFamily="18"/>
                <a:ea typeface="DejaVu Sans" pitchFamily="34"/>
                <a:cs typeface="DejaVu Sans" pitchFamily="34"/>
              </a:rPr>
              <a:t>&amp;</a:t>
            </a:r>
            <a:r>
              <a:rPr lang="es-ES" sz="2600" b="0" i="0" u="none" strike="noStrike" kern="1200" cap="none" spc="0" baseline="0" dirty="0">
                <a:solidFill>
                  <a:srgbClr val="000000"/>
                </a:solidFill>
                <a:uFillTx/>
                <a:latin typeface="Times New Roman" pitchFamily="18"/>
                <a:ea typeface="DejaVu Sans" pitchFamily="34"/>
                <a:cs typeface="DejaVu Sans" pitchFamily="34"/>
              </a:rPr>
              <a:t> que hará que el comando elegido se ejecute en segundo plano aunque cerremos la sesión.</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dirty="0">
                <a:solidFill>
                  <a:srgbClr val="000000"/>
                </a:solidFill>
                <a:uFillTx/>
                <a:latin typeface="Times New Roman" pitchFamily="18"/>
                <a:ea typeface="DejaVu Sans" pitchFamily="34"/>
                <a:cs typeface="DejaVu Sans" pitchFamily="34"/>
              </a:rPr>
              <a:t> </a:t>
            </a:r>
            <a:r>
              <a:rPr lang="es-ES" sz="2600" b="1" i="0" u="none" strike="noStrike" kern="1200" cap="none" spc="0" baseline="0" dirty="0" err="1">
                <a:solidFill>
                  <a:srgbClr val="000000"/>
                </a:solidFill>
                <a:uFillTx/>
                <a:latin typeface="Times New Roman" pitchFamily="18"/>
                <a:ea typeface="DejaVu Sans" pitchFamily="34"/>
                <a:cs typeface="DejaVu Sans" pitchFamily="34"/>
              </a:rPr>
              <a:t>nohup</a:t>
            </a:r>
            <a:r>
              <a:rPr lang="es-ES" sz="2600" b="1" i="0" u="none" strike="noStrike" kern="1200" cap="none" spc="0" baseline="0" dirty="0">
                <a:solidFill>
                  <a:srgbClr val="000000"/>
                </a:solidFill>
                <a:uFillTx/>
                <a:latin typeface="Times New Roman" pitchFamily="18"/>
                <a:ea typeface="DejaVu Sans" pitchFamily="34"/>
                <a:cs typeface="DejaVu Sans" pitchFamily="34"/>
              </a:rPr>
              <a:t> COMANDO [ARGUMENTOS] &amp;</a:t>
            </a:r>
          </a:p>
        </p:txBody>
      </p:sp>
      <p:pic>
        <p:nvPicPr>
          <p:cNvPr id="4" name="Imagen 3">
            <a:extLst>
              <a:ext uri="{FF2B5EF4-FFF2-40B4-BE49-F238E27FC236}">
                <a16:creationId xmlns:a16="http://schemas.microsoft.com/office/drawing/2014/main" id="{B721A1BC-3A15-4C1E-9F85-CDC22749CC4B}"/>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pic>
        <p:nvPicPr>
          <p:cNvPr id="5" name="Imagen 4">
            <a:extLst>
              <a:ext uri="{FF2B5EF4-FFF2-40B4-BE49-F238E27FC236}">
                <a16:creationId xmlns:a16="http://schemas.microsoft.com/office/drawing/2014/main" id="{6E771C01-CE81-47E6-B5B9-653F7FA799FD}"/>
              </a:ext>
            </a:extLst>
          </p:cNvPr>
          <p:cNvPicPr>
            <a:picLocks noChangeAspect="1"/>
          </p:cNvPicPr>
          <p:nvPr/>
        </p:nvPicPr>
        <p:blipFill>
          <a:blip r:embed="rId4"/>
          <a:stretch>
            <a:fillRect/>
          </a:stretch>
        </p:blipFill>
        <p:spPr>
          <a:xfrm>
            <a:off x="1446962" y="2184606"/>
            <a:ext cx="6079671" cy="4368111"/>
          </a:xfrm>
          <a:prstGeom prst="rect">
            <a:avLst/>
          </a:prstGeom>
        </p:spPr>
      </p:pic>
    </p:spTree>
    <p:extLst>
      <p:ext uri="{BB962C8B-B14F-4D97-AF65-F5344CB8AC3E}">
        <p14:creationId xmlns:p14="http://schemas.microsoft.com/office/powerpoint/2010/main" val="8740320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3FD150-34A1-41CE-B100-F3CBDEC2B23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E030BAE-53E8-4717-9EBA-3DB67FB49665}"/>
              </a:ext>
            </a:extLst>
          </p:cNvPr>
          <p:cNvSpPr/>
          <p:nvPr/>
        </p:nvSpPr>
        <p:spPr>
          <a:xfrm>
            <a:off x="179999" y="1619996"/>
            <a:ext cx="8640001" cy="487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dirty="0">
                <a:solidFill>
                  <a:srgbClr val="000000"/>
                </a:solidFill>
                <a:uFillTx/>
                <a:latin typeface="Times New Roman" pitchFamily="18"/>
                <a:ea typeface="DejaVu Sans" pitchFamily="34"/>
                <a:cs typeface="DejaVu Sans" pitchFamily="34"/>
              </a:rPr>
              <a:t>Ejecutar Programas en Segundo Plano</a:t>
            </a:r>
          </a:p>
          <a:p>
            <a:pPr marL="0" marR="0" lvl="1" indent="0" algn="l"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dirty="0" err="1">
                <a:solidFill>
                  <a:srgbClr val="000000"/>
                </a:solidFill>
                <a:uFillTx/>
                <a:latin typeface="Times New Roman" pitchFamily="18"/>
                <a:ea typeface="DejaVu Sans" pitchFamily="34"/>
                <a:cs typeface="DejaVu Sans" pitchFamily="34"/>
              </a:rPr>
              <a:t>Nohup</a:t>
            </a:r>
            <a:r>
              <a:rPr lang="es-ES" sz="2800" b="0" i="0" u="none" strike="noStrike" kern="1200" cap="none" spc="0" baseline="0" dirty="0">
                <a:solidFill>
                  <a:srgbClr val="000000"/>
                </a:solidFill>
                <a:uFillTx/>
                <a:latin typeface="Times New Roman" pitchFamily="18"/>
                <a:ea typeface="DejaVu Sans" pitchFamily="34"/>
                <a:cs typeface="DejaVu Sans" pitchFamily="34"/>
              </a:rPr>
              <a:t> </a:t>
            </a:r>
            <a:r>
              <a:rPr lang="es-ES" sz="2800" b="0" i="0" u="none" strike="noStrike" kern="1200" cap="none" spc="0" baseline="0" dirty="0" err="1">
                <a:solidFill>
                  <a:srgbClr val="000000"/>
                </a:solidFill>
                <a:uFillTx/>
                <a:latin typeface="Times New Roman" pitchFamily="18"/>
                <a:ea typeface="DejaVu Sans" pitchFamily="34"/>
                <a:cs typeface="DejaVu Sans" pitchFamily="34"/>
              </a:rPr>
              <a:t>wget</a:t>
            </a:r>
            <a:r>
              <a:rPr lang="es-ES" sz="2800" b="0" i="0" u="none" strike="noStrike" kern="1200" cap="none" spc="0" baseline="0" dirty="0">
                <a:solidFill>
                  <a:srgbClr val="000000"/>
                </a:solidFill>
                <a:uFillTx/>
                <a:latin typeface="Times New Roman" pitchFamily="18"/>
                <a:ea typeface="DejaVu Sans" pitchFamily="34"/>
                <a:cs typeface="DejaVu Sans" pitchFamily="34"/>
              </a:rPr>
              <a:t> http://cdimage.ubuntu.com/releases/karmic/alpha-3/karmic-desktop-i386.iso &amp;</a:t>
            </a:r>
          </a:p>
          <a:p>
            <a:pPr marL="0" marR="0" lvl="1" indent="0" algn="l"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dirty="0" err="1">
                <a:solidFill>
                  <a:srgbClr val="000000"/>
                </a:solidFill>
                <a:uFillTx/>
                <a:latin typeface="Times New Roman" pitchFamily="18"/>
                <a:ea typeface="DejaVu Sans" pitchFamily="34"/>
                <a:cs typeface="DejaVu Sans" pitchFamily="34"/>
              </a:rPr>
              <a:t>Nohup</a:t>
            </a:r>
            <a:r>
              <a:rPr lang="es-ES" sz="2800" b="1" i="0" u="none" strike="noStrike" kern="1200" cap="none" spc="0" baseline="0" dirty="0">
                <a:solidFill>
                  <a:srgbClr val="000000"/>
                </a:solidFill>
                <a:uFillTx/>
                <a:latin typeface="Times New Roman" pitchFamily="18"/>
                <a:ea typeface="DejaVu Sans" pitchFamily="34"/>
                <a:cs typeface="DejaVu Sans" pitchFamily="34"/>
              </a:rPr>
              <a:t>.</a:t>
            </a:r>
            <a:r>
              <a:rPr lang="es-ES" sz="2800" b="0" i="0" u="none" strike="noStrike" kern="1200" cap="none" spc="0" baseline="0" dirty="0">
                <a:solidFill>
                  <a:srgbClr val="000000"/>
                </a:solidFill>
                <a:uFillTx/>
                <a:latin typeface="Times New Roman" pitchFamily="18"/>
                <a:ea typeface="DejaVu Sans" pitchFamily="34"/>
                <a:cs typeface="DejaVu Sans" pitchFamily="34"/>
              </a:rPr>
              <a:t> Ejecuta un programa sin salida a una terminal.</a:t>
            </a:r>
          </a:p>
          <a:p>
            <a:pPr marL="0" marR="0" lvl="1" indent="0" algn="l"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dirty="0" err="1">
                <a:solidFill>
                  <a:srgbClr val="000000"/>
                </a:solidFill>
                <a:uFillTx/>
                <a:latin typeface="Times New Roman" pitchFamily="18"/>
                <a:ea typeface="DejaVu Sans" pitchFamily="34"/>
                <a:cs typeface="DejaVu Sans" pitchFamily="34"/>
              </a:rPr>
              <a:t>Wget</a:t>
            </a:r>
            <a:r>
              <a:rPr lang="es-ES" sz="2800" b="1" i="0" u="none" strike="noStrike" kern="1200" cap="none" spc="0" baseline="0" dirty="0">
                <a:solidFill>
                  <a:srgbClr val="000000"/>
                </a:solidFill>
                <a:uFillTx/>
                <a:latin typeface="Times New Roman" pitchFamily="18"/>
                <a:ea typeface="DejaVu Sans" pitchFamily="34"/>
                <a:cs typeface="DejaVu Sans" pitchFamily="34"/>
              </a:rPr>
              <a:t>.</a:t>
            </a:r>
            <a:r>
              <a:rPr lang="es-ES" sz="2800" b="0" i="0" u="none" strike="noStrike" kern="1200" cap="none" spc="0" baseline="0" dirty="0">
                <a:solidFill>
                  <a:srgbClr val="000000"/>
                </a:solidFill>
                <a:uFillTx/>
                <a:latin typeface="Times New Roman" pitchFamily="18"/>
                <a:ea typeface="DejaVu Sans" pitchFamily="34"/>
                <a:cs typeface="DejaVu Sans" pitchFamily="34"/>
              </a:rPr>
              <a:t> Descarga archivos de internet.</a:t>
            </a:r>
          </a:p>
          <a:p>
            <a:pPr marL="0" marR="0" lvl="1" indent="0" algn="l"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dirty="0">
                <a:solidFill>
                  <a:srgbClr val="000000"/>
                </a:solidFill>
                <a:uFillTx/>
                <a:latin typeface="Times New Roman" pitchFamily="18"/>
                <a:ea typeface="DejaVu Sans" pitchFamily="34"/>
                <a:cs typeface="DejaVu Sans" pitchFamily="34"/>
              </a:rPr>
              <a:t>Http://</a:t>
            </a:r>
            <a:r>
              <a:rPr lang="es-ES" sz="2800" b="0" i="0" u="none" strike="noStrike" kern="1200" cap="none" spc="0" baseline="0" dirty="0">
                <a:solidFill>
                  <a:srgbClr val="000000"/>
                </a:solidFill>
                <a:uFillTx/>
                <a:latin typeface="Times New Roman" pitchFamily="18"/>
                <a:ea typeface="DejaVu Sans" pitchFamily="34"/>
                <a:cs typeface="DejaVu Sans" pitchFamily="34"/>
              </a:rPr>
              <a:t> ... Dirección desde donde descargar</a:t>
            </a:r>
          </a:p>
          <a:p>
            <a:pPr marL="0" marR="0" lvl="1" indent="0" algn="l"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dirty="0">
                <a:solidFill>
                  <a:srgbClr val="000000"/>
                </a:solidFill>
                <a:uFillTx/>
                <a:latin typeface="Times New Roman" pitchFamily="18"/>
                <a:ea typeface="DejaVu Sans" pitchFamily="34"/>
                <a:cs typeface="DejaVu Sans" pitchFamily="34"/>
              </a:rPr>
              <a:t>&amp;</a:t>
            </a:r>
            <a:r>
              <a:rPr lang="es-ES" sz="2800" b="0" i="0" u="none" strike="noStrike" kern="1200" cap="none" spc="0" baseline="0" dirty="0">
                <a:solidFill>
                  <a:srgbClr val="000000"/>
                </a:solidFill>
                <a:uFillTx/>
                <a:latin typeface="Times New Roman" pitchFamily="18"/>
                <a:ea typeface="DejaVu Sans" pitchFamily="34"/>
                <a:cs typeface="DejaVu Sans" pitchFamily="34"/>
              </a:rPr>
              <a:t> Ejecuta en segundo plano</a:t>
            </a:r>
          </a:p>
        </p:txBody>
      </p:sp>
      <p:pic>
        <p:nvPicPr>
          <p:cNvPr id="4" name="Imagen 3">
            <a:extLst>
              <a:ext uri="{FF2B5EF4-FFF2-40B4-BE49-F238E27FC236}">
                <a16:creationId xmlns:a16="http://schemas.microsoft.com/office/drawing/2014/main" id="{04648B2B-6B04-4BF9-8471-ABD7A14864A3}"/>
              </a:ext>
            </a:extLst>
          </p:cNvPr>
          <p:cNvPicPr>
            <a:picLocks noChangeAspect="1"/>
          </p:cNvPicPr>
          <p:nvPr/>
        </p:nvPicPr>
        <p:blipFill>
          <a:blip r:embed="rId3">
            <a:lum/>
            <a:alphaModFix/>
          </a:blip>
          <a:srcRect/>
          <a:stretch>
            <a:fillRect/>
          </a:stretch>
        </p:blipFill>
        <p:spPr>
          <a:xfrm>
            <a:off x="6172556" y="152284"/>
            <a:ext cx="1368363" cy="1368719"/>
          </a:xfrm>
          <a:prstGeom prst="rect">
            <a:avLst/>
          </a:prstGeom>
          <a:noFill/>
          <a:ln cap="flat">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DAD21F-2250-4EB1-968B-B061F65C927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CABAE58-E633-4FC8-AAFA-17BED7149E41}"/>
              </a:ext>
            </a:extLst>
          </p:cNvPr>
          <p:cNvSpPr/>
          <p:nvPr/>
        </p:nvSpPr>
        <p:spPr>
          <a:xfrm>
            <a:off x="179999" y="1799996"/>
            <a:ext cx="8640001" cy="487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Scripts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uFillTx/>
                <a:latin typeface="Times New Roman" pitchFamily="18"/>
                <a:ea typeface="DejaVu Sans" pitchFamily="34"/>
                <a:cs typeface="DejaVu Sans" pitchFamily="34"/>
              </a:rPr>
              <a:t>Un script es una serie de instrucciones agrupadas en un fichero de texto, con extensión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sh</a:t>
            </a: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Para ello con cualquier editor de textos por ejemplo: gedit (Aplicaciones / Accesorios / Editor Texto); creamos un fichero y lo grabamos con un nombre.sh.</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Antes de poder ejecutar el script hay que darle permisos de ejecución.</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Para ejecutar pondremos ./nombre.sh</a:t>
            </a:r>
          </a:p>
        </p:txBody>
      </p:sp>
      <p:pic>
        <p:nvPicPr>
          <p:cNvPr id="4" name="Imagen 3">
            <a:extLst>
              <a:ext uri="{FF2B5EF4-FFF2-40B4-BE49-F238E27FC236}">
                <a16:creationId xmlns:a16="http://schemas.microsoft.com/office/drawing/2014/main" id="{7FB6C71E-80F0-448F-8FEC-E7C0C7FD7FE0}"/>
              </a:ext>
            </a:extLst>
          </p:cNvPr>
          <p:cNvPicPr>
            <a:picLocks noChangeAspect="1"/>
          </p:cNvPicPr>
          <p:nvPr/>
        </p:nvPicPr>
        <p:blipFill>
          <a:blip r:embed="rId3">
            <a:lum/>
            <a:alphaModFix/>
          </a:blip>
          <a:srcRect/>
          <a:stretch>
            <a:fillRect/>
          </a:stretch>
        </p:blipFill>
        <p:spPr>
          <a:xfrm>
            <a:off x="6172922" y="152284"/>
            <a:ext cx="1368363" cy="1368719"/>
          </a:xfrm>
          <a:prstGeom prst="rect">
            <a:avLst/>
          </a:prstGeom>
          <a:noFill/>
          <a:ln cap="flat">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D251B-56F5-4C97-A4CD-37A0DC5D298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BE1970D-745C-43A0-BC70-30CC26CAD4E9}"/>
              </a:ext>
            </a:extLst>
          </p:cNvPr>
          <p:cNvSpPr/>
          <p:nvPr/>
        </p:nvSpPr>
        <p:spPr>
          <a:xfrm>
            <a:off x="179999" y="1799996"/>
            <a:ext cx="8640001" cy="1619996"/>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Scripts Ejemplo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Creamos un fichero con Gedit y lo llamamos uno.sh (Aplicaciones / Accesorios / Editor de Textos).</a:t>
            </a:r>
          </a:p>
        </p:txBody>
      </p:sp>
      <p:pic>
        <p:nvPicPr>
          <p:cNvPr id="4" name="Imagen 3">
            <a:extLst>
              <a:ext uri="{FF2B5EF4-FFF2-40B4-BE49-F238E27FC236}">
                <a16:creationId xmlns:a16="http://schemas.microsoft.com/office/drawing/2014/main" id="{CA3FFB7E-2553-46E8-8F7E-A4171B827D1D}"/>
              </a:ext>
            </a:extLst>
          </p:cNvPr>
          <p:cNvPicPr>
            <a:picLocks noChangeAspect="1"/>
          </p:cNvPicPr>
          <p:nvPr/>
        </p:nvPicPr>
        <p:blipFill>
          <a:blip r:embed="rId3">
            <a:lum/>
            <a:alphaModFix/>
          </a:blip>
          <a:srcRect/>
          <a:stretch>
            <a:fillRect/>
          </a:stretch>
        </p:blipFill>
        <p:spPr>
          <a:xfrm>
            <a:off x="1259997" y="3655442"/>
            <a:ext cx="6342836" cy="1924555"/>
          </a:xfrm>
          <a:prstGeom prst="rect">
            <a:avLst/>
          </a:prstGeom>
          <a:noFill/>
          <a:ln cap="flat">
            <a:noFill/>
          </a:ln>
        </p:spPr>
      </p:pic>
      <p:pic>
        <p:nvPicPr>
          <p:cNvPr id="5" name="Imagen 4">
            <a:extLst>
              <a:ext uri="{FF2B5EF4-FFF2-40B4-BE49-F238E27FC236}">
                <a16:creationId xmlns:a16="http://schemas.microsoft.com/office/drawing/2014/main" id="{25FC1EDF-2229-43A9-9F2D-AF065ADA4282}"/>
              </a:ext>
            </a:extLst>
          </p:cNvPr>
          <p:cNvPicPr>
            <a:picLocks noChangeAspect="1"/>
          </p:cNvPicPr>
          <p:nvPr/>
        </p:nvPicPr>
        <p:blipFill>
          <a:blip r:embed="rId4">
            <a:lum/>
            <a:alphaModFix/>
          </a:blip>
          <a:srcRect/>
          <a:stretch>
            <a:fillRect/>
          </a:stretch>
        </p:blipFill>
        <p:spPr>
          <a:xfrm>
            <a:off x="6173278" y="152284"/>
            <a:ext cx="1368363" cy="1368719"/>
          </a:xfrm>
          <a:prstGeom prst="rect">
            <a:avLst/>
          </a:prstGeom>
          <a:noFill/>
          <a:ln cap="flat">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226AC9-2746-4BE9-A1F3-6F838ED091C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EEED77C-E4BD-4B7B-BDBE-64D2AB33165A}"/>
              </a:ext>
            </a:extLst>
          </p:cNvPr>
          <p:cNvSpPr/>
          <p:nvPr/>
        </p:nvSpPr>
        <p:spPr>
          <a:xfrm>
            <a:off x="359999" y="178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300" b="0" i="0" u="none" strike="noStrike" kern="1200" cap="none" spc="0" baseline="0">
                <a:solidFill>
                  <a:srgbClr val="000000"/>
                </a:solidFill>
                <a:uFillTx/>
                <a:latin typeface="Times New Roman" pitchFamily="18"/>
                <a:ea typeface="DejaVu Sans" pitchFamily="34"/>
                <a:cs typeface="DejaVu Sans" pitchFamily="34"/>
              </a:rPr>
              <a:t>Scripts - Ejemplo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Le damos permisos de ejecución.</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Chmod +x uno.sh</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Comprobamos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Ejecutamos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./uno.sh</a:t>
            </a:r>
          </a:p>
        </p:txBody>
      </p:sp>
      <p:pic>
        <p:nvPicPr>
          <p:cNvPr id="4" name="Imagen 3">
            <a:extLst>
              <a:ext uri="{FF2B5EF4-FFF2-40B4-BE49-F238E27FC236}">
                <a16:creationId xmlns:a16="http://schemas.microsoft.com/office/drawing/2014/main" id="{30561FE1-6DC6-4CFB-A863-532D8FB4A53C}"/>
              </a:ext>
            </a:extLst>
          </p:cNvPr>
          <p:cNvPicPr>
            <a:picLocks noChangeAspect="1"/>
          </p:cNvPicPr>
          <p:nvPr/>
        </p:nvPicPr>
        <p:blipFill>
          <a:blip r:embed="rId3">
            <a:lum/>
            <a:alphaModFix/>
          </a:blip>
          <a:srcRect/>
          <a:stretch>
            <a:fillRect/>
          </a:stretch>
        </p:blipFill>
        <p:spPr>
          <a:xfrm>
            <a:off x="1198083" y="5219998"/>
            <a:ext cx="5821920" cy="485281"/>
          </a:xfrm>
          <a:prstGeom prst="rect">
            <a:avLst/>
          </a:prstGeom>
          <a:noFill/>
          <a:ln cap="flat">
            <a:noFill/>
          </a:ln>
        </p:spPr>
      </p:pic>
      <p:pic>
        <p:nvPicPr>
          <p:cNvPr id="5" name="Imagen 4">
            <a:extLst>
              <a:ext uri="{FF2B5EF4-FFF2-40B4-BE49-F238E27FC236}">
                <a16:creationId xmlns:a16="http://schemas.microsoft.com/office/drawing/2014/main" id="{F684FB2B-6E89-4335-9AC2-A1DC2C03FB7B}"/>
              </a:ext>
            </a:extLst>
          </p:cNvPr>
          <p:cNvPicPr>
            <a:picLocks noChangeAspect="1"/>
          </p:cNvPicPr>
          <p:nvPr/>
        </p:nvPicPr>
        <p:blipFill>
          <a:blip r:embed="rId4">
            <a:lum/>
            <a:alphaModFix/>
          </a:blip>
          <a:srcRect/>
          <a:stretch>
            <a:fillRect/>
          </a:stretch>
        </p:blipFill>
        <p:spPr>
          <a:xfrm>
            <a:off x="719998" y="5759997"/>
            <a:ext cx="6839995" cy="899998"/>
          </a:xfrm>
          <a:prstGeom prst="rect">
            <a:avLst/>
          </a:prstGeom>
          <a:noFill/>
          <a:ln cap="flat">
            <a:noFill/>
          </a:ln>
        </p:spPr>
      </p:pic>
      <p:pic>
        <p:nvPicPr>
          <p:cNvPr id="6" name="Imagen 5">
            <a:extLst>
              <a:ext uri="{FF2B5EF4-FFF2-40B4-BE49-F238E27FC236}">
                <a16:creationId xmlns:a16="http://schemas.microsoft.com/office/drawing/2014/main" id="{257F7E91-8CA1-4AE0-B13D-64F811A77948}"/>
              </a:ext>
            </a:extLst>
          </p:cNvPr>
          <p:cNvPicPr>
            <a:picLocks noChangeAspect="1"/>
          </p:cNvPicPr>
          <p:nvPr/>
        </p:nvPicPr>
        <p:blipFill>
          <a:blip r:embed="rId5">
            <a:lum/>
            <a:alphaModFix/>
          </a:blip>
          <a:srcRect/>
          <a:stretch>
            <a:fillRect/>
          </a:stretch>
        </p:blipFill>
        <p:spPr>
          <a:xfrm>
            <a:off x="6173635" y="152284"/>
            <a:ext cx="1368363" cy="1368719"/>
          </a:xfrm>
          <a:prstGeom prst="rect">
            <a:avLst/>
          </a:prstGeom>
          <a:noFill/>
          <a:ln cap="flat">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3BF0B-5F61-4134-A9CD-6E78238ABC21}"/>
              </a:ext>
            </a:extLst>
          </p:cNvPr>
          <p:cNvSpPr txBox="1">
            <a:spLocks noGrp="1"/>
          </p:cNvSpPr>
          <p:nvPr>
            <p:ph type="title" idx="4294967295"/>
          </p:nvPr>
        </p:nvSpPr>
        <p:spPr>
          <a:xfrm>
            <a:off x="359999" y="359999"/>
            <a:ext cx="8001000" cy="1216435"/>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BD3EC92-E470-422D-8F3A-038511652DF5}"/>
              </a:ext>
            </a:extLst>
          </p:cNvPr>
          <p:cNvSpPr/>
          <p:nvPr/>
        </p:nvSpPr>
        <p:spPr>
          <a:xfrm>
            <a:off x="179277" y="1773359"/>
            <a:ext cx="8964722" cy="201599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6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uFillTx/>
                <a:latin typeface="Arial" pitchFamily="18"/>
                <a:ea typeface="DejaVu Sans" pitchFamily="2"/>
                <a:cs typeface="Lohit Hindi" pitchFamily="2"/>
              </a:rPr>
              <a:t>Trabajando con UBUNTU</a:t>
            </a:r>
          </a:p>
          <a:p>
            <a:pPr marL="0" marR="0" lvl="1" indent="0" algn="l" defTabSz="914400" rtl="0" fontAlgn="auto" hangingPunct="1">
              <a:lnSpc>
                <a:spcPct val="100000"/>
              </a:lnSpc>
              <a:spcBef>
                <a:spcPts val="5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200" b="0" i="0" u="none" strike="noStrike" kern="1200" cap="none" spc="0" baseline="0">
                <a:solidFill>
                  <a:srgbClr val="000000"/>
                </a:solidFill>
                <a:uFillTx/>
                <a:latin typeface="Arial" pitchFamily="18"/>
                <a:ea typeface="DejaVu Sans" pitchFamily="2"/>
                <a:cs typeface="Lohit Hindi" pitchFamily="2"/>
              </a:rPr>
              <a:t>Identificar tipos de archivos</a:t>
            </a:r>
          </a:p>
          <a:p>
            <a:pPr marL="0" marR="0" lvl="2" indent="0" algn="l" defTabSz="914400" rtl="0" fontAlgn="auto" hangingPunct="1">
              <a:lnSpc>
                <a:spcPct val="100000"/>
              </a:lnSpc>
              <a:spcBef>
                <a:spcPts val="500"/>
              </a:spcBef>
              <a:spcAft>
                <a:spcPts val="0"/>
              </a:spcAft>
              <a:buClr>
                <a:srgbClr val="CC0000"/>
              </a:buClr>
              <a:buSzPct val="6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Arial" pitchFamily="18"/>
                <a:ea typeface="DejaVu Sans" pitchFamily="2"/>
                <a:cs typeface="Lohit Hindi" pitchFamily="2"/>
              </a:rPr>
              <a:t>Archivos comprimidos</a:t>
            </a:r>
          </a:p>
          <a:p>
            <a:pPr marL="0" marR="0" lvl="3" indent="0" algn="l" defTabSz="914400" rtl="0" fontAlgn="auto" hangingPunct="1">
              <a:lnSpc>
                <a:spcPct val="100000"/>
              </a:lnSpc>
              <a:spcBef>
                <a:spcPts val="50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Arial" pitchFamily="18"/>
                <a:ea typeface="DejaVu Sans" pitchFamily="2"/>
                <a:cs typeface="Lohit Hindi" pitchFamily="2"/>
              </a:rPr>
              <a:t>.bz2 </a:t>
            </a:r>
            <a:r>
              <a:rPr lang="es-ES" sz="2000" b="0" i="0" u="none" strike="noStrike" kern="1200" cap="none" spc="0" baseline="0">
                <a:solidFill>
                  <a:srgbClr val="000000"/>
                </a:solidFill>
                <a:uFillTx/>
                <a:ea typeface="DejaVu Sans" pitchFamily="2"/>
                <a:cs typeface="Lohit Hindi" pitchFamily="2"/>
              </a:rPr>
              <a:t></a:t>
            </a:r>
            <a:r>
              <a:rPr lang="es-ES" sz="2000" b="0" i="0" u="none" strike="noStrike" kern="1200" cap="none" spc="0" baseline="0">
                <a:solidFill>
                  <a:srgbClr val="000000"/>
                </a:solidFill>
                <a:uFillTx/>
                <a:latin typeface="Arial" pitchFamily="18"/>
                <a:ea typeface="DejaVu Sans" pitchFamily="2"/>
                <a:cs typeface="Lohit Hindi" pitchFamily="2"/>
              </a:rPr>
              <a:t> archivo comprimido con bzip2</a:t>
            </a:r>
          </a:p>
          <a:p>
            <a:pPr marL="0" marR="0" lvl="3" indent="0" algn="l" defTabSz="914400" rtl="0" fontAlgn="auto" hangingPunct="1">
              <a:lnSpc>
                <a:spcPct val="100000"/>
              </a:lnSpc>
              <a:spcBef>
                <a:spcPts val="50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Arial" pitchFamily="18"/>
                <a:ea typeface="DejaVu Sans" pitchFamily="2"/>
                <a:cs typeface="Lohit Hindi" pitchFamily="2"/>
              </a:rPr>
              <a:t>.gz </a:t>
            </a:r>
            <a:r>
              <a:rPr lang="es-ES" sz="2000" b="0" i="0" u="none" strike="noStrike" kern="1200" cap="none" spc="0" baseline="0">
                <a:solidFill>
                  <a:srgbClr val="000000"/>
                </a:solidFill>
                <a:uFillTx/>
                <a:ea typeface="DejaVu Sans" pitchFamily="2"/>
                <a:cs typeface="Lohit Hindi" pitchFamily="2"/>
              </a:rPr>
              <a:t></a:t>
            </a:r>
            <a:r>
              <a:rPr lang="es-ES" sz="2000" b="0" i="0" u="none" strike="noStrike" kern="1200" cap="none" spc="0" baseline="0">
                <a:solidFill>
                  <a:srgbClr val="000000"/>
                </a:solidFill>
                <a:uFillTx/>
                <a:latin typeface="Arial" pitchFamily="18"/>
                <a:ea typeface="DejaVu Sans" pitchFamily="2"/>
                <a:cs typeface="Lohit Hindi" pitchFamily="2"/>
              </a:rPr>
              <a:t> archivo comprimido con gzip</a:t>
            </a:r>
          </a:p>
          <a:p>
            <a:pPr marL="0" marR="0" lvl="3" indent="0" algn="l" defTabSz="914400" rtl="0" fontAlgn="auto" hangingPunct="1">
              <a:lnSpc>
                <a:spcPct val="100000"/>
              </a:lnSpc>
              <a:spcBef>
                <a:spcPts val="50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Arial" pitchFamily="18"/>
                <a:ea typeface="DejaVu Sans" pitchFamily="2"/>
                <a:cs typeface="Lohit Hindi" pitchFamily="2"/>
              </a:rPr>
              <a:t>.tar </a:t>
            </a:r>
            <a:r>
              <a:rPr lang="es-ES" sz="2000" b="0" i="0" u="none" strike="noStrike" kern="1200" cap="none" spc="0" baseline="0">
                <a:solidFill>
                  <a:srgbClr val="000000"/>
                </a:solidFill>
                <a:uFillTx/>
                <a:ea typeface="DejaVu Sans" pitchFamily="2"/>
                <a:cs typeface="Lohit Hindi" pitchFamily="2"/>
              </a:rPr>
              <a:t></a:t>
            </a:r>
            <a:r>
              <a:rPr lang="es-ES" sz="2000" b="0" i="0" u="none" strike="noStrike" kern="1200" cap="none" spc="0" baseline="0">
                <a:solidFill>
                  <a:srgbClr val="000000"/>
                </a:solidFill>
                <a:uFillTx/>
                <a:latin typeface="Arial" pitchFamily="18"/>
                <a:ea typeface="DejaVu Sans" pitchFamily="2"/>
                <a:cs typeface="Lohit Hindi" pitchFamily="2"/>
              </a:rPr>
              <a:t> archivo guardado con tar (iniciales de </a:t>
            </a:r>
            <a:r>
              <a:rPr lang="es-ES" sz="2000" b="0" i="1" u="none" strike="noStrike" kern="1200" cap="none" spc="0" baseline="0">
                <a:solidFill>
                  <a:srgbClr val="000000"/>
                </a:solidFill>
                <a:uFillTx/>
                <a:latin typeface="Arial" pitchFamily="18"/>
                <a:ea typeface="DejaVu Sans" pitchFamily="2"/>
                <a:cs typeface="Lohit Hindi" pitchFamily="2"/>
              </a:rPr>
              <a:t>tape archive</a:t>
            </a:r>
            <a:r>
              <a:rPr lang="es-ES" sz="2000" b="0" i="0" u="none" strike="noStrike" kern="1200" cap="none" spc="0" baseline="0">
                <a:solidFill>
                  <a:srgbClr val="000000"/>
                </a:solidFill>
                <a:uFillTx/>
                <a:latin typeface="Arial" pitchFamily="18"/>
                <a:ea typeface="DejaVu Sans" pitchFamily="2"/>
                <a:cs typeface="Lohit Hindi" pitchFamily="2"/>
              </a:rPr>
              <a:t>)</a:t>
            </a:r>
          </a:p>
          <a:p>
            <a:pPr marL="0" marR="0" lvl="3" indent="0" algn="l" defTabSz="914400" rtl="0" fontAlgn="auto" hangingPunct="1">
              <a:lnSpc>
                <a:spcPct val="100000"/>
              </a:lnSpc>
              <a:spcBef>
                <a:spcPts val="50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Arial" pitchFamily="18"/>
                <a:ea typeface="DejaVu Sans" pitchFamily="2"/>
                <a:cs typeface="Lohit Hindi" pitchFamily="2"/>
              </a:rPr>
              <a:t>.tbz </a:t>
            </a:r>
            <a:r>
              <a:rPr lang="es-ES" sz="2000" b="0" i="0" u="none" strike="noStrike" kern="1200" cap="none" spc="0" baseline="0">
                <a:solidFill>
                  <a:srgbClr val="000000"/>
                </a:solidFill>
                <a:uFillTx/>
                <a:ea typeface="DejaVu Sans" pitchFamily="2"/>
                <a:cs typeface="Lohit Hindi" pitchFamily="2"/>
              </a:rPr>
              <a:t></a:t>
            </a:r>
            <a:r>
              <a:rPr lang="es-ES" sz="2000" b="0" i="0" u="none" strike="noStrike" kern="1200" cap="none" spc="0" baseline="0">
                <a:solidFill>
                  <a:srgbClr val="000000"/>
                </a:solidFill>
                <a:uFillTx/>
                <a:latin typeface="Arial" pitchFamily="18"/>
                <a:ea typeface="DejaVu Sans" pitchFamily="2"/>
                <a:cs typeface="Lohit Hindi" pitchFamily="2"/>
              </a:rPr>
              <a:t> archivo tar y bzip</a:t>
            </a:r>
          </a:p>
          <a:p>
            <a:pPr marL="0" marR="0" lvl="3" indent="0" algn="l" defTabSz="914400" rtl="0" fontAlgn="auto" hangingPunct="1">
              <a:lnSpc>
                <a:spcPct val="100000"/>
              </a:lnSpc>
              <a:spcBef>
                <a:spcPts val="50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Arial" pitchFamily="18"/>
                <a:ea typeface="DejaVu Sans" pitchFamily="2"/>
                <a:cs typeface="Lohit Hindi" pitchFamily="2"/>
              </a:rPr>
              <a:t>.tgz </a:t>
            </a:r>
            <a:r>
              <a:rPr lang="es-ES" sz="2000" b="0" i="0" u="none" strike="noStrike" kern="1200" cap="none" spc="0" baseline="0">
                <a:solidFill>
                  <a:srgbClr val="000000"/>
                </a:solidFill>
                <a:uFillTx/>
                <a:ea typeface="DejaVu Sans" pitchFamily="2"/>
                <a:cs typeface="Lohit Hindi" pitchFamily="2"/>
              </a:rPr>
              <a:t></a:t>
            </a:r>
            <a:r>
              <a:rPr lang="es-ES" sz="2000" b="0" i="0" u="none" strike="noStrike" kern="1200" cap="none" spc="0" baseline="0">
                <a:solidFill>
                  <a:srgbClr val="000000"/>
                </a:solidFill>
                <a:uFillTx/>
                <a:latin typeface="Arial" pitchFamily="18"/>
                <a:ea typeface="DejaVu Sans" pitchFamily="2"/>
                <a:cs typeface="Lohit Hindi" pitchFamily="2"/>
              </a:rPr>
              <a:t> archivo tar y gzip.</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Arial" pitchFamily="18"/>
                <a:ea typeface="DejaVu Sans" pitchFamily="2"/>
                <a:cs typeface="Lohit Hindi" pitchFamily="2"/>
              </a:rPr>
              <a:t>.zip </a:t>
            </a:r>
            <a:r>
              <a:rPr lang="es-ES" sz="2000" b="0" i="0" u="none" strike="noStrike" kern="1200" cap="none" spc="0" baseline="0">
                <a:solidFill>
                  <a:srgbClr val="000000"/>
                </a:solidFill>
                <a:uFillTx/>
                <a:ea typeface="DejaVu Sans" pitchFamily="2"/>
                <a:cs typeface="Lohit Hindi" pitchFamily="2"/>
              </a:rPr>
              <a:t></a:t>
            </a:r>
            <a:r>
              <a:rPr lang="es-ES" sz="2000" b="0" i="0" u="none" strike="noStrike" kern="1200" cap="none" spc="0" baseline="0">
                <a:solidFill>
                  <a:srgbClr val="000000"/>
                </a:solidFill>
                <a:uFillTx/>
                <a:latin typeface="Arial" pitchFamily="18"/>
                <a:ea typeface="DejaVu Sans" pitchFamily="2"/>
                <a:cs typeface="Lohit Hindi" pitchFamily="2"/>
              </a:rPr>
              <a:t> archivo comprimido con ZIP, encontrado comunmente en aplicaciones MS-DOS.</a:t>
            </a:r>
          </a:p>
          <a:p>
            <a:pPr marL="1304638" marR="0" lvl="2" indent="-395276" algn="l" defTabSz="914400" rtl="0" fontAlgn="auto" hangingPunct="1">
              <a:lnSpc>
                <a:spcPct val="100000"/>
              </a:lnSpc>
              <a:spcBef>
                <a:spcPts val="525"/>
              </a:spcBef>
              <a:spcAft>
                <a:spcPts val="0"/>
              </a:spcAft>
              <a:buNone/>
              <a:tabLst>
                <a:tab pos="1304638" algn="l"/>
                <a:tab pos="1753553" algn="l"/>
                <a:tab pos="2202834" algn="l"/>
                <a:tab pos="2652116" algn="l"/>
                <a:tab pos="3101397" algn="l"/>
                <a:tab pos="3550678" algn="l"/>
                <a:tab pos="3999960" algn="l"/>
                <a:tab pos="4449241" algn="l"/>
                <a:tab pos="4898513" algn="l"/>
                <a:tab pos="5347794" algn="l"/>
                <a:tab pos="5797076" algn="l"/>
                <a:tab pos="6246357" algn="l"/>
                <a:tab pos="6695638" algn="l"/>
                <a:tab pos="7144919" algn="l"/>
                <a:tab pos="7594201" algn="l"/>
                <a:tab pos="8043482" algn="l"/>
                <a:tab pos="8492754" algn="l"/>
                <a:tab pos="8942035" algn="l"/>
                <a:tab pos="9391317" algn="l"/>
                <a:tab pos="9840598" algn="l"/>
                <a:tab pos="10289879" algn="l"/>
              </a:tabLst>
              <a:defRPr sz="1800" b="0" i="0" u="none" strike="noStrike" kern="0" cap="none" spc="0" baseline="0">
                <a:solidFill>
                  <a:srgbClr val="000000"/>
                </a:solidFill>
                <a:uFillTx/>
              </a:defRPr>
            </a:pPr>
            <a:endParaRPr lang="es-ES" sz="21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A50895E-5C25-4F1F-9A23-64C4F34C4ECF}"/>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p:txBody>
      </p:sp>
      <p:sp>
        <p:nvSpPr>
          <p:cNvPr id="5" name="Forma libre: forma 4">
            <a:extLst>
              <a:ext uri="{FF2B5EF4-FFF2-40B4-BE49-F238E27FC236}">
                <a16:creationId xmlns:a16="http://schemas.microsoft.com/office/drawing/2014/main" id="{F41F323A-2DBD-4E15-A4CE-73BDBC29C960}"/>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pic>
        <p:nvPicPr>
          <p:cNvPr id="6" name="Imagen 5">
            <a:extLst>
              <a:ext uri="{FF2B5EF4-FFF2-40B4-BE49-F238E27FC236}">
                <a16:creationId xmlns:a16="http://schemas.microsoft.com/office/drawing/2014/main" id="{0DBA1456-546D-40A0-98DB-DC82EBE7D007}"/>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31538334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1680E-4675-4243-A2BD-C0BE00D6959B}"/>
              </a:ext>
            </a:extLst>
          </p:cNvPr>
          <p:cNvSpPr txBox="1">
            <a:spLocks noGrp="1"/>
          </p:cNvSpPr>
          <p:nvPr>
            <p:ph type="title" idx="4294967295"/>
          </p:nvPr>
        </p:nvSpPr>
        <p:spPr>
          <a:xfrm>
            <a:off x="574197" y="304559"/>
            <a:ext cx="8001000" cy="1216435"/>
          </a:xfrm>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80C461B0-FDD2-4382-B7C6-683A22CB3663}"/>
              </a:ext>
            </a:extLst>
          </p:cNvPr>
          <p:cNvSpPr/>
          <p:nvPr/>
        </p:nvSpPr>
        <p:spPr>
          <a:xfrm>
            <a:off x="179277" y="1773359"/>
            <a:ext cx="8964722" cy="107927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6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200" b="0" i="0" u="none" strike="noStrike" kern="1200" cap="none" spc="0" baseline="0">
                <a:solidFill>
                  <a:srgbClr val="000000"/>
                </a:solidFill>
                <a:uFillTx/>
                <a:latin typeface="Arial" pitchFamily="18"/>
                <a:ea typeface="DejaVu Sans" pitchFamily="2"/>
                <a:cs typeface="Lohit Hindi" pitchFamily="2"/>
              </a:rPr>
              <a:t>Comprimir /descomprimir archivos (shell)</a:t>
            </a:r>
          </a:p>
          <a:p>
            <a:pPr marL="0" marR="0" lvl="1" indent="0" algn="l" defTabSz="914400" rtl="0" fontAlgn="auto" hangingPunct="1">
              <a:lnSpc>
                <a:spcPct val="100000"/>
              </a:lnSpc>
              <a:spcBef>
                <a:spcPts val="55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2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2A6BED0-2DEF-43D4-B584-DAAED513B7E6}"/>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p:txBody>
      </p:sp>
      <p:sp>
        <p:nvSpPr>
          <p:cNvPr id="5" name="Forma libre: forma 4">
            <a:extLst>
              <a:ext uri="{FF2B5EF4-FFF2-40B4-BE49-F238E27FC236}">
                <a16:creationId xmlns:a16="http://schemas.microsoft.com/office/drawing/2014/main" id="{D3AE0EA0-36E7-42BA-A9AD-2D32773FADAA}"/>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sp>
        <p:nvSpPr>
          <p:cNvPr id="6" name="Forma libre: forma 5">
            <a:extLst>
              <a:ext uri="{FF2B5EF4-FFF2-40B4-BE49-F238E27FC236}">
                <a16:creationId xmlns:a16="http://schemas.microsoft.com/office/drawing/2014/main" id="{33C291AB-352B-4514-A72F-CEA83E92F538}"/>
              </a:ext>
            </a:extLst>
          </p:cNvPr>
          <p:cNvSpPr/>
          <p:nvPr/>
        </p:nvSpPr>
        <p:spPr>
          <a:xfrm>
            <a:off x="611276" y="6308637"/>
            <a:ext cx="8064358" cy="36827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112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Para pasar de Linux a Windows utilizar zip</a:t>
            </a:r>
          </a:p>
        </p:txBody>
      </p:sp>
      <p:graphicFrame>
        <p:nvGraphicFramePr>
          <p:cNvPr id="7" name="Tabla 6">
            <a:extLst>
              <a:ext uri="{FF2B5EF4-FFF2-40B4-BE49-F238E27FC236}">
                <a16:creationId xmlns:a16="http://schemas.microsoft.com/office/drawing/2014/main" id="{9E7D464D-2556-4C3F-934C-4F5367259BEC}"/>
              </a:ext>
            </a:extLst>
          </p:cNvPr>
          <p:cNvGraphicFramePr>
            <a:graphicFrameLocks noGrp="1"/>
          </p:cNvGraphicFramePr>
          <p:nvPr/>
        </p:nvGraphicFramePr>
        <p:xfrm>
          <a:off x="1331997" y="2340004"/>
          <a:ext cx="6695985" cy="2827085"/>
        </p:xfrm>
        <a:graphic>
          <a:graphicData uri="http://schemas.openxmlformats.org/drawingml/2006/table">
            <a:tbl>
              <a:tblPr>
                <a:effectLst/>
              </a:tblPr>
              <a:tblGrid>
                <a:gridCol w="2231995">
                  <a:extLst>
                    <a:ext uri="{9D8B030D-6E8A-4147-A177-3AD203B41FA5}">
                      <a16:colId xmlns:a16="http://schemas.microsoft.com/office/drawing/2014/main" val="3668717335"/>
                    </a:ext>
                  </a:extLst>
                </a:gridCol>
                <a:gridCol w="2231995">
                  <a:extLst>
                    <a:ext uri="{9D8B030D-6E8A-4147-A177-3AD203B41FA5}">
                      <a16:colId xmlns:a16="http://schemas.microsoft.com/office/drawing/2014/main" val="197260004"/>
                    </a:ext>
                  </a:extLst>
                </a:gridCol>
                <a:gridCol w="2231995">
                  <a:extLst>
                    <a:ext uri="{9D8B030D-6E8A-4147-A177-3AD203B41FA5}">
                      <a16:colId xmlns:a16="http://schemas.microsoft.com/office/drawing/2014/main" val="430289046"/>
                    </a:ext>
                  </a:extLst>
                </a:gridCol>
              </a:tblGrid>
              <a:tr h="886684">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dirty="0">
                          <a:solidFill>
                            <a:srgbClr val="000000"/>
                          </a:solidFill>
                          <a:latin typeface="Arial" pitchFamily="18"/>
                          <a:ea typeface="DejaVu Sans" pitchFamily="2"/>
                          <a:cs typeface="Lohit Hindi" pitchFamily="2"/>
                        </a:rPr>
                        <a:t>Herramienta Compresión</a:t>
                      </a:r>
                    </a:p>
                  </a:txBody>
                  <a:tcPr/>
                </a:tc>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Extensión</a:t>
                      </a:r>
                    </a:p>
                  </a:txBody>
                  <a:tcPr/>
                </a:tc>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Herramienta descompresión</a:t>
                      </a:r>
                    </a:p>
                  </a:txBody>
                  <a:tcPr/>
                </a:tc>
                <a:extLst>
                  <a:ext uri="{0D108BD9-81ED-4DB2-BD59-A6C34878D82A}">
                    <a16:rowId xmlns:a16="http://schemas.microsoft.com/office/drawing/2014/main" val="615491685"/>
                  </a:ext>
                </a:extLst>
              </a:tr>
              <a:tr h="646919">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gzip</a:t>
                      </a:r>
                    </a:p>
                  </a:txBody>
                  <a:tcPr/>
                </a:tc>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.gz</a:t>
                      </a:r>
                    </a:p>
                  </a:txBody>
                  <a:tcPr/>
                </a:tc>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gunzip</a:t>
                      </a:r>
                    </a:p>
                  </a:txBody>
                  <a:tcPr/>
                </a:tc>
                <a:extLst>
                  <a:ext uri="{0D108BD9-81ED-4DB2-BD59-A6C34878D82A}">
                    <a16:rowId xmlns:a16="http://schemas.microsoft.com/office/drawing/2014/main" val="3482145354"/>
                  </a:ext>
                </a:extLst>
              </a:tr>
              <a:tr h="646919">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bzip2</a:t>
                      </a:r>
                    </a:p>
                  </a:txBody>
                  <a:tcPr/>
                </a:tc>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.bz2</a:t>
                      </a:r>
                    </a:p>
                  </a:txBody>
                  <a:tcPr/>
                </a:tc>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dirty="0">
                          <a:solidFill>
                            <a:srgbClr val="000000"/>
                          </a:solidFill>
                          <a:latin typeface="Arial" pitchFamily="18"/>
                          <a:ea typeface="DejaVu Sans" pitchFamily="2"/>
                          <a:cs typeface="Lohit Hindi" pitchFamily="2"/>
                        </a:rPr>
                        <a:t>bunzip2</a:t>
                      </a:r>
                    </a:p>
                  </a:txBody>
                  <a:tcPr/>
                </a:tc>
                <a:extLst>
                  <a:ext uri="{0D108BD9-81ED-4DB2-BD59-A6C34878D82A}">
                    <a16:rowId xmlns:a16="http://schemas.microsoft.com/office/drawing/2014/main" val="4271964415"/>
                  </a:ext>
                </a:extLst>
              </a:tr>
              <a:tr h="646563">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zip</a:t>
                      </a:r>
                    </a:p>
                  </a:txBody>
                  <a:tcPr/>
                </a:tc>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.zip</a:t>
                      </a:r>
                    </a:p>
                  </a:txBody>
                  <a:tcPr/>
                </a:tc>
                <a:tc>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0" u="none" strike="noStrike" baseline="0">
                          <a:solidFill>
                            <a:srgbClr val="000000"/>
                          </a:solidFill>
                          <a:latin typeface="Arial" pitchFamily="18"/>
                          <a:ea typeface="DejaVu Sans" pitchFamily="2"/>
                          <a:cs typeface="Lohit Hindi" pitchFamily="2"/>
                        </a:rPr>
                        <a:t>unzip</a:t>
                      </a:r>
                    </a:p>
                  </a:txBody>
                  <a:tcPr/>
                </a:tc>
                <a:extLst>
                  <a:ext uri="{0D108BD9-81ED-4DB2-BD59-A6C34878D82A}">
                    <a16:rowId xmlns:a16="http://schemas.microsoft.com/office/drawing/2014/main" val="816996311"/>
                  </a:ext>
                </a:extLst>
              </a:tr>
            </a:tbl>
          </a:graphicData>
        </a:graphic>
      </p:graphicFrame>
      <p:sp>
        <p:nvSpPr>
          <p:cNvPr id="8" name="Forma libre: forma 7">
            <a:extLst>
              <a:ext uri="{FF2B5EF4-FFF2-40B4-BE49-F238E27FC236}">
                <a16:creationId xmlns:a16="http://schemas.microsoft.com/office/drawing/2014/main" id="{88D0A903-5B7A-46CC-99A5-7106E249A997}"/>
              </a:ext>
            </a:extLst>
          </p:cNvPr>
          <p:cNvSpPr/>
          <p:nvPr/>
        </p:nvSpPr>
        <p:spPr>
          <a:xfrm>
            <a:off x="826919" y="5373718"/>
            <a:ext cx="7705795" cy="37150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112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ea typeface="DejaVu Sans" pitchFamily="2"/>
                <a:cs typeface="Lohit Hindi" pitchFamily="2"/>
              </a:rPr>
              <a:t></a:t>
            </a:r>
            <a:r>
              <a:rPr lang="es-ES" sz="1800" b="0" i="0" u="none" strike="noStrike" kern="1200" cap="none" spc="0" baseline="0" dirty="0">
                <a:solidFill>
                  <a:srgbClr val="000000"/>
                </a:solidFill>
                <a:uFillTx/>
                <a:latin typeface="Arial" pitchFamily="18"/>
                <a:ea typeface="DejaVu Sans" pitchFamily="2"/>
                <a:cs typeface="Lohit Hindi" pitchFamily="2"/>
              </a:rPr>
              <a:t> La que mas comprime es bzip2. </a:t>
            </a:r>
            <a:r>
              <a:rPr lang="es-ES" sz="1800" b="0" i="0" u="none" strike="noStrike" kern="1200" cap="none" spc="0" baseline="0" dirty="0" err="1">
                <a:solidFill>
                  <a:srgbClr val="000000"/>
                </a:solidFill>
                <a:uFillTx/>
                <a:latin typeface="Arial" pitchFamily="18"/>
                <a:ea typeface="DejaVu Sans" pitchFamily="2"/>
                <a:cs typeface="Lohit Hindi" pitchFamily="2"/>
              </a:rPr>
              <a:t>gzip</a:t>
            </a:r>
            <a:r>
              <a:rPr lang="es-ES" sz="1800" b="0" i="0" u="none" strike="noStrike" kern="1200" cap="none" spc="0" baseline="0" dirty="0">
                <a:solidFill>
                  <a:srgbClr val="000000"/>
                </a:solidFill>
                <a:uFillTx/>
                <a:latin typeface="Arial" pitchFamily="18"/>
                <a:ea typeface="DejaVu Sans" pitchFamily="2"/>
                <a:cs typeface="Lohit Hindi" pitchFamily="2"/>
              </a:rPr>
              <a:t> y </a:t>
            </a:r>
            <a:r>
              <a:rPr lang="es-ES" sz="1800" b="0" i="0" u="none" strike="noStrike" kern="1200" cap="none" spc="0" baseline="0" dirty="0" err="1">
                <a:solidFill>
                  <a:srgbClr val="000000"/>
                </a:solidFill>
                <a:uFillTx/>
                <a:latin typeface="Arial" pitchFamily="18"/>
                <a:ea typeface="DejaVu Sans" pitchFamily="2"/>
                <a:cs typeface="Lohit Hindi" pitchFamily="2"/>
              </a:rPr>
              <a:t>zip</a:t>
            </a:r>
            <a:endParaRPr lang="es-ES" sz="1800" b="0" i="0" u="none" strike="noStrike" kern="1200" cap="none" spc="0" baseline="0" dirty="0">
              <a:solidFill>
                <a:srgbClr val="000000"/>
              </a:solidFill>
              <a:uFillTx/>
              <a:latin typeface="Arial" pitchFamily="18"/>
              <a:ea typeface="DejaVu Sans" pitchFamily="2"/>
              <a:cs typeface="Lohit Hindi" pitchFamily="2"/>
            </a:endParaRPr>
          </a:p>
        </p:txBody>
      </p:sp>
      <p:pic>
        <p:nvPicPr>
          <p:cNvPr id="9" name="Imagen 8">
            <a:extLst>
              <a:ext uri="{FF2B5EF4-FFF2-40B4-BE49-F238E27FC236}">
                <a16:creationId xmlns:a16="http://schemas.microsoft.com/office/drawing/2014/main" id="{6A77739A-6D7D-4CE9-9A7E-9D30DFD93586}"/>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4918763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B88CC2-3A2B-4DEB-B788-044A36437E10}"/>
              </a:ext>
            </a:extLst>
          </p:cNvPr>
          <p:cNvSpPr txBox="1">
            <a:spLocks noGrp="1"/>
          </p:cNvSpPr>
          <p:nvPr>
            <p:ph type="title" idx="4294967295"/>
          </p:nvPr>
        </p:nvSpPr>
        <p:spPr>
          <a:xfrm>
            <a:off x="574197" y="304559"/>
            <a:ext cx="8001000" cy="1216435"/>
          </a:xfrm>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63514157-589C-406E-B986-DDE92ABFE7D5}"/>
              </a:ext>
            </a:extLst>
          </p:cNvPr>
          <p:cNvSpPr/>
          <p:nvPr/>
        </p:nvSpPr>
        <p:spPr>
          <a:xfrm>
            <a:off x="179277" y="1979996"/>
            <a:ext cx="8964722" cy="3780001"/>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6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Arial" pitchFamily="18"/>
                <a:ea typeface="DejaVu Sans" pitchFamily="2"/>
                <a:cs typeface="Lohit Hindi" pitchFamily="2"/>
              </a:rPr>
              <a:t>Comprimir /descomprimir archivos (shell)</a:t>
            </a:r>
          </a:p>
          <a:p>
            <a:pPr marL="0" marR="0" lvl="2" indent="0" algn="l" defTabSz="914400" rtl="0" fontAlgn="auto" hangingPunct="1">
              <a:lnSpc>
                <a:spcPct val="100000"/>
              </a:lnSpc>
              <a:spcBef>
                <a:spcPts val="525"/>
              </a:spcBef>
              <a:spcAft>
                <a:spcPts val="0"/>
              </a:spcAft>
              <a:buClr>
                <a:srgbClr val="CC0000"/>
              </a:buClr>
              <a:buSzPct val="6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Arial" pitchFamily="18"/>
                <a:ea typeface="DejaVu Sans" pitchFamily="2"/>
                <a:cs typeface="Lohit Hindi" pitchFamily="2"/>
              </a:rPr>
              <a:t>Bzip2 / bunzip2</a:t>
            </a:r>
          </a:p>
          <a:p>
            <a:pPr marL="0" marR="0" lvl="2" indent="0" algn="l" defTabSz="914400" rtl="0" fontAlgn="auto" hangingPunct="1">
              <a:lnSpc>
                <a:spcPct val="100000"/>
              </a:lnSpc>
              <a:spcBef>
                <a:spcPts val="525"/>
              </a:spcBef>
              <a:spcAft>
                <a:spcPts val="0"/>
              </a:spcAft>
              <a:buClr>
                <a:srgbClr val="CC0000"/>
              </a:buClr>
              <a:buSzPct val="6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Arial" pitchFamily="18"/>
                <a:ea typeface="DejaVu Sans" pitchFamily="2"/>
                <a:cs typeface="Lohit Hindi" pitchFamily="2"/>
              </a:rPr>
              <a:t>Comprime cada archivo añadiendo la extensión bz2</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1" i="0" u="none" strike="noStrike" kern="1200" cap="none" spc="0" baseline="0">
                <a:solidFill>
                  <a:srgbClr val="000000"/>
                </a:solidFill>
                <a:uFillTx/>
                <a:latin typeface="Arial" pitchFamily="18"/>
                <a:ea typeface="DejaVu Sans" pitchFamily="2"/>
                <a:cs typeface="Lohit Hindi" pitchFamily="2"/>
              </a:rPr>
              <a:t>bzip2 archivo</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Arial" pitchFamily="18"/>
                <a:ea typeface="DejaVu Sans" pitchFamily="2"/>
                <a:cs typeface="Lohit Hindi" pitchFamily="2"/>
              </a:rPr>
              <a:t>Comprime el archivo y lo guarda como archivo.bz2</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1" i="0" u="none" strike="noStrike" kern="1200" cap="none" spc="0" baseline="0">
                <a:solidFill>
                  <a:srgbClr val="000000"/>
                </a:solidFill>
                <a:uFillTx/>
                <a:latin typeface="Arial" pitchFamily="18"/>
                <a:ea typeface="DejaVu Sans" pitchFamily="2"/>
                <a:cs typeface="Lohit Hindi" pitchFamily="2"/>
              </a:rPr>
              <a:t>bunzip2 archivo.bz2</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Arial" pitchFamily="18"/>
                <a:ea typeface="DejaVu Sans" pitchFamily="2"/>
                <a:cs typeface="Lohit Hindi" pitchFamily="2"/>
              </a:rPr>
              <a:t>Se descomprime creando archivo y se borra</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1" i="0" u="none" strike="noStrike" kern="1200" cap="none" spc="0" baseline="0">
                <a:solidFill>
                  <a:srgbClr val="000000"/>
                </a:solidFill>
                <a:uFillTx/>
                <a:latin typeface="Arial" pitchFamily="18"/>
                <a:ea typeface="DejaVu Sans" pitchFamily="2"/>
                <a:cs typeface="Lohit Hindi" pitchFamily="2"/>
              </a:rPr>
              <a:t>Bzip2 -c -9 archivo.txt &gt; archivo.txt.bz2</a:t>
            </a:r>
          </a:p>
          <a:p>
            <a:pPr marL="0" marR="0" lvl="4" indent="0" algn="l" defTabSz="914400" rtl="0" fontAlgn="auto" hangingPunct="1">
              <a:lnSpc>
                <a:spcPct val="100000"/>
              </a:lnSpc>
              <a:spcBef>
                <a:spcPts val="450"/>
              </a:spcBef>
              <a:spcAft>
                <a:spcPts val="0"/>
              </a:spcAft>
              <a:buClr>
                <a:srgbClr val="000000"/>
              </a:buClr>
              <a:buSzPct val="100000"/>
              <a:buFont typeface="Verdana" pitchFamily="34"/>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uFillTx/>
                <a:latin typeface="Arial" pitchFamily="18"/>
                <a:ea typeface="DejaVu Sans" pitchFamily="2"/>
                <a:cs typeface="Lohit Hindi" pitchFamily="2"/>
              </a:rPr>
              <a:t>Maxima compresion.</a:t>
            </a:r>
          </a:p>
        </p:txBody>
      </p:sp>
      <p:sp>
        <p:nvSpPr>
          <p:cNvPr id="4" name="Forma libre: forma 3">
            <a:extLst>
              <a:ext uri="{FF2B5EF4-FFF2-40B4-BE49-F238E27FC236}">
                <a16:creationId xmlns:a16="http://schemas.microsoft.com/office/drawing/2014/main" id="{CC12458E-806A-4BBC-98B7-CDEA03EB1C57}"/>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p:txBody>
      </p:sp>
      <p:sp>
        <p:nvSpPr>
          <p:cNvPr id="5" name="Forma libre: forma 4">
            <a:extLst>
              <a:ext uri="{FF2B5EF4-FFF2-40B4-BE49-F238E27FC236}">
                <a16:creationId xmlns:a16="http://schemas.microsoft.com/office/drawing/2014/main" id="{DD7E82AD-9998-4674-97E5-3096F3D0C470}"/>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sp>
        <p:nvSpPr>
          <p:cNvPr id="6" name="Forma libre: forma 5">
            <a:extLst>
              <a:ext uri="{FF2B5EF4-FFF2-40B4-BE49-F238E27FC236}">
                <a16:creationId xmlns:a16="http://schemas.microsoft.com/office/drawing/2014/main" id="{2320C778-2CCC-447D-850D-F616C7843A6B}"/>
              </a:ext>
            </a:extLst>
          </p:cNvPr>
          <p:cNvSpPr/>
          <p:nvPr/>
        </p:nvSpPr>
        <p:spPr>
          <a:xfrm>
            <a:off x="611276" y="6308637"/>
            <a:ext cx="8064358" cy="36827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112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Para pasar de Linux a Windows utilizar zip</a:t>
            </a:r>
          </a:p>
        </p:txBody>
      </p:sp>
      <p:pic>
        <p:nvPicPr>
          <p:cNvPr id="7" name="Imagen 6">
            <a:extLst>
              <a:ext uri="{FF2B5EF4-FFF2-40B4-BE49-F238E27FC236}">
                <a16:creationId xmlns:a16="http://schemas.microsoft.com/office/drawing/2014/main" id="{16C237D9-F739-47FA-B8C2-CD5CF46BE8B4}"/>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25629991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E662D-E4D1-44A4-910B-8FDCC6907348}"/>
              </a:ext>
            </a:extLst>
          </p:cNvPr>
          <p:cNvSpPr txBox="1">
            <a:spLocks noGrp="1"/>
          </p:cNvSpPr>
          <p:nvPr>
            <p:ph type="title" idx="4294967295"/>
          </p:nvPr>
        </p:nvSpPr>
        <p:spPr>
          <a:xfrm>
            <a:off x="574197" y="304559"/>
            <a:ext cx="8001000" cy="1216435"/>
          </a:xfrm>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2803B97F-AE4A-4B7F-A96E-0944D3AEC714}"/>
              </a:ext>
            </a:extLst>
          </p:cNvPr>
          <p:cNvSpPr/>
          <p:nvPr/>
        </p:nvSpPr>
        <p:spPr>
          <a:xfrm>
            <a:off x="179277" y="1773359"/>
            <a:ext cx="8964722" cy="107927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6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200" b="0" i="0" u="none" strike="noStrike" kern="1200" cap="none" spc="0" baseline="0">
                <a:solidFill>
                  <a:srgbClr val="000000"/>
                </a:solidFill>
                <a:uFillTx/>
                <a:latin typeface="Arial" pitchFamily="18"/>
                <a:ea typeface="DejaVu Sans" pitchFamily="2"/>
                <a:cs typeface="Lohit Hindi" pitchFamily="2"/>
              </a:rPr>
              <a:t>Comprimir /descomprimir archivos (shell)</a:t>
            </a:r>
          </a:p>
          <a:p>
            <a:pPr marL="0" marR="0" lvl="2" indent="0" algn="l" defTabSz="914400" rtl="0" fontAlgn="auto" hangingPunct="1">
              <a:lnSpc>
                <a:spcPct val="100000"/>
              </a:lnSpc>
              <a:spcBef>
                <a:spcPts val="525"/>
              </a:spcBef>
              <a:spcAft>
                <a:spcPts val="0"/>
              </a:spcAft>
              <a:buClr>
                <a:srgbClr val="CC0000"/>
              </a:buClr>
              <a:buSzPct val="6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a:solidFill>
                  <a:srgbClr val="000000"/>
                </a:solidFill>
                <a:uFillTx/>
                <a:latin typeface="Arial" pitchFamily="18"/>
                <a:ea typeface="DejaVu Sans" pitchFamily="2"/>
                <a:cs typeface="Lohit Hindi" pitchFamily="2"/>
              </a:rPr>
              <a:t>Gzip / gunzip</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Arial" pitchFamily="18"/>
                <a:ea typeface="DejaVu Sans" pitchFamily="2"/>
                <a:cs typeface="Lohit Hindi" pitchFamily="2"/>
              </a:rPr>
              <a:t>gzip archivo</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Comprime el archivo y lo guarda como archivo.gz</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Arial" pitchFamily="18"/>
                <a:ea typeface="DejaVu Sans" pitchFamily="2"/>
                <a:cs typeface="Lohit Hindi" pitchFamily="2"/>
              </a:rPr>
              <a:t>gunzip archivo.gz</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Se descomprime creando archivo y se borra</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Gzip -r /home/fherraiz/nautilius</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Comprime todos los ar</a:t>
            </a:r>
            <a:r>
              <a:rPr lang="es-ES" sz="2000" b="1" i="1" u="none" strike="noStrike" kern="1200" cap="none" spc="0" baseline="0">
                <a:solidFill>
                  <a:srgbClr val="000000"/>
                </a:solidFill>
                <a:uFillTx/>
                <a:latin typeface="Arial" pitchFamily="18"/>
                <a:ea typeface="DejaVu Sans" pitchFamily="2"/>
                <a:cs typeface="Lohit Hindi" pitchFamily="2"/>
              </a:rPr>
              <a:t>chivos del directorio</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000" b="1" i="1"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560"/>
              </a:spcBef>
              <a:spcAft>
                <a:spcPts val="0"/>
              </a:spcAft>
              <a:buClr>
                <a:srgbClr val="000000"/>
              </a:buClr>
              <a:buSzPct val="100000"/>
              <a:buFont typeface="Verdana" pitchFamily="34"/>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1" i="1" u="none" strike="noStrike" kern="1200" cap="none" spc="0" baseline="0">
                <a:solidFill>
                  <a:srgbClr val="000000"/>
                </a:solidFill>
                <a:uFillTx/>
                <a:latin typeface="Arial" pitchFamily="18"/>
                <a:ea typeface="DejaVu Sans" pitchFamily="2"/>
                <a:cs typeface="Lohit Hindi" pitchFamily="2"/>
              </a:rPr>
              <a:t>Tanto bzip2 como gzip se usan con el comando Tar</a:t>
            </a:r>
          </a:p>
          <a:p>
            <a:pPr marL="0" marR="0" lvl="3" indent="0" algn="l" defTabSz="914400" rtl="0" fontAlgn="auto" hangingPunct="1">
              <a:lnSpc>
                <a:spcPct val="100000"/>
              </a:lnSpc>
              <a:spcBef>
                <a:spcPts val="45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595F501-C639-4EE0-9ADF-11C74BC9F0A0}"/>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p:txBody>
      </p:sp>
      <p:sp>
        <p:nvSpPr>
          <p:cNvPr id="5" name="Forma libre: forma 4">
            <a:extLst>
              <a:ext uri="{FF2B5EF4-FFF2-40B4-BE49-F238E27FC236}">
                <a16:creationId xmlns:a16="http://schemas.microsoft.com/office/drawing/2014/main" id="{1B0074FE-C001-4419-A39C-83F89A8EF9D5}"/>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sp>
        <p:nvSpPr>
          <p:cNvPr id="6" name="Forma libre: forma 5">
            <a:extLst>
              <a:ext uri="{FF2B5EF4-FFF2-40B4-BE49-F238E27FC236}">
                <a16:creationId xmlns:a16="http://schemas.microsoft.com/office/drawing/2014/main" id="{EE2C7DA2-A2D7-4DB0-897B-9FE2A72D5EAE}"/>
              </a:ext>
            </a:extLst>
          </p:cNvPr>
          <p:cNvSpPr/>
          <p:nvPr/>
        </p:nvSpPr>
        <p:spPr>
          <a:xfrm>
            <a:off x="611276" y="6308637"/>
            <a:ext cx="8064358" cy="36827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112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Para pasar de Linux a Windows utilizar zip</a:t>
            </a:r>
          </a:p>
        </p:txBody>
      </p:sp>
      <p:pic>
        <p:nvPicPr>
          <p:cNvPr id="7" name="Imagen 6">
            <a:extLst>
              <a:ext uri="{FF2B5EF4-FFF2-40B4-BE49-F238E27FC236}">
                <a16:creationId xmlns:a16="http://schemas.microsoft.com/office/drawing/2014/main" id="{2AFA9FCB-C9B6-4654-9B9D-9CB0AD4A96F1}"/>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35017484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CC041F-4A9F-4480-ADC4-BA0DA574F67D}"/>
              </a:ext>
            </a:extLst>
          </p:cNvPr>
          <p:cNvSpPr txBox="1">
            <a:spLocks noGrp="1"/>
          </p:cNvSpPr>
          <p:nvPr>
            <p:ph type="title" idx="4294967295"/>
          </p:nvPr>
        </p:nvSpPr>
        <p:spPr>
          <a:xfrm>
            <a:off x="574197" y="304559"/>
            <a:ext cx="8001000" cy="1216435"/>
          </a:xfrm>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20E3BE66-EA52-4B36-A87A-C2DFED172A02}"/>
              </a:ext>
            </a:extLst>
          </p:cNvPr>
          <p:cNvSpPr/>
          <p:nvPr/>
        </p:nvSpPr>
        <p:spPr>
          <a:xfrm>
            <a:off x="179277" y="1773359"/>
            <a:ext cx="8964722" cy="107927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6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200" b="0" i="0" u="none" strike="noStrike" kern="1200" cap="none" spc="0" baseline="0" dirty="0">
                <a:solidFill>
                  <a:srgbClr val="000000"/>
                </a:solidFill>
                <a:uFillTx/>
                <a:latin typeface="Arial" pitchFamily="18"/>
                <a:ea typeface="DejaVu Sans" pitchFamily="2"/>
                <a:cs typeface="Lohit Hindi" pitchFamily="2"/>
              </a:rPr>
              <a:t>Comprimir /descomprimir archivos (</a:t>
            </a:r>
            <a:r>
              <a:rPr lang="es-ES" sz="2200" b="0" i="0" u="none" strike="noStrike" kern="1200" cap="none" spc="0" baseline="0" dirty="0" err="1">
                <a:solidFill>
                  <a:srgbClr val="000000"/>
                </a:solidFill>
                <a:uFillTx/>
                <a:latin typeface="Arial" pitchFamily="18"/>
                <a:ea typeface="DejaVu Sans" pitchFamily="2"/>
                <a:cs typeface="Lohit Hindi" pitchFamily="2"/>
              </a:rPr>
              <a:t>shell</a:t>
            </a:r>
            <a:r>
              <a:rPr lang="es-ES" sz="2200" b="0" i="0" u="none" strike="noStrike" kern="1200" cap="none" spc="0" baseline="0" dirty="0">
                <a:solidFill>
                  <a:srgbClr val="000000"/>
                </a:solidFill>
                <a:uFillTx/>
                <a:latin typeface="Arial" pitchFamily="18"/>
                <a:ea typeface="DejaVu Sans" pitchFamily="2"/>
                <a:cs typeface="Lohit Hindi" pitchFamily="2"/>
              </a:rPr>
              <a:t>)</a:t>
            </a:r>
          </a:p>
          <a:p>
            <a:pPr marL="0" marR="0" lvl="2" indent="0" algn="l" defTabSz="914400" rtl="0" fontAlgn="auto" hangingPunct="1">
              <a:lnSpc>
                <a:spcPct val="100000"/>
              </a:lnSpc>
              <a:spcBef>
                <a:spcPts val="525"/>
              </a:spcBef>
              <a:spcAft>
                <a:spcPts val="0"/>
              </a:spcAft>
              <a:buClr>
                <a:srgbClr val="CC0000"/>
              </a:buClr>
              <a:buSzPct val="6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100" b="0" i="0" u="none" strike="noStrike" kern="1200" cap="none" spc="0" baseline="0" dirty="0">
                <a:solidFill>
                  <a:srgbClr val="000000"/>
                </a:solidFill>
                <a:uFillTx/>
                <a:latin typeface="Arial" pitchFamily="18"/>
                <a:ea typeface="DejaVu Sans" pitchFamily="2"/>
                <a:cs typeface="Lohit Hindi" pitchFamily="2"/>
              </a:rPr>
              <a:t>zip / </a:t>
            </a:r>
            <a:r>
              <a:rPr lang="es-ES" sz="2100" b="0" i="0" u="none" strike="noStrike" kern="1200" cap="none" spc="0" baseline="0" dirty="0" err="1">
                <a:solidFill>
                  <a:srgbClr val="000000"/>
                </a:solidFill>
                <a:uFillTx/>
                <a:latin typeface="Arial" pitchFamily="18"/>
                <a:ea typeface="DejaVu Sans" pitchFamily="2"/>
                <a:cs typeface="Lohit Hindi" pitchFamily="2"/>
              </a:rPr>
              <a:t>unzip</a:t>
            </a:r>
            <a:endParaRPr lang="es-ES" sz="2100" b="0" i="0" u="none" strike="noStrike" kern="1200" cap="none" spc="0" baseline="0" dirty="0">
              <a:solidFill>
                <a:srgbClr val="000000"/>
              </a:solidFill>
              <a:uFillTx/>
              <a:latin typeface="Arial" pitchFamily="18"/>
              <a:ea typeface="DejaVu Sans" pitchFamily="2"/>
              <a:cs typeface="Lohit Hindi" pitchFamily="2"/>
            </a:endParaRP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Arial" pitchFamily="18"/>
                <a:ea typeface="DejaVu Sans" pitchFamily="2"/>
                <a:cs typeface="Lohit Hindi" pitchFamily="2"/>
              </a:rPr>
              <a:t>zip  </a:t>
            </a:r>
            <a:r>
              <a:rPr lang="es-ES" sz="1800" b="1" i="0" u="none" strike="noStrike" kern="1200" cap="none" spc="0" baseline="0" dirty="0">
                <a:solidFill>
                  <a:srgbClr val="000000"/>
                </a:solidFill>
                <a:uFillTx/>
                <a:latin typeface="Arial" pitchFamily="18"/>
                <a:ea typeface="DejaVu Sans" pitchFamily="2"/>
                <a:cs typeface="Lohit Hindi" pitchFamily="2"/>
              </a:rPr>
              <a:t>archivo</a:t>
            </a:r>
            <a:r>
              <a:rPr lang="es-ES" sz="1800" b="1" i="0" u="none" strike="noStrike" kern="1200" cap="none" spc="0" baseline="0">
                <a:solidFill>
                  <a:srgbClr val="000000"/>
                </a:solidFill>
                <a:uFillTx/>
                <a:latin typeface="Arial" pitchFamily="18"/>
                <a:ea typeface="DejaVu Sans" pitchFamily="2"/>
                <a:cs typeface="Lohit Hindi" pitchFamily="2"/>
              </a:rPr>
              <a:t>.zip archivo </a:t>
            </a:r>
            <a:endParaRPr lang="es-ES" sz="1800" b="1" i="0" u="none" strike="noStrike" kern="1200" cap="none" spc="0" baseline="0" dirty="0">
              <a:solidFill>
                <a:srgbClr val="000000"/>
              </a:solidFill>
              <a:uFillTx/>
              <a:latin typeface="Arial" pitchFamily="18"/>
              <a:ea typeface="DejaVu Sans" pitchFamily="2"/>
              <a:cs typeface="Lohit Hindi" pitchFamily="2"/>
            </a:endParaRP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latin typeface="Arial" pitchFamily="18"/>
                <a:ea typeface="DejaVu Sans" pitchFamily="2"/>
                <a:cs typeface="Lohit Hindi" pitchFamily="2"/>
              </a:rPr>
              <a:t>Comprime el archivo y lo guarda como archivo.zip</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dirty="0" err="1">
                <a:solidFill>
                  <a:srgbClr val="000000"/>
                </a:solidFill>
                <a:uFillTx/>
                <a:latin typeface="Arial" pitchFamily="18"/>
                <a:ea typeface="DejaVu Sans" pitchFamily="2"/>
                <a:cs typeface="Lohit Hindi" pitchFamily="2"/>
              </a:rPr>
              <a:t>unzip</a:t>
            </a:r>
            <a:r>
              <a:rPr lang="es-ES" sz="1800" b="1" i="0" u="none" strike="noStrike" kern="1200" cap="none" spc="0" baseline="0" dirty="0">
                <a:solidFill>
                  <a:srgbClr val="000000"/>
                </a:solidFill>
                <a:uFillTx/>
                <a:latin typeface="Arial" pitchFamily="18"/>
                <a:ea typeface="DejaVu Sans" pitchFamily="2"/>
                <a:cs typeface="Lohit Hindi" pitchFamily="2"/>
              </a:rPr>
              <a:t> archivo.zip</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latin typeface="Arial" pitchFamily="18"/>
                <a:ea typeface="DejaVu Sans" pitchFamily="2"/>
                <a:cs typeface="Lohit Hindi" pitchFamily="2"/>
              </a:rPr>
              <a:t>Se descomprime creando archivo</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latin typeface="Arial" pitchFamily="18"/>
                <a:ea typeface="DejaVu Sans" pitchFamily="2"/>
                <a:cs typeface="Lohit Hindi" pitchFamily="2"/>
              </a:rPr>
              <a:t>zip -r archivo.zip /home/</a:t>
            </a:r>
            <a:r>
              <a:rPr lang="es-ES" sz="1800" b="0" i="0" u="none" strike="noStrike" kern="1200" cap="none" spc="0" baseline="0" dirty="0" err="1">
                <a:solidFill>
                  <a:srgbClr val="000000"/>
                </a:solidFill>
                <a:uFillTx/>
                <a:latin typeface="Arial" pitchFamily="18"/>
                <a:ea typeface="DejaVu Sans" pitchFamily="2"/>
                <a:cs typeface="Lohit Hindi" pitchFamily="2"/>
              </a:rPr>
              <a:t>fherraiz</a:t>
            </a:r>
            <a:r>
              <a:rPr lang="es-ES" sz="1800" b="0" i="0" u="none" strike="noStrike" kern="1200" cap="none" spc="0" baseline="0" dirty="0">
                <a:solidFill>
                  <a:srgbClr val="000000"/>
                </a:solidFill>
                <a:uFillTx/>
                <a:latin typeface="Arial" pitchFamily="18"/>
                <a:ea typeface="DejaVu Sans" pitchFamily="2"/>
                <a:cs typeface="Lohit Hindi" pitchFamily="2"/>
              </a:rPr>
              <a:t>/</a:t>
            </a:r>
            <a:r>
              <a:rPr lang="es-ES" sz="1800" b="0" i="0" u="none" strike="noStrike" kern="1200" cap="none" spc="0" baseline="0" dirty="0" err="1">
                <a:solidFill>
                  <a:srgbClr val="000000"/>
                </a:solidFill>
                <a:uFillTx/>
                <a:latin typeface="Arial" pitchFamily="18"/>
                <a:ea typeface="DejaVu Sans" pitchFamily="2"/>
                <a:cs typeface="Lohit Hindi" pitchFamily="2"/>
              </a:rPr>
              <a:t>nautilius</a:t>
            </a:r>
            <a:endParaRPr lang="es-ES" sz="1800" b="0" i="0" u="none" strike="noStrike" kern="1200" cap="none" spc="0" baseline="0" dirty="0">
              <a:solidFill>
                <a:srgbClr val="000000"/>
              </a:solidFill>
              <a:uFillTx/>
              <a:latin typeface="Arial" pitchFamily="18"/>
              <a:ea typeface="DejaVu Sans" pitchFamily="2"/>
              <a:cs typeface="Lohit Hindi" pitchFamily="2"/>
            </a:endParaRP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latin typeface="Arial" pitchFamily="18"/>
                <a:ea typeface="DejaVu Sans" pitchFamily="2"/>
                <a:cs typeface="Lohit Hindi" pitchFamily="2"/>
              </a:rPr>
              <a:t>Comprime el directorio y su contenido</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Arial" pitchFamily="18"/>
              <a:ea typeface="DejaVu Sans" pitchFamily="2"/>
              <a:cs typeface="Lohit Hindi" pitchFamily="2"/>
            </a:endParaRPr>
          </a:p>
          <a:p>
            <a:pPr marL="0" marR="0" lvl="1" indent="0" algn="l" defTabSz="914400" rtl="0" fontAlgn="auto" hangingPunct="1">
              <a:lnSpc>
                <a:spcPct val="100000"/>
              </a:lnSpc>
              <a:spcBef>
                <a:spcPts val="560"/>
              </a:spcBef>
              <a:spcAft>
                <a:spcPts val="0"/>
              </a:spcAft>
              <a:buClr>
                <a:srgbClr val="000000"/>
              </a:buClr>
              <a:buSzPct val="100000"/>
              <a:buFont typeface="Verdana" pitchFamily="34"/>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dirty="0">
                <a:solidFill>
                  <a:srgbClr val="000000"/>
                </a:solidFill>
                <a:uFillTx/>
                <a:latin typeface="Arial" pitchFamily="18"/>
                <a:ea typeface="DejaVu Sans" pitchFamily="2"/>
                <a:cs typeface="Lohit Hindi" pitchFamily="2"/>
              </a:rPr>
              <a:t>Hay que ser ROOT</a:t>
            </a:r>
          </a:p>
          <a:p>
            <a:pPr marL="0" marR="0" lvl="1" indent="0" algn="l" defTabSz="914400" rtl="0" fontAlgn="auto" hangingPunct="1">
              <a:lnSpc>
                <a:spcPct val="100000"/>
              </a:lnSpc>
              <a:spcBef>
                <a:spcPts val="560"/>
              </a:spcBef>
              <a:spcAft>
                <a:spcPts val="0"/>
              </a:spcAft>
              <a:buClr>
                <a:srgbClr val="000000"/>
              </a:buClr>
              <a:buSzPct val="100000"/>
              <a:buFont typeface="Verdana" pitchFamily="34"/>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dirty="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2A9715A-A980-4825-BD60-8CD536B56D13}"/>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p:txBody>
      </p:sp>
      <p:sp>
        <p:nvSpPr>
          <p:cNvPr id="5" name="Forma libre: forma 4">
            <a:extLst>
              <a:ext uri="{FF2B5EF4-FFF2-40B4-BE49-F238E27FC236}">
                <a16:creationId xmlns:a16="http://schemas.microsoft.com/office/drawing/2014/main" id="{FE306055-D35A-4E2B-8CC5-3A932231E118}"/>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sp>
        <p:nvSpPr>
          <p:cNvPr id="6" name="Forma libre: forma 5">
            <a:extLst>
              <a:ext uri="{FF2B5EF4-FFF2-40B4-BE49-F238E27FC236}">
                <a16:creationId xmlns:a16="http://schemas.microsoft.com/office/drawing/2014/main" id="{BCE9AC26-4A63-4FF0-83A8-EDD6D3D56BE0}"/>
              </a:ext>
            </a:extLst>
          </p:cNvPr>
          <p:cNvSpPr/>
          <p:nvPr/>
        </p:nvSpPr>
        <p:spPr>
          <a:xfrm>
            <a:off x="611276" y="6308637"/>
            <a:ext cx="8064358" cy="36827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112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Para pasar de Linux a Windows utilizar zip</a:t>
            </a:r>
          </a:p>
        </p:txBody>
      </p:sp>
      <p:pic>
        <p:nvPicPr>
          <p:cNvPr id="7" name="Imagen 6">
            <a:extLst>
              <a:ext uri="{FF2B5EF4-FFF2-40B4-BE49-F238E27FC236}">
                <a16:creationId xmlns:a16="http://schemas.microsoft.com/office/drawing/2014/main" id="{EF293001-F088-410C-AC6A-6B559418996C}"/>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29288601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19212-F147-465C-85A1-9B8BBAD6723B}"/>
              </a:ext>
            </a:extLst>
          </p:cNvPr>
          <p:cNvSpPr txBox="1">
            <a:spLocks noGrp="1"/>
          </p:cNvSpPr>
          <p:nvPr>
            <p:ph type="title" idx="4294967295"/>
          </p:nvPr>
        </p:nvSpPr>
        <p:spPr>
          <a:xfrm>
            <a:off x="574197" y="304559"/>
            <a:ext cx="8001000" cy="1216435"/>
          </a:xfrm>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9B70B57B-685B-44B9-B607-62383F6E17CD}"/>
              </a:ext>
            </a:extLst>
          </p:cNvPr>
          <p:cNvSpPr/>
          <p:nvPr/>
        </p:nvSpPr>
        <p:spPr>
          <a:xfrm>
            <a:off x="179277" y="1628637"/>
            <a:ext cx="8964722" cy="1079641"/>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6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Arial" pitchFamily="18"/>
                <a:ea typeface="DejaVu Sans" pitchFamily="2"/>
                <a:cs typeface="Lohit Hindi" pitchFamily="2"/>
              </a:rPr>
              <a:t>Copias seguridad (shell)</a:t>
            </a:r>
          </a:p>
          <a:p>
            <a:pPr marL="0" marR="0" lvl="2" indent="0" algn="l" defTabSz="914400" rtl="0" fontAlgn="auto" hangingPunct="1">
              <a:lnSpc>
                <a:spcPct val="100000"/>
              </a:lnSpc>
              <a:spcBef>
                <a:spcPts val="450"/>
              </a:spcBef>
              <a:spcAft>
                <a:spcPts val="0"/>
              </a:spcAft>
              <a:buClr>
                <a:srgbClr val="CC0000"/>
              </a:buClr>
              <a:buSzPct val="6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tar. Sirve para unir muchos archivos / directorios en un solo archivo.</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-c </a:t>
            </a: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 crea un nuevo archivo.</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-f </a:t>
            </a: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 cuando se usa con la opción -c, usa el nombre del archivo puesto para la creación del archivo tar; cuando se usa con la opción -x, retira del archivo el archivo específico.</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-t </a:t>
            </a: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 muestra la lista de archivos en el archivo tar.</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-v </a:t>
            </a: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 muestra el progreso de los archivos que están siendo archivados.</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-x </a:t>
            </a: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 extrae los archivos desde un fichero.</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-z </a:t>
            </a: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 comprime el archivo tar con gzip.</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-j </a:t>
            </a:r>
            <a:r>
              <a:rPr lang="es-ES" sz="1800" b="0" i="0" u="none" strike="noStrike" kern="1200" cap="none" spc="0" baseline="0">
                <a:solidFill>
                  <a:srgbClr val="000000"/>
                </a:solidFill>
                <a:uFillTx/>
                <a:ea typeface="DejaVu Sans" pitchFamily="2"/>
                <a:cs typeface="Lohit Hindi" pitchFamily="2"/>
              </a:rPr>
              <a:t></a:t>
            </a:r>
            <a:r>
              <a:rPr lang="es-ES" sz="1800" b="0" i="0" u="none" strike="noStrike" kern="1200" cap="none" spc="0" baseline="0">
                <a:solidFill>
                  <a:srgbClr val="000000"/>
                </a:solidFill>
                <a:uFillTx/>
                <a:latin typeface="Arial" pitchFamily="18"/>
                <a:ea typeface="DejaVu Sans" pitchFamily="2"/>
                <a:cs typeface="Lohit Hindi" pitchFamily="2"/>
              </a:rPr>
              <a:t> comprime el archivo tar con bzip2.</a:t>
            </a:r>
          </a:p>
        </p:txBody>
      </p:sp>
      <p:sp>
        <p:nvSpPr>
          <p:cNvPr id="4" name="Forma libre: forma 3">
            <a:extLst>
              <a:ext uri="{FF2B5EF4-FFF2-40B4-BE49-F238E27FC236}">
                <a16:creationId xmlns:a16="http://schemas.microsoft.com/office/drawing/2014/main" id="{470F4CDB-7026-49A0-9341-4E1874EDDD27}"/>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p:txBody>
      </p:sp>
      <p:sp>
        <p:nvSpPr>
          <p:cNvPr id="5" name="Forma libre: forma 4">
            <a:extLst>
              <a:ext uri="{FF2B5EF4-FFF2-40B4-BE49-F238E27FC236}">
                <a16:creationId xmlns:a16="http://schemas.microsoft.com/office/drawing/2014/main" id="{C1104B17-4866-410B-B283-2DB0EB1CFC2E}"/>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pic>
        <p:nvPicPr>
          <p:cNvPr id="6" name="Imagen 5">
            <a:extLst>
              <a:ext uri="{FF2B5EF4-FFF2-40B4-BE49-F238E27FC236}">
                <a16:creationId xmlns:a16="http://schemas.microsoft.com/office/drawing/2014/main" id="{2A224AEA-8C1B-4479-91E9-BCA4D59F3DAC}"/>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40350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GNU. </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 El compilador de C y C++ (GCC)</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 El </a:t>
            </a:r>
            <a:r>
              <a:rPr lang="es-MX" sz="2200" dirty="0" err="1">
                <a:latin typeface="Arial" pitchFamily="18"/>
              </a:rPr>
              <a:t>shell</a:t>
            </a:r>
            <a:r>
              <a:rPr lang="es-MX" sz="2200" dirty="0">
                <a:latin typeface="Arial" pitchFamily="18"/>
              </a:rPr>
              <a:t> </a:t>
            </a:r>
            <a:r>
              <a:rPr lang="es-MX" sz="2200" dirty="0" err="1">
                <a:latin typeface="Arial" pitchFamily="18"/>
              </a:rPr>
              <a:t>bash</a:t>
            </a:r>
            <a:endParaRPr lang="es-MX" sz="2200" dirty="0">
              <a:latin typeface="Arial" pitchFamily="18"/>
            </a:endParaRP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 El editor Emacs (GNU Emacs)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 El intérprete </a:t>
            </a:r>
            <a:r>
              <a:rPr lang="es-MX" sz="2200" dirty="0" err="1">
                <a:latin typeface="Arial" pitchFamily="18"/>
              </a:rPr>
              <a:t>postscript</a:t>
            </a:r>
            <a:r>
              <a:rPr lang="es-MX" sz="2200" dirty="0">
                <a:latin typeface="Arial" pitchFamily="18"/>
              </a:rPr>
              <a:t> (GNU </a:t>
            </a:r>
            <a:r>
              <a:rPr lang="es-MX" sz="2200" dirty="0" err="1">
                <a:latin typeface="Arial" pitchFamily="18"/>
              </a:rPr>
              <a:t>ghostscript</a:t>
            </a:r>
            <a:r>
              <a:rPr lang="es-MX" sz="2200" dirty="0">
                <a:latin typeface="Arial" pitchFamily="18"/>
              </a:rPr>
              <a:t>)</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 La biblioteca C estándar (GNU C </a:t>
            </a:r>
            <a:r>
              <a:rPr lang="es-MX" sz="2200" dirty="0" err="1">
                <a:latin typeface="Arial" pitchFamily="18"/>
              </a:rPr>
              <a:t>library</a:t>
            </a:r>
            <a:r>
              <a:rPr lang="es-MX" sz="2200" dirty="0">
                <a:latin typeface="Arial" pitchFamily="18"/>
              </a:rPr>
              <a:t>, o también </a:t>
            </a:r>
            <a:r>
              <a:rPr lang="es-MX" sz="2200" dirty="0" err="1">
                <a:latin typeface="Arial" pitchFamily="18"/>
              </a:rPr>
              <a:t>glibc</a:t>
            </a:r>
            <a:r>
              <a:rPr lang="es-MX" sz="2200" dirty="0">
                <a:latin typeface="Arial" pitchFamily="18"/>
              </a:rPr>
              <a:t>)</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 El depurador (GNU </a:t>
            </a:r>
            <a:r>
              <a:rPr lang="es-MX" sz="2200" dirty="0" err="1">
                <a:latin typeface="Arial" pitchFamily="18"/>
              </a:rPr>
              <a:t>gdb</a:t>
            </a:r>
            <a:r>
              <a:rPr lang="es-MX" sz="2200" dirty="0">
                <a:latin typeface="Arial" pitchFamily="18"/>
              </a:rPr>
              <a:t>)</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 </a:t>
            </a:r>
            <a:r>
              <a:rPr lang="es-MX" sz="2200" dirty="0" err="1">
                <a:latin typeface="Arial" pitchFamily="18"/>
              </a:rPr>
              <a:t>Makefile</a:t>
            </a:r>
            <a:r>
              <a:rPr lang="es-MX" sz="2200" dirty="0">
                <a:latin typeface="Arial" pitchFamily="18"/>
              </a:rPr>
              <a:t> (GNU </a:t>
            </a:r>
            <a:r>
              <a:rPr lang="es-MX" sz="2200" dirty="0" err="1">
                <a:latin typeface="Arial" pitchFamily="18"/>
              </a:rPr>
              <a:t>make</a:t>
            </a:r>
            <a:r>
              <a:rPr lang="es-MX" sz="2200" dirty="0">
                <a:latin typeface="Arial" pitchFamily="18"/>
              </a:rPr>
              <a:t>)</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 El ensamblador (GNU </a:t>
            </a:r>
            <a:r>
              <a:rPr lang="es-MX" sz="2200" dirty="0" err="1">
                <a:latin typeface="Arial" pitchFamily="18"/>
              </a:rPr>
              <a:t>assembler</a:t>
            </a:r>
            <a:r>
              <a:rPr lang="es-MX" sz="2200" dirty="0">
                <a:latin typeface="Arial" pitchFamily="18"/>
              </a:rPr>
              <a:t> o gas)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 El </a:t>
            </a:r>
            <a:r>
              <a:rPr lang="es-MX" sz="2200" dirty="0" err="1">
                <a:latin typeface="Arial" pitchFamily="18"/>
              </a:rPr>
              <a:t>linker</a:t>
            </a:r>
            <a:r>
              <a:rPr lang="es-MX" sz="2200" dirty="0">
                <a:latin typeface="Arial" pitchFamily="18"/>
              </a:rPr>
              <a:t> (GNU </a:t>
            </a:r>
            <a:r>
              <a:rPr lang="es-MX" sz="2200" dirty="0" err="1">
                <a:latin typeface="Arial" pitchFamily="18"/>
              </a:rPr>
              <a:t>linker</a:t>
            </a:r>
            <a:r>
              <a:rPr lang="es-MX" sz="2200" dirty="0">
                <a:latin typeface="Arial" pitchFamily="18"/>
              </a:rPr>
              <a:t> o </a:t>
            </a:r>
            <a:r>
              <a:rPr lang="es-MX" sz="2200" dirty="0" err="1">
                <a:latin typeface="Arial" pitchFamily="18"/>
              </a:rPr>
              <a:t>gld</a:t>
            </a:r>
            <a:r>
              <a:rPr lang="es-MX" sz="2200" dirty="0">
                <a:latin typeface="Arial" pitchFamily="18"/>
              </a:rPr>
              <a:t>)</a:t>
            </a: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1269722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69B9F8-A809-4B4C-AFF5-C679E8FDAE19}"/>
              </a:ext>
            </a:extLst>
          </p:cNvPr>
          <p:cNvSpPr txBox="1">
            <a:spLocks noGrp="1"/>
          </p:cNvSpPr>
          <p:nvPr>
            <p:ph type="title" idx="4294967295"/>
          </p:nvPr>
        </p:nvSpPr>
        <p:spPr>
          <a:xfrm>
            <a:off x="574197" y="304559"/>
            <a:ext cx="8001000" cy="1216435"/>
          </a:xfrm>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74868C1D-316C-430B-B2E0-BDBE619FC995}"/>
              </a:ext>
            </a:extLst>
          </p:cNvPr>
          <p:cNvSpPr/>
          <p:nvPr/>
        </p:nvSpPr>
        <p:spPr>
          <a:xfrm>
            <a:off x="179277" y="1628637"/>
            <a:ext cx="8964722" cy="1079641"/>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6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uFillTx/>
                <a:latin typeface="Arial" pitchFamily="18"/>
                <a:ea typeface="DejaVu Sans" pitchFamily="2"/>
                <a:cs typeface="Lohit Hindi" pitchFamily="2"/>
              </a:rPr>
              <a:t>Trabajando con UBUNTU</a:t>
            </a:r>
          </a:p>
          <a:p>
            <a:pPr marL="0" marR="0" lvl="1" indent="0" algn="l" defTabSz="914400" rtl="0" fontAlgn="auto" hangingPunct="1">
              <a:lnSpc>
                <a:spcPct val="100000"/>
              </a:lnSpc>
              <a:spcBef>
                <a:spcPts val="50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000" b="0" i="0" u="none" strike="noStrike" kern="1200" cap="none" spc="0" baseline="0">
                <a:solidFill>
                  <a:srgbClr val="000000"/>
                </a:solidFill>
                <a:uFillTx/>
                <a:latin typeface="Arial" pitchFamily="18"/>
                <a:ea typeface="DejaVu Sans" pitchFamily="2"/>
                <a:cs typeface="Lohit Hindi" pitchFamily="2"/>
              </a:rPr>
              <a:t>Copias seguridad (shell)</a:t>
            </a:r>
          </a:p>
          <a:p>
            <a:pPr marL="0" marR="0" lvl="2" indent="0" algn="l" defTabSz="914400" rtl="0" fontAlgn="auto" hangingPunct="1">
              <a:lnSpc>
                <a:spcPct val="100000"/>
              </a:lnSpc>
              <a:spcBef>
                <a:spcPts val="450"/>
              </a:spcBef>
              <a:spcAft>
                <a:spcPts val="0"/>
              </a:spcAft>
              <a:buClr>
                <a:srgbClr val="CC0000"/>
              </a:buClr>
              <a:buSzPct val="6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1" i="0" u="none" strike="noStrike" kern="1200" cap="none" spc="0" baseline="0">
                <a:solidFill>
                  <a:srgbClr val="000000"/>
                </a:solidFill>
                <a:uFillTx/>
                <a:latin typeface="Arial" pitchFamily="18"/>
                <a:ea typeface="DejaVu Sans" pitchFamily="2"/>
                <a:cs typeface="Lohit Hindi" pitchFamily="2"/>
              </a:rPr>
              <a:t>tar.  / ejemplos</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tar -cvf archivo.tar directorio/direc2</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Se guardan todos los directorios y archivos indicados en archivo.tar</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tar -cvf archivo.tar /home/yo/libros /home/yo/musica</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Coloca todos los archivos de los directorios libros y musica en archivo.tar</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tar –tvf archivo.tar</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Lista los archivos contenidos en archivo.tar</a:t>
            </a:r>
          </a:p>
          <a:p>
            <a:pPr marL="0" marR="0" lvl="3" indent="0" algn="l" defTabSz="914400" rtl="0" fontAlgn="auto" hangingPunct="1">
              <a:lnSpc>
                <a:spcPct val="100000"/>
              </a:lnSpc>
              <a:spcBef>
                <a:spcPts val="450"/>
              </a:spcBef>
              <a:spcAft>
                <a:spcPts val="0"/>
              </a:spcAft>
              <a:buClr>
                <a:srgbClr val="CC0000"/>
              </a:buClr>
              <a:buSzPct val="65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tar –xvf archivo.tar</a:t>
            </a:r>
          </a:p>
          <a:p>
            <a:pPr marL="0" marR="0" lvl="4" indent="0" algn="l" defTabSz="914400" rtl="0" fontAlgn="auto" hangingPunct="1">
              <a:lnSpc>
                <a:spcPct val="100000"/>
              </a:lnSpc>
              <a:spcBef>
                <a:spcPts val="560"/>
              </a:spcBef>
              <a:spcAft>
                <a:spcPts val="0"/>
              </a:spcAft>
              <a:buClr>
                <a:srgbClr val="CC0000"/>
              </a:buClr>
              <a:buSzPct val="9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Extrae el contenido de archivo.tar</a:t>
            </a:r>
          </a:p>
        </p:txBody>
      </p:sp>
      <p:sp>
        <p:nvSpPr>
          <p:cNvPr id="4" name="Forma libre: forma 3">
            <a:extLst>
              <a:ext uri="{FF2B5EF4-FFF2-40B4-BE49-F238E27FC236}">
                <a16:creationId xmlns:a16="http://schemas.microsoft.com/office/drawing/2014/main" id="{D9511389-41B3-44BB-8A42-90ED4A8DA965}"/>
              </a:ext>
            </a:extLst>
          </p:cNvPr>
          <p:cNvSpPr/>
          <p:nvPr/>
        </p:nvSpPr>
        <p:spPr>
          <a:xfrm>
            <a:off x="684355" y="6237360"/>
            <a:ext cx="8064358" cy="6415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0" i="0" u="none" strike="noStrike" kern="1200" cap="none" spc="0" baseline="0">
              <a:solidFill>
                <a:srgbClr val="000000"/>
              </a:solidFill>
              <a:uFillTx/>
              <a:latin typeface="Arial" pitchFamily="18"/>
              <a:ea typeface="DejaVu Sans" pitchFamily="2"/>
              <a:cs typeface="Lohit Hindi" pitchFamily="2"/>
            </a:endParaRPr>
          </a:p>
        </p:txBody>
      </p:sp>
      <p:sp>
        <p:nvSpPr>
          <p:cNvPr id="5" name="Forma libre: forma 4">
            <a:extLst>
              <a:ext uri="{FF2B5EF4-FFF2-40B4-BE49-F238E27FC236}">
                <a16:creationId xmlns:a16="http://schemas.microsoft.com/office/drawing/2014/main" id="{04A1D710-2DD2-4A47-9E56-4E8401F0AB32}"/>
              </a:ext>
            </a:extLst>
          </p:cNvPr>
          <p:cNvSpPr/>
          <p:nvPr/>
        </p:nvSpPr>
        <p:spPr>
          <a:xfrm>
            <a:off x="611276" y="6308637"/>
            <a:ext cx="7921438" cy="63108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a:p>
            <a:pPr marL="0" marR="0" lvl="0" indent="0" algn="l" defTabSz="914400" rtl="0" fontAlgn="auto" hangingPunct="1">
              <a:lnSpc>
                <a:spcPct val="100000"/>
              </a:lnSpc>
              <a:spcBef>
                <a:spcPts val="875"/>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400" b="0" i="0" u="none" strike="noStrike" kern="1200" cap="none" spc="0" baseline="0">
              <a:solidFill>
                <a:srgbClr val="000000"/>
              </a:solidFill>
              <a:uFillTx/>
              <a:latin typeface="Arial" pitchFamily="18"/>
              <a:ea typeface="DejaVu Sans" pitchFamily="2"/>
              <a:cs typeface="Lohit Hindi" pitchFamily="2"/>
            </a:endParaRPr>
          </a:p>
        </p:txBody>
      </p:sp>
      <p:pic>
        <p:nvPicPr>
          <p:cNvPr id="6" name="Imagen 5">
            <a:extLst>
              <a:ext uri="{FF2B5EF4-FFF2-40B4-BE49-F238E27FC236}">
                <a16:creationId xmlns:a16="http://schemas.microsoft.com/office/drawing/2014/main" id="{FF0B8363-9CF6-4331-9977-D3D1A3274B4C}"/>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31888839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01201-7C32-4353-98C2-F16DBE1D0EB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4FE1AD0-BEB8-4DEC-BFEE-5E85EA131E3D}"/>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C977508-0A71-4B47-A95D-8310710CD77C}"/>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UNETBOOTIN.</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Descargamos el Programa para hacer botables los pendrives y poder instalar o ver los nuevos sistemas o spins de Fedora.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Para poder ejecutarlo hay que darle permisos de ejecución.</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Ejecutamos el Unetbootin y le cargamos la imagen ISO de Fedora.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Reiniciamos con el Pendrive puesto.</a:t>
            </a:r>
          </a:p>
        </p:txBody>
      </p:sp>
      <p:pic>
        <p:nvPicPr>
          <p:cNvPr id="5" name="Imagen 4">
            <a:extLst>
              <a:ext uri="{FF2B5EF4-FFF2-40B4-BE49-F238E27FC236}">
                <a16:creationId xmlns:a16="http://schemas.microsoft.com/office/drawing/2014/main" id="{A292E755-D828-4DFB-B9F5-C6D73E4533F4}"/>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14561594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04419-45D8-46DF-A374-8DC74D4C0686}"/>
              </a:ext>
            </a:extLst>
          </p:cNvPr>
          <p:cNvSpPr txBox="1">
            <a:spLocks noGrp="1"/>
          </p:cNvSpPr>
          <p:nvPr>
            <p:ph type="title" idx="4294967295"/>
          </p:nvPr>
        </p:nvSpPr>
        <p:spPr>
          <a:xfrm>
            <a:off x="359999" y="146157"/>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47CDAF0-0F62-4222-A5B6-8528AF541037}"/>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E3FA2165-7EC0-4C8F-82D9-9B77C069071B}"/>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UNETBOOTIN.</a:t>
            </a:r>
          </a:p>
          <a:p>
            <a:pPr marL="0" marR="0" lvl="1"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DAE14674-546B-4BC7-BB97-DF4D4855FE4B}"/>
              </a:ext>
            </a:extLst>
          </p:cNvPr>
          <p:cNvPicPr>
            <a:picLocks noChangeAspect="1"/>
          </p:cNvPicPr>
          <p:nvPr/>
        </p:nvPicPr>
        <p:blipFill>
          <a:blip r:embed="rId3">
            <a:lum/>
            <a:alphaModFix/>
          </a:blip>
          <a:srcRect/>
          <a:stretch>
            <a:fillRect/>
          </a:stretch>
        </p:blipFill>
        <p:spPr>
          <a:xfrm>
            <a:off x="1259997" y="2159995"/>
            <a:ext cx="7020004" cy="4500000"/>
          </a:xfrm>
          <a:prstGeom prst="rect">
            <a:avLst/>
          </a:prstGeom>
          <a:noFill/>
          <a:ln cap="flat">
            <a:noFill/>
          </a:ln>
        </p:spPr>
      </p:pic>
      <p:pic>
        <p:nvPicPr>
          <p:cNvPr id="6" name="Imagen 5">
            <a:extLst>
              <a:ext uri="{FF2B5EF4-FFF2-40B4-BE49-F238E27FC236}">
                <a16:creationId xmlns:a16="http://schemas.microsoft.com/office/drawing/2014/main" id="{C08680FF-B860-4EFE-ACCC-6D6E771071B6}"/>
              </a:ext>
            </a:extLst>
          </p:cNvPr>
          <p:cNvPicPr>
            <a:picLocks noChangeAspect="1"/>
          </p:cNvPicPr>
          <p:nvPr/>
        </p:nvPicPr>
        <p:blipFill>
          <a:blip r:embed="rId4">
            <a:lum/>
            <a:alphaModFix/>
          </a:blip>
          <a:srcRect/>
          <a:stretch>
            <a:fillRect/>
          </a:stretch>
        </p:blipFill>
        <p:spPr>
          <a:xfrm>
            <a:off x="7020004" y="179999"/>
            <a:ext cx="1368363" cy="1368719"/>
          </a:xfrm>
          <a:prstGeom prst="rect">
            <a:avLst/>
          </a:prstGeom>
          <a:noFill/>
          <a:ln cap="flat">
            <a:noFill/>
          </a:ln>
        </p:spPr>
      </p:pic>
    </p:spTree>
    <p:extLst>
      <p:ext uri="{BB962C8B-B14F-4D97-AF65-F5344CB8AC3E}">
        <p14:creationId xmlns:p14="http://schemas.microsoft.com/office/powerpoint/2010/main" val="37159833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D09E8E-927D-42D2-AC74-67DC9966355A}"/>
              </a:ext>
            </a:extLst>
          </p:cNvPr>
          <p:cNvSpPr txBox="1">
            <a:spLocks noGrp="1"/>
          </p:cNvSpPr>
          <p:nvPr>
            <p:ph type="title" idx="4294967295"/>
          </p:nvPr>
        </p:nvSpPr>
        <p:spPr>
          <a:xfrm>
            <a:off x="359999" y="17999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B4D844F-22A2-4BCA-BD89-0D1966F02ADB}"/>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C89B19B-0887-4722-BFAA-4D56CE39EB7D}"/>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COMANDO MOUNT / UMOUNT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Estos comando sirve para montar y desmontar unidades de cd / dvd, particiones, pendrives, etc.</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Los dispositivos físicos del sistema están en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/dev</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(devices).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Hay que ser root para poder trabajar con estos comandos.</a:t>
            </a:r>
          </a:p>
        </p:txBody>
      </p:sp>
      <p:pic>
        <p:nvPicPr>
          <p:cNvPr id="5" name="Imagen 4">
            <a:extLst>
              <a:ext uri="{FF2B5EF4-FFF2-40B4-BE49-F238E27FC236}">
                <a16:creationId xmlns:a16="http://schemas.microsoft.com/office/drawing/2014/main" id="{699E1659-D624-49CB-B36F-DB5F393DF968}"/>
              </a:ext>
            </a:extLst>
          </p:cNvPr>
          <p:cNvPicPr>
            <a:picLocks noChangeAspect="1"/>
          </p:cNvPicPr>
          <p:nvPr/>
        </p:nvPicPr>
        <p:blipFill>
          <a:blip r:embed="rId3">
            <a:lum/>
            <a:alphaModFix/>
          </a:blip>
          <a:srcRect/>
          <a:stretch>
            <a:fillRect/>
          </a:stretch>
        </p:blipFill>
        <p:spPr>
          <a:xfrm>
            <a:off x="7020360" y="179999"/>
            <a:ext cx="1368363" cy="1368719"/>
          </a:xfrm>
          <a:prstGeom prst="rect">
            <a:avLst/>
          </a:prstGeom>
          <a:noFill/>
          <a:ln cap="flat">
            <a:noFill/>
          </a:ln>
        </p:spPr>
      </p:pic>
    </p:spTree>
    <p:extLst>
      <p:ext uri="{BB962C8B-B14F-4D97-AF65-F5344CB8AC3E}">
        <p14:creationId xmlns:p14="http://schemas.microsoft.com/office/powerpoint/2010/main" val="17870082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52710-8752-478E-BED2-6080D84E1DB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717281D-11CE-4AAF-B815-782C8701EAFB}"/>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0D3C7AE-C1CD-4D3E-A951-8E9F1BAA1FAC}"/>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COMANDO MOUNT / UMOUNT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Dispositivos habituales: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/dev/fd0 o 1 – Las disketeras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/dve/hda – Disco Maestro controladora IDE</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/dev/hdb – Disco Esclavo controladora IDE</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/dev/sda – Dispositivo SCSI</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/dev/sda1 – partición del primer disp. SCSI</a:t>
            </a:r>
          </a:p>
        </p:txBody>
      </p:sp>
      <p:pic>
        <p:nvPicPr>
          <p:cNvPr id="5" name="Imagen 4">
            <a:extLst>
              <a:ext uri="{FF2B5EF4-FFF2-40B4-BE49-F238E27FC236}">
                <a16:creationId xmlns:a16="http://schemas.microsoft.com/office/drawing/2014/main" id="{A8A472BD-0CF1-44C8-8F11-929C419BE472}"/>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38574527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2FABA-F2BC-4DB0-9F9B-9EF5F89DC444}"/>
              </a:ext>
            </a:extLst>
          </p:cNvPr>
          <p:cNvSpPr txBox="1">
            <a:spLocks noGrp="1"/>
          </p:cNvSpPr>
          <p:nvPr>
            <p:ph type="title" idx="4294967295"/>
          </p:nvPr>
        </p:nvSpPr>
        <p:spPr>
          <a:xfrm>
            <a:off x="777596" y="164162"/>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C046925-262B-4CF8-9A17-4D894F0FF2D2}"/>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120656F-6694-4E50-B838-4D712336B1A2}"/>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COMANDO MOUNT / UMOUNT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/dev/sda</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/dev/sda1 a 4 – particiones primarias</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/dev/sda5 a n – particiones lógicas</a:t>
            </a:r>
          </a:p>
        </p:txBody>
      </p:sp>
      <p:pic>
        <p:nvPicPr>
          <p:cNvPr id="5" name="Imagen 4">
            <a:extLst>
              <a:ext uri="{FF2B5EF4-FFF2-40B4-BE49-F238E27FC236}">
                <a16:creationId xmlns:a16="http://schemas.microsoft.com/office/drawing/2014/main" id="{1816CBF8-BD7E-48B3-AA07-DE0EC590C677}"/>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38583840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B75D69-02FC-4058-8AD6-6699CC0E056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DE1BD64-75B2-47F3-96E4-6DA4457E9E9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19F11B5-73B0-43CC-B5C3-F7D2FE9D6324}"/>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COMANDO MOUNT / UMOUNT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Mount -t tipo /dev/dispositivo  /punto de montaje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Mount -t vfat /dev/hda1 /mnt/windows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Montaría el dispositivo hda1 como fat en mnt/windows el cual tiene que ser creado previamente.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Umount /mnt/windows – Desmontaría el dispositivo.</a:t>
            </a:r>
          </a:p>
        </p:txBody>
      </p:sp>
      <p:pic>
        <p:nvPicPr>
          <p:cNvPr id="5" name="Imagen 4">
            <a:extLst>
              <a:ext uri="{FF2B5EF4-FFF2-40B4-BE49-F238E27FC236}">
                <a16:creationId xmlns:a16="http://schemas.microsoft.com/office/drawing/2014/main" id="{32977523-1457-48D2-8FA3-214C303A267A}"/>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291893186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82CF9-7364-46B9-8CF7-8E845770FE7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E4D2DD2-15A9-49FC-A8C2-F44B24A03D0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6843E20-6C95-42FA-B929-5FD55F830493}"/>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El fichero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fstab (file systems table)</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se encuentra normalmente en sistemas Unix (en el directorio /etc/) como parte de la configuración del sistema.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Lo mas destacado de este fichero es la lista de discos y particiones disponibles. En ella se indica como montar cada dispositivo y qué configuración utilizar.</a:t>
            </a:r>
          </a:p>
        </p:txBody>
      </p:sp>
      <p:pic>
        <p:nvPicPr>
          <p:cNvPr id="5" name="Imagen 4">
            <a:extLst>
              <a:ext uri="{FF2B5EF4-FFF2-40B4-BE49-F238E27FC236}">
                <a16:creationId xmlns:a16="http://schemas.microsoft.com/office/drawing/2014/main" id="{0B05028D-A5DC-4000-B8F5-0CF4BB5C1BB8}"/>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14281567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B8FFC-F5DB-4B2E-A513-EC78073CBB2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00F278E-0E84-4461-A4A1-60B848212EF4}"/>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5777D14-3096-406A-A13C-7410E888F2FC}"/>
              </a:ext>
            </a:extLst>
          </p:cNvPr>
          <p:cNvSpPr/>
          <p:nvPr/>
        </p:nvSpPr>
        <p:spPr>
          <a:xfrm>
            <a:off x="359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a:t>
            </a:r>
          </a:p>
          <a:p>
            <a:pPr marL="0" marR="0" lvl="1"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ED7C11B0-5509-4D98-8F91-1C7EA519DADF}"/>
              </a:ext>
            </a:extLst>
          </p:cNvPr>
          <p:cNvPicPr>
            <a:picLocks noChangeAspect="1"/>
          </p:cNvPicPr>
          <p:nvPr/>
        </p:nvPicPr>
        <p:blipFill>
          <a:blip r:embed="rId3">
            <a:lum/>
            <a:alphaModFix/>
          </a:blip>
          <a:srcRect/>
          <a:stretch>
            <a:fillRect/>
          </a:stretch>
        </p:blipFill>
        <p:spPr>
          <a:xfrm>
            <a:off x="719998" y="2340004"/>
            <a:ext cx="8280001" cy="4320000"/>
          </a:xfrm>
          <a:prstGeom prst="rect">
            <a:avLst/>
          </a:prstGeom>
          <a:noFill/>
          <a:ln cap="flat">
            <a:noFill/>
          </a:ln>
        </p:spPr>
      </p:pic>
      <p:pic>
        <p:nvPicPr>
          <p:cNvPr id="6" name="Imagen 5">
            <a:extLst>
              <a:ext uri="{FF2B5EF4-FFF2-40B4-BE49-F238E27FC236}">
                <a16:creationId xmlns:a16="http://schemas.microsoft.com/office/drawing/2014/main" id="{C4CE1295-278E-4EDC-892B-CE1F02518528}"/>
              </a:ext>
            </a:extLst>
          </p:cNvPr>
          <p:cNvPicPr>
            <a:picLocks noChangeAspect="1"/>
          </p:cNvPicPr>
          <p:nvPr/>
        </p:nvPicPr>
        <p:blipFill>
          <a:blip r:embed="rId4">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8476279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DA4873-65B8-4CC5-9A6F-DE879955DB3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CEE19B8-4F14-4793-81FC-FF14329DCD3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50D9600-8ABD-4039-924C-907D8EEAFF73}"/>
              </a:ext>
            </a:extLst>
          </p:cNvPr>
          <p:cNvSpPr/>
          <p:nvPr/>
        </p:nvSpPr>
        <p:spPr>
          <a:xfrm>
            <a:off x="359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Estructura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dispositivo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punto_de_montaje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sistema_de_archivos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dump-freq</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pass-num</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5FE09C82-7DD7-4E8F-8306-5D7A5F66592B}"/>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852490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Distribuciones.</a:t>
            </a:r>
          </a:p>
          <a:p>
            <a:pPr marL="0" lvl="1"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Arial" pitchFamily="18"/>
              </a:rPr>
              <a:t>Una </a:t>
            </a:r>
            <a:r>
              <a:rPr lang="es-ES" sz="2800" b="1">
                <a:latin typeface="Arial" pitchFamily="18"/>
              </a:rPr>
              <a:t>distribución Linux</a:t>
            </a:r>
            <a:r>
              <a:rPr lang="es-ES" sz="2800">
                <a:latin typeface="Arial" pitchFamily="18"/>
              </a:rPr>
              <a:t> (coloquialmente llamada </a:t>
            </a:r>
            <a:r>
              <a:rPr lang="es-ES" sz="2800" b="1">
                <a:latin typeface="Arial" pitchFamily="18"/>
              </a:rPr>
              <a:t>distro</a:t>
            </a:r>
            <a:r>
              <a:rPr lang="es-ES" sz="2800">
                <a:latin typeface="Arial" pitchFamily="18"/>
              </a:rPr>
              <a:t>) es una distribución de software basada en el núcleo Linux que incluye determinados paquetes de software para satisfacer las necesidades de un grupo específico de usuarios, dando así origen a ediciones domésticas, empresariales y para servidores.</a:t>
            </a:r>
          </a:p>
          <a:p>
            <a:pPr marL="0" lvl="1"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Arial" pitchFamily="18"/>
              </a:rPr>
              <a:t>Por lo general están compuestas, total o mayoritariamente, de software libre, aunque a menudo incorporan aplicaciones o controladores propietarios.</a:t>
            </a: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16187245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F1A20-C381-478D-A22D-D0D14790EE3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FEDORA UBUNTU</a:t>
            </a:r>
          </a:p>
        </p:txBody>
      </p:sp>
      <p:sp>
        <p:nvSpPr>
          <p:cNvPr id="3" name="Forma libre: forma 2">
            <a:extLst>
              <a:ext uri="{FF2B5EF4-FFF2-40B4-BE49-F238E27FC236}">
                <a16:creationId xmlns:a16="http://schemas.microsoft.com/office/drawing/2014/main" id="{D0D8FED7-42C0-42C1-AF5C-1249A559D01E}"/>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D784A8C-F7FF-48E7-BA7F-2DEC1294C1E2}"/>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dispositivo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 el directorio lógico que hace referencia a una partición o recurso.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1" u="none" strike="noStrike" kern="1200" cap="none" spc="0" baseline="0">
                <a:solidFill>
                  <a:srgbClr val="4700B8"/>
                </a:solidFill>
                <a:effectLst>
                  <a:outerShdw dist="17962" dir="2700000">
                    <a:srgbClr val="000000"/>
                  </a:outerShdw>
                </a:effectLst>
                <a:uFillTx/>
                <a:latin typeface="Times New Roman" pitchFamily="18"/>
                <a:ea typeface="DejaVu Sans" pitchFamily="34"/>
                <a:cs typeface="DejaVu Sans" pitchFamily="34"/>
              </a:rPr>
              <a:t>/dev/mapper/VolGroup-lv_root</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Punto de montaje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 la carpeta en que se proyectarán los datos del sistema de archivos.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4700B8"/>
                </a:solidFill>
                <a:uFillTx/>
                <a:latin typeface="Times New Roman" pitchFamily="18"/>
                <a:ea typeface="DejaVu Sans" pitchFamily="34"/>
                <a:cs typeface="DejaVu Sans" pitchFamily="34"/>
              </a:rPr>
              <a: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4700B8"/>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CDAFD3F6-DC50-4755-A14A-51204B4F0E8B}"/>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27728435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95FF30-B61B-4F38-B5A0-BB53F099C09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A6D1A79-CFD8-4CCB-A145-FF83796712CF}"/>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6EA2245-5FB6-415C-9483-41E47D8A3608}"/>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Sistema de archivos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Algoritmo que se utiliza para interpretarlo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1" u="none" strike="noStrike" kern="1200" cap="none" spc="0" baseline="0">
                <a:solidFill>
                  <a:srgbClr val="4700B8"/>
                </a:solidFill>
                <a:effectLst>
                  <a:outerShdw dist="17962" dir="2700000">
                    <a:srgbClr val="000000"/>
                  </a:outerShdw>
                </a:effectLst>
                <a:uFillTx/>
                <a:latin typeface="Times New Roman" pitchFamily="18"/>
                <a:ea typeface="DejaVu Sans" pitchFamily="34"/>
                <a:cs typeface="DejaVu Sans" pitchFamily="34"/>
              </a:rPr>
              <a:t>ext4</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 el lugar donde se especifican los parámetros que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mount</a:t>
            </a:r>
            <a:r>
              <a:rPr lang="es-ES" sz="32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utilizará para montado el dispositivo, deben estar separadas por comas.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4700B8"/>
                </a:solidFill>
                <a:uFillTx/>
                <a:latin typeface="Times New Roman" pitchFamily="18"/>
                <a:ea typeface="DejaVu Sans" pitchFamily="34"/>
                <a:cs typeface="DejaVu Sans" pitchFamily="34"/>
              </a:rPr>
              <a:t>defaults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4700B8"/>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68EBE3F2-58E5-4BD5-9A60-BB560172B4A7}"/>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23787899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7E4CBC-1FC5-44B9-97F9-5EB92702A4C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F888D75-8461-4E96-80C9-584ACBB9746E}"/>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31C57DE-ACE6-45BF-9BBC-94DB3327187C}"/>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dump-freq</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 el comando que utiliza dump para hacer respaldos del sistema de archivos, si es cero no se toma en cuenta este dispositivo. - </a:t>
            </a:r>
            <a:r>
              <a:rPr lang="es-ES" sz="3200" b="0" i="1" u="none" strike="noStrike" kern="1200" cap="none" spc="0" baseline="0">
                <a:solidFill>
                  <a:srgbClr val="4700B8"/>
                </a:solidFill>
                <a:effectLst>
                  <a:outerShdw dist="17962" dir="2700000">
                    <a:srgbClr val="000000"/>
                  </a:outerShdw>
                </a:effectLst>
                <a:uFillTx/>
                <a:latin typeface="Times New Roman" pitchFamily="18"/>
                <a:ea typeface="DejaVu Sans" pitchFamily="34"/>
                <a:cs typeface="DejaVu Sans" pitchFamily="34"/>
              </a:rPr>
              <a:t>1</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pass-num</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indica el orden en que la aplicación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fsck</a:t>
            </a:r>
            <a:r>
              <a:rPr lang="es-ES" sz="32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revisará la partición en busca de errores durante el inicio, si es cero el dispositivo no se revisa. -</a:t>
            </a:r>
            <a:r>
              <a:rPr lang="es-ES" sz="3200" b="1" i="1" u="none" strike="noStrike" kern="1200" cap="none" spc="0" baseline="0">
                <a:solidFill>
                  <a:srgbClr val="4700B8"/>
                </a:solidFill>
                <a:uFillTx/>
                <a:latin typeface="Times New Roman" pitchFamily="18"/>
                <a:ea typeface="DejaVu Sans" pitchFamily="34"/>
                <a:cs typeface="DejaVu Sans" pitchFamily="34"/>
              </a:rPr>
              <a:t>1</a:t>
            </a:r>
          </a:p>
        </p:txBody>
      </p:sp>
      <p:pic>
        <p:nvPicPr>
          <p:cNvPr id="5" name="Imagen 4">
            <a:extLst>
              <a:ext uri="{FF2B5EF4-FFF2-40B4-BE49-F238E27FC236}">
                <a16:creationId xmlns:a16="http://schemas.microsoft.com/office/drawing/2014/main" id="{CC536400-D0A8-4885-8E09-206BF8F46EA9}"/>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1170389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2FFFB-3B60-4ED4-AF33-C4AC557F513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8947B65-6279-47B8-8888-D025934C6EAF}"/>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EC42CB5-B786-458E-9C55-BE9629C15F5C}"/>
              </a:ext>
            </a:extLst>
          </p:cNvPr>
          <p:cNvSpPr/>
          <p:nvPr/>
        </p:nvSpPr>
        <p:spPr>
          <a:xfrm>
            <a:off x="323999" y="1619996"/>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COMANDO mount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Monta dispositivos de almacenamiento en particiones indicadas.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Mount </a:t>
            </a:r>
            <a:r>
              <a:rPr lang="es-ES" sz="3200" b="0" i="1" u="none" strike="noStrike" kern="1200" cap="none" spc="0" baseline="0">
                <a:solidFill>
                  <a:srgbClr val="008000"/>
                </a:solidFill>
                <a:effectLst>
                  <a:outerShdw dist="17962" dir="2700000">
                    <a:srgbClr val="000000"/>
                  </a:outerShdw>
                </a:effectLst>
                <a:uFillTx/>
                <a:latin typeface="Times New Roman" pitchFamily="18"/>
                <a:ea typeface="DejaVu Sans" pitchFamily="34"/>
                <a:cs typeface="DejaVu Sans" pitchFamily="34"/>
              </a:rPr>
              <a:t>/dev/cdrom</a:t>
            </a:r>
            <a:r>
              <a:rPr lang="es-ES" sz="32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3200" b="0" i="1" u="none" strike="noStrike" kern="1200" cap="none" spc="0" baseline="0">
                <a:solidFill>
                  <a:srgbClr val="4700B8"/>
                </a:solidFill>
                <a:effectLst>
                  <a:outerShdw dist="17962" dir="2700000">
                    <a:srgbClr val="000000"/>
                  </a:outerShdw>
                </a:effectLst>
                <a:uFillTx/>
                <a:latin typeface="Times New Roman" pitchFamily="18"/>
                <a:ea typeface="DejaVu Sans" pitchFamily="34"/>
                <a:cs typeface="DejaVu Sans" pitchFamily="34"/>
              </a:rPr>
              <a:t>/cd</a:t>
            </a:r>
            <a:r>
              <a:rPr lang="es-ES" sz="32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3200" b="0" i="1" u="none" strike="noStrike" kern="1200" cap="none" spc="0" baseline="0">
                <a:solidFill>
                  <a:srgbClr val="B80047"/>
                </a:solidFill>
                <a:effectLst>
                  <a:outerShdw dist="17962" dir="2700000">
                    <a:srgbClr val="000000"/>
                  </a:outerShdw>
                </a:effectLst>
                <a:uFillTx/>
                <a:latin typeface="Times New Roman" pitchFamily="18"/>
                <a:ea typeface="DejaVu Sans" pitchFamily="34"/>
                <a:cs typeface="DejaVu Sans" pitchFamily="34"/>
              </a:rPr>
              <a:t>iso9660</a:t>
            </a:r>
            <a:r>
              <a:rPr lang="es-ES" sz="32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3200" b="0" i="1" u="none" strike="noStrike" kern="1200" cap="none" spc="0" baseline="0">
                <a:solidFill>
                  <a:srgbClr val="EB613D"/>
                </a:solidFill>
                <a:effectLst>
                  <a:outerShdw dist="17962" dir="2700000">
                    <a:srgbClr val="000000"/>
                  </a:outerShdw>
                </a:effectLst>
                <a:uFillTx/>
                <a:latin typeface="Times New Roman" pitchFamily="18"/>
                <a:ea typeface="DejaVu Sans" pitchFamily="34"/>
                <a:cs typeface="DejaVu Sans" pitchFamily="34"/>
              </a:rPr>
              <a:t>ro,user,noauto,unhide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1" u="none" strike="noStrike" kern="1200" cap="none" spc="0" baseline="0">
                <a:solidFill>
                  <a:srgbClr val="008000"/>
                </a:solidFill>
                <a:effectLst>
                  <a:outerShdw dist="17962" dir="2700000">
                    <a:srgbClr val="000000"/>
                  </a:outerShdw>
                </a:effectLst>
                <a:uFillTx/>
                <a:latin typeface="Times New Roman" pitchFamily="18"/>
                <a:ea typeface="DejaVu Sans" pitchFamily="34"/>
                <a:cs typeface="DejaVu Sans" pitchFamily="34"/>
              </a:rPr>
              <a:t>Dispositivo </a:t>
            </a:r>
            <a:r>
              <a:rPr lang="es-ES" sz="3200" b="0" i="1" u="none" strike="noStrike" kern="1200" cap="none" spc="0" baseline="0">
                <a:solidFill>
                  <a:srgbClr val="4700B8"/>
                </a:solidFill>
                <a:effectLst>
                  <a:outerShdw dist="17962" dir="2700000">
                    <a:srgbClr val="000000"/>
                  </a:outerShdw>
                </a:effectLst>
                <a:uFillTx/>
                <a:latin typeface="Times New Roman" pitchFamily="18"/>
                <a:ea typeface="DejaVu Sans" pitchFamily="34"/>
                <a:cs typeface="DejaVu Sans" pitchFamily="34"/>
              </a:rPr>
              <a:t>punto de montaje </a:t>
            </a:r>
            <a:r>
              <a:rPr lang="es-ES" sz="3200" b="0" i="1" u="none" strike="noStrike" kern="1200" cap="none" spc="0" baseline="0">
                <a:solidFill>
                  <a:srgbClr val="B80047"/>
                </a:solidFill>
                <a:effectLst>
                  <a:outerShdw dist="17962" dir="2700000">
                    <a:srgbClr val="000000"/>
                  </a:outerShdw>
                </a:effectLst>
                <a:uFillTx/>
                <a:latin typeface="Times New Roman" pitchFamily="18"/>
                <a:ea typeface="DejaVu Sans" pitchFamily="34"/>
                <a:cs typeface="DejaVu Sans" pitchFamily="34"/>
              </a:rPr>
              <a:t>sistema de archivos </a:t>
            </a:r>
            <a:r>
              <a:rPr lang="es-ES" sz="3200" b="0" i="1" u="none" strike="noStrike" kern="1200" cap="none" spc="0" baseline="0">
                <a:solidFill>
                  <a:srgbClr val="FF3333"/>
                </a:solidFill>
                <a:effectLst>
                  <a:outerShdw dist="17962" dir="2700000">
                    <a:srgbClr val="000000"/>
                  </a:outerShdw>
                </a:effectLst>
                <a:uFillTx/>
                <a:latin typeface="Times New Roman" pitchFamily="18"/>
                <a:ea typeface="DejaVu Sans" pitchFamily="34"/>
                <a:cs typeface="DejaVu Sans" pitchFamily="34"/>
              </a:rPr>
              <a:t>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142E85F2-963F-4404-A192-6301FF1704AE}"/>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42779616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48DB3-E83A-42DE-944A-FD5AEE573597}"/>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7FB0A6B-1F0E-4AD0-9CEE-54468D0EF1E3}"/>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FF3C17F-36AA-42ED-A17F-759F8B6B09CE}"/>
              </a:ext>
            </a:extLst>
          </p:cNvPr>
          <p:cNvSpPr/>
          <p:nvPr/>
        </p:nvSpPr>
        <p:spPr>
          <a:xfrm>
            <a:off x="217078" y="1405798"/>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Las opciones comunes a todos los sistemas de archivos son:</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auto / noauto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 la opción auto, el dispositivo será montado automáticamente durante el inicio o en caso de que el comando mount -a sea ejecutado. auto es el valor por defecto. Si no se desea que el dispositivo se monte automáticamente, se deberá substituir por noauto.</a:t>
            </a:r>
          </a:p>
        </p:txBody>
      </p:sp>
      <p:pic>
        <p:nvPicPr>
          <p:cNvPr id="5" name="Imagen 4">
            <a:extLst>
              <a:ext uri="{FF2B5EF4-FFF2-40B4-BE49-F238E27FC236}">
                <a16:creationId xmlns:a16="http://schemas.microsoft.com/office/drawing/2014/main" id="{F454D526-8BE4-4921-AB45-48AFEC7C38F3}"/>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73564990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3B3DE4-62AA-41DF-B7EA-02C931CECCF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B459249-71ED-40FD-87FF-414D99F7A965}"/>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5AAC34D-D5AE-4732-8155-1B712F9E0C0D}"/>
              </a:ext>
            </a:extLst>
          </p:cNvPr>
          <p:cNvSpPr/>
          <p:nvPr/>
        </p:nvSpPr>
        <p:spPr>
          <a:xfrm>
            <a:off x="217078" y="1405798"/>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dev / nodev</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Interpretar / no interpretar dispositivos especiales de bloques en el sistema de archivos.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Los dispositivos especiales de bloques son similares a discos (donde se puede acceder a los datos dado un número de bloque, y p.ej. tiene sentido tener un caché de bloques).</a:t>
            </a:r>
          </a:p>
        </p:txBody>
      </p:sp>
      <p:pic>
        <p:nvPicPr>
          <p:cNvPr id="5" name="Imagen 4">
            <a:extLst>
              <a:ext uri="{FF2B5EF4-FFF2-40B4-BE49-F238E27FC236}">
                <a16:creationId xmlns:a16="http://schemas.microsoft.com/office/drawing/2014/main" id="{E44359A3-C1B1-40A8-82DC-10D52CEEAD30}"/>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26466153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D4DB-20DD-42EE-9B11-07664DA0279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C4FD34A-9B77-4008-BCF5-9E96E5C1F7E1}"/>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0454476-90F1-4D74-A358-980705294A86}"/>
              </a:ext>
            </a:extLst>
          </p:cNvPr>
          <p:cNvSpPr/>
          <p:nvPr/>
        </p:nvSpPr>
        <p:spPr>
          <a:xfrm>
            <a:off x="217078" y="1405798"/>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exec / noexec</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exec permite ejecutar binarios que están en la partición, mientras que noexec lo impide.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noexec puede resultar útil en una partición que contenga binarios se deseen ejecutar en el sistema, o que no deban ser ejecutados. Este podría ser el caso de la partición de Windows.dev / nodev</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F09E46DD-5CCA-41F6-A270-EE9CC5181E1A}"/>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35725199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4BCC9F-0689-4D36-82FD-158EFF57847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8007180-7686-416B-906B-B7AE0A3A4C0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F113E80-6C65-466A-9FB3-2373D0BB3923}"/>
              </a:ext>
            </a:extLst>
          </p:cNvPr>
          <p:cNvSpPr/>
          <p:nvPr/>
        </p:nvSpPr>
        <p:spPr>
          <a:xfrm>
            <a:off x="217078" y="1405798"/>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Ro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Montar para sólo lectura.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Rw</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Montar el sistema de archivos para lectura/escritura.</a:t>
            </a:r>
          </a:p>
        </p:txBody>
      </p:sp>
      <p:pic>
        <p:nvPicPr>
          <p:cNvPr id="5" name="Imagen 4">
            <a:extLst>
              <a:ext uri="{FF2B5EF4-FFF2-40B4-BE49-F238E27FC236}">
                <a16:creationId xmlns:a16="http://schemas.microsoft.com/office/drawing/2014/main" id="{8C940B74-257A-4A65-93FF-2BE32E4671FC}"/>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32798666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6B24F5-5FA9-4DBB-8392-F83E144CE55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5C31462-7506-47A3-89B1-A0603D39F2FF}"/>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3CB78BB-8BDA-45FD-965D-910DAA2A16B0}"/>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sync / async</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Indica la manera en que se debe realizar la entrada/salida en el sistema de archivos.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sync</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especifica que se realice de manera síncrona. Esta opción aparece en la unidad de discos flexibles. Si se está escribiendo en una unidad con la opción activada, los cambios son realizados físicamente en el dispositivo a la vez que se invoca el comando.</a:t>
            </a:r>
          </a:p>
        </p:txBody>
      </p:sp>
      <p:pic>
        <p:nvPicPr>
          <p:cNvPr id="5" name="Imagen 4">
            <a:extLst>
              <a:ext uri="{FF2B5EF4-FFF2-40B4-BE49-F238E27FC236}">
                <a16:creationId xmlns:a16="http://schemas.microsoft.com/office/drawing/2014/main" id="{38077545-09F5-453A-BCEA-4C1971FA19BE}"/>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517226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97E19B-952E-421C-A4E8-30B56D8B414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A6C62C6-167F-4BBC-9A10-EC3B649F3F50}"/>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36AFE77-334E-439C-BB88-17D48CA065DC}"/>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suid / nosuid</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Permite / bloquea la operación sobre los bits suid y sgid.</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Suid y sgid "Set User ID" y "Set Group ID", respectivamente. Son permisos de acceso que pueden asignarse a archivos o directorios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Se utilizan principalmente para permitir a los usuarios del sistema ejecutar binarios con privilegios elevados temporalmente para realizar una tarea específica.</a:t>
            </a:r>
          </a:p>
        </p:txBody>
      </p:sp>
      <p:pic>
        <p:nvPicPr>
          <p:cNvPr id="5" name="Imagen 4">
            <a:extLst>
              <a:ext uri="{FF2B5EF4-FFF2-40B4-BE49-F238E27FC236}">
                <a16:creationId xmlns:a16="http://schemas.microsoft.com/office/drawing/2014/main" id="{815E7581-ED59-4714-B170-DDD24EBE002F}"/>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105208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75ACB-C7DF-49E2-91FB-F1320CFF63F0}"/>
              </a:ext>
            </a:extLst>
          </p:cNvPr>
          <p:cNvSpPr txBox="1">
            <a:spLocks noGrp="1"/>
          </p:cNvSpPr>
          <p:nvPr>
            <p:ph type="title" idx="4294967295"/>
          </p:nvPr>
        </p:nvSpPr>
        <p:spPr>
          <a:xfrm>
            <a:off x="456843" y="27715"/>
            <a:ext cx="7542364" cy="1387803"/>
          </a:xfrm>
        </p:spPr>
        <p:txBody>
          <a:bodyPr>
            <a:spAutoFit/>
          </a:bodyPr>
          <a:lstStyle/>
          <a:p>
            <a:pPr lvl="0"/>
            <a:r>
              <a:rPr lang="es-ES"/>
              <a:t>LINUX / Índice</a:t>
            </a:r>
          </a:p>
        </p:txBody>
      </p:sp>
      <p:sp>
        <p:nvSpPr>
          <p:cNvPr id="3" name="Marcador de texto 2">
            <a:extLst>
              <a:ext uri="{FF2B5EF4-FFF2-40B4-BE49-F238E27FC236}">
                <a16:creationId xmlns:a16="http://schemas.microsoft.com/office/drawing/2014/main" id="{9298D179-E4F8-4AC2-BDA4-56851F0B5A3E}"/>
              </a:ext>
            </a:extLst>
          </p:cNvPr>
          <p:cNvSpPr txBox="1">
            <a:spLocks noGrp="1"/>
          </p:cNvSpPr>
          <p:nvPr>
            <p:ph type="body" idx="4294967295"/>
          </p:nvPr>
        </p:nvSpPr>
        <p:spPr>
          <a:xfrm>
            <a:off x="318604" y="1330918"/>
            <a:ext cx="8228164" cy="4969078"/>
          </a:xfrm>
        </p:spPr>
        <p:txBody>
          <a:bodyPr/>
          <a:lstStyle/>
          <a:p>
            <a:pPr lvl="0"/>
            <a:r>
              <a:rPr lang="es-ES"/>
              <a:t>- </a:t>
            </a:r>
            <a:r>
              <a:rPr lang="es-ES" sz="2600"/>
              <a:t>Introducción</a:t>
            </a:r>
          </a:p>
          <a:p>
            <a:pPr lvl="0"/>
            <a:r>
              <a:rPr lang="es-ES" sz="2600"/>
              <a:t>- Tipos de Distribucciones</a:t>
            </a:r>
          </a:p>
          <a:p>
            <a:pPr lvl="0"/>
            <a:r>
              <a:rPr lang="es-ES" sz="2600"/>
              <a:t>- Instalación de Ubuntu</a:t>
            </a:r>
          </a:p>
          <a:p>
            <a:pPr lvl="0"/>
            <a:r>
              <a:rPr lang="es-ES" sz="2600"/>
              <a:t>- Configuración Inicial</a:t>
            </a:r>
          </a:p>
          <a:p>
            <a:pPr lvl="0"/>
            <a:r>
              <a:rPr lang="es-ES" sz="2600"/>
              <a:t>- Comandos de Linux</a:t>
            </a:r>
          </a:p>
          <a:p>
            <a:pPr lvl="0"/>
            <a:r>
              <a:rPr lang="es-ES" sz="2600"/>
              <a:t>- Escritorio GNOME</a:t>
            </a:r>
          </a:p>
          <a:p>
            <a:pPr lvl="0"/>
            <a:r>
              <a:rPr lang="es-ES" sz="2600"/>
              <a:t>- Instalación de Software en Linux</a:t>
            </a:r>
          </a:p>
          <a:p>
            <a:pPr lvl="0"/>
            <a:r>
              <a:rPr lang="es-ES" sz="2600"/>
              <a:t>- Administrador de Ficheros</a:t>
            </a:r>
          </a:p>
          <a:p>
            <a:pPr lvl="0"/>
            <a:r>
              <a:rPr lang="es-ES" sz="2600"/>
              <a:t>- Administración del Sistema</a:t>
            </a:r>
          </a:p>
          <a:p>
            <a:pPr lvl="0"/>
            <a:r>
              <a:rPr lang="es-ES" sz="2600"/>
              <a:t>- Copias de Seguridad</a:t>
            </a:r>
          </a:p>
          <a:p>
            <a:pPr lvl="0"/>
            <a:endParaRPr lang="es-ES"/>
          </a:p>
          <a:p>
            <a:pPr lvl="0"/>
            <a:endParaRPr lang="es-ES"/>
          </a:p>
        </p:txBody>
      </p:sp>
      <p:pic>
        <p:nvPicPr>
          <p:cNvPr id="4" name="Imagen 3">
            <a:extLst>
              <a:ext uri="{FF2B5EF4-FFF2-40B4-BE49-F238E27FC236}">
                <a16:creationId xmlns:a16="http://schemas.microsoft.com/office/drawing/2014/main" id="{23CA01C4-891D-4D72-8E5F-11FAF52DCCEC}"/>
              </a:ext>
            </a:extLst>
          </p:cNvPr>
          <p:cNvPicPr>
            <a:picLocks noChangeAspect="1"/>
          </p:cNvPicPr>
          <p:nvPr/>
        </p:nvPicPr>
        <p:blipFill>
          <a:blip r:embed="rId3">
            <a:lum/>
            <a:alphaModFix/>
          </a:blip>
          <a:srcRect/>
          <a:stretch>
            <a:fillRect/>
          </a:stretch>
        </p:blipFill>
        <p:spPr>
          <a:xfrm>
            <a:off x="8105762" y="115918"/>
            <a:ext cx="1038237" cy="1223997"/>
          </a:xfrm>
          <a:prstGeom prst="rect">
            <a:avLst/>
          </a:prstGeom>
          <a:noFill/>
          <a:ln cap="flat">
            <a:noFill/>
          </a:ln>
        </p:spPr>
      </p:pic>
      <p:pic>
        <p:nvPicPr>
          <p:cNvPr id="5" name="Imagen 4">
            <a:hlinkClick r:id="rId4" action="ppaction://hlinksldjump"/>
            <a:extLst>
              <a:ext uri="{FF2B5EF4-FFF2-40B4-BE49-F238E27FC236}">
                <a16:creationId xmlns:a16="http://schemas.microsoft.com/office/drawing/2014/main" id="{BB1F373B-7048-4164-87FD-9AA514A60949}"/>
              </a:ext>
            </a:extLst>
          </p:cNvPr>
          <p:cNvPicPr>
            <a:picLocks noChangeAspect="1"/>
          </p:cNvPicPr>
          <p:nvPr/>
        </p:nvPicPr>
        <p:blipFill>
          <a:blip r:embed="rId3">
            <a:lum/>
            <a:alphaModFix/>
          </a:blip>
          <a:srcRect/>
          <a:stretch>
            <a:fillRect/>
          </a:stretch>
        </p:blipFill>
        <p:spPr>
          <a:xfrm>
            <a:off x="6668636" y="3420002"/>
            <a:ext cx="1971364" cy="2323801"/>
          </a:xfrm>
          <a:prstGeom prst="rect">
            <a:avLst/>
          </a:prstGeom>
          <a:noFill/>
          <a:ln cap="flat">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C23D3A-7AF5-4068-9D59-A17243CD8B4F}"/>
              </a:ext>
            </a:extLst>
          </p:cNvPr>
          <p:cNvSpPr txBox="1">
            <a:spLocks noGrp="1"/>
          </p:cNvSpPr>
          <p:nvPr>
            <p:ph type="title" idx="4294967295"/>
          </p:nvPr>
        </p:nvSpPr>
        <p:spPr/>
        <p:txBody>
          <a:bodyPr>
            <a:spAutoFit/>
          </a:bodyPr>
          <a:lstStyle/>
          <a:p>
            <a:pPr lvl="0"/>
            <a:r>
              <a:rPr lang="es-ES"/>
              <a:t>LINUX</a:t>
            </a:r>
          </a:p>
        </p:txBody>
      </p:sp>
      <p:sp>
        <p:nvSpPr>
          <p:cNvPr id="3" name="Marcador de texto 2">
            <a:extLst>
              <a:ext uri="{FF2B5EF4-FFF2-40B4-BE49-F238E27FC236}">
                <a16:creationId xmlns:a16="http://schemas.microsoft.com/office/drawing/2014/main" id="{9E7E175B-AD93-40BA-8994-ED67A3D9C596}"/>
              </a:ext>
            </a:extLst>
          </p:cNvPr>
          <p:cNvSpPr txBox="1">
            <a:spLocks noGrp="1"/>
          </p:cNvSpPr>
          <p:nvPr>
            <p:ph type="body" idx="4294967295"/>
          </p:nvPr>
        </p:nvSpPr>
        <p:spPr>
          <a:xfrm>
            <a:off x="228600" y="1447915"/>
            <a:ext cx="8686800" cy="5410075"/>
          </a:xfrm>
        </p:spPr>
        <p:txBody>
          <a:bodyPr/>
          <a:lstStyle/>
          <a:p>
            <a:pPr marL="0" lvl="0" indent="0">
              <a:lnSpc>
                <a:spcPct val="80000"/>
              </a:lnSpc>
              <a:spcBef>
                <a:spcPts val="7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100">
                <a:latin typeface="Times New Roman" pitchFamily="18"/>
              </a:rPr>
              <a:t>Distribuciones más populares.</a:t>
            </a:r>
          </a:p>
          <a:p>
            <a:pPr marL="0" lvl="1" indent="0" algn="just">
              <a:lnSpc>
                <a:spcPct val="80000"/>
              </a:lnSpc>
              <a:spcBef>
                <a:spcPts val="6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700" b="1">
                <a:latin typeface="Times New Roman" pitchFamily="18"/>
              </a:rPr>
              <a:t>Debian</a:t>
            </a:r>
            <a:r>
              <a:rPr lang="es-ES" sz="2700">
                <a:latin typeface="Times New Roman" pitchFamily="18"/>
              </a:rPr>
              <a:t>, una distribución mantenida por una red de desarrolladores voluntarios con un gran compromiso por los principios del software libre.</a:t>
            </a:r>
          </a:p>
          <a:p>
            <a:pPr marL="0" lvl="1" indent="0" algn="just">
              <a:lnSpc>
                <a:spcPct val="80000"/>
              </a:lnSpc>
              <a:spcBef>
                <a:spcPts val="6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700" b="1">
                <a:latin typeface="Times New Roman" pitchFamily="18"/>
              </a:rPr>
              <a:t>Fedora</a:t>
            </a:r>
            <a:r>
              <a:rPr lang="es-ES" sz="2700">
                <a:latin typeface="Times New Roman" pitchFamily="18"/>
              </a:rPr>
              <a:t> , una distribución lanzada por Red Hat para la comunidad.</a:t>
            </a:r>
          </a:p>
          <a:p>
            <a:pPr marL="0" lvl="1" indent="0" algn="just">
              <a:lnSpc>
                <a:spcPct val="80000"/>
              </a:lnSpc>
              <a:spcBef>
                <a:spcPts val="6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700" b="1">
                <a:latin typeface="Times New Roman" pitchFamily="18"/>
              </a:rPr>
              <a:t>Gentoo, </a:t>
            </a:r>
            <a:r>
              <a:rPr lang="es-ES" sz="2700">
                <a:latin typeface="Times New Roman" pitchFamily="18"/>
              </a:rPr>
              <a:t>una distribución orientada a usuarios avanzados, conocida por la similitud en su sistema de paquetes con el FreeBSD Ports, un sistema que automatiza la compilación de aplicaciones desde su código fuente.</a:t>
            </a:r>
          </a:p>
          <a:p>
            <a:pPr marL="0" lvl="1" indent="0" algn="just">
              <a:lnSpc>
                <a:spcPct val="80000"/>
              </a:lnSpc>
              <a:spcBef>
                <a:spcPts val="6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700" b="1">
                <a:latin typeface="Times New Roman" pitchFamily="18"/>
              </a:rPr>
              <a:t>gOS, </a:t>
            </a:r>
            <a:r>
              <a:rPr lang="es-ES" sz="2700">
                <a:latin typeface="Times New Roman" pitchFamily="18"/>
              </a:rPr>
              <a:t>una distribución basada en Ubuntu para netbooks.</a:t>
            </a:r>
          </a:p>
          <a:p>
            <a:pPr marL="0" lvl="1" indent="0" algn="just">
              <a:lnSpc>
                <a:spcPct val="80000"/>
              </a:lnSpc>
              <a:spcBef>
                <a:spcPts val="6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700" b="1">
                <a:latin typeface="Times New Roman" pitchFamily="18"/>
              </a:rPr>
              <a:t>Knoppix, </a:t>
            </a:r>
            <a:r>
              <a:rPr lang="es-ES" sz="2700">
                <a:latin typeface="Times New Roman" pitchFamily="18"/>
              </a:rPr>
              <a:t>la primera distribución live en correr completamente desde un medio extraíble. Está basada en Debian.</a:t>
            </a:r>
          </a:p>
        </p:txBody>
      </p:sp>
      <p:pic>
        <p:nvPicPr>
          <p:cNvPr id="4" name="Imagen 3">
            <a:hlinkClick r:id="rId3" action="ppaction://program"/>
            <a:extLst>
              <a:ext uri="{FF2B5EF4-FFF2-40B4-BE49-F238E27FC236}">
                <a16:creationId xmlns:a16="http://schemas.microsoft.com/office/drawing/2014/main" id="{493E4C71-6A51-4106-BD73-2C78A62C6F79}"/>
              </a:ext>
            </a:extLst>
          </p:cNvPr>
          <p:cNvPicPr>
            <a:picLocks noChangeAspect="1"/>
          </p:cNvPicPr>
          <p:nvPr/>
        </p:nvPicPr>
        <p:blipFill>
          <a:blip r:embed="rId4">
            <a:lum/>
            <a:alphaModFix/>
          </a:blip>
          <a:srcRect/>
          <a:stretch>
            <a:fillRect/>
          </a:stretch>
        </p:blipFill>
        <p:spPr>
          <a:xfrm>
            <a:off x="3809884" y="152284"/>
            <a:ext cx="949320" cy="990715"/>
          </a:xfrm>
          <a:prstGeom prst="rect">
            <a:avLst/>
          </a:prstGeom>
          <a:noFill/>
          <a:ln cap="flat">
            <a:noFill/>
          </a:ln>
        </p:spPr>
      </p:pic>
      <p:pic>
        <p:nvPicPr>
          <p:cNvPr id="5" name="Imagen 4">
            <a:hlinkClick r:id="rId5" action="ppaction://program"/>
            <a:extLst>
              <a:ext uri="{FF2B5EF4-FFF2-40B4-BE49-F238E27FC236}">
                <a16:creationId xmlns:a16="http://schemas.microsoft.com/office/drawing/2014/main" id="{8F562F7B-094D-45AF-9945-CEE97399ED94}"/>
              </a:ext>
            </a:extLst>
          </p:cNvPr>
          <p:cNvPicPr>
            <a:picLocks noChangeAspect="1"/>
          </p:cNvPicPr>
          <p:nvPr/>
        </p:nvPicPr>
        <p:blipFill>
          <a:blip r:embed="rId6">
            <a:lum/>
            <a:alphaModFix/>
          </a:blip>
          <a:srcRect/>
          <a:stretch>
            <a:fillRect/>
          </a:stretch>
        </p:blipFill>
        <p:spPr>
          <a:xfrm>
            <a:off x="5029200" y="152284"/>
            <a:ext cx="946083" cy="990715"/>
          </a:xfrm>
          <a:prstGeom prst="rect">
            <a:avLst/>
          </a:prstGeom>
          <a:noFill/>
          <a:ln cap="flat">
            <a:noFill/>
          </a:ln>
        </p:spPr>
      </p:pic>
      <p:pic>
        <p:nvPicPr>
          <p:cNvPr id="6" name="Imagen 5">
            <a:hlinkClick r:id="rId7" action="ppaction://program"/>
            <a:extLst>
              <a:ext uri="{FF2B5EF4-FFF2-40B4-BE49-F238E27FC236}">
                <a16:creationId xmlns:a16="http://schemas.microsoft.com/office/drawing/2014/main" id="{E21205F1-C5B9-47C7-AF1C-B8C28A7BB69F}"/>
              </a:ext>
            </a:extLst>
          </p:cNvPr>
          <p:cNvPicPr>
            <a:picLocks noChangeAspect="1"/>
          </p:cNvPicPr>
          <p:nvPr/>
        </p:nvPicPr>
        <p:blipFill>
          <a:blip r:embed="rId8">
            <a:lum/>
            <a:alphaModFix/>
          </a:blip>
          <a:srcRect/>
          <a:stretch>
            <a:fillRect/>
          </a:stretch>
        </p:blipFill>
        <p:spPr>
          <a:xfrm>
            <a:off x="6172200" y="380884"/>
            <a:ext cx="1009799" cy="571682"/>
          </a:xfrm>
          <a:prstGeom prst="rect">
            <a:avLst/>
          </a:prstGeom>
          <a:noFill/>
          <a:ln cap="flat">
            <a:noFill/>
          </a:ln>
        </p:spPr>
      </p:pic>
      <p:pic>
        <p:nvPicPr>
          <p:cNvPr id="7" name="Imagen 6">
            <a:hlinkClick r:id="rId9" action="ppaction://program"/>
            <a:extLst>
              <a:ext uri="{FF2B5EF4-FFF2-40B4-BE49-F238E27FC236}">
                <a16:creationId xmlns:a16="http://schemas.microsoft.com/office/drawing/2014/main" id="{D1F5BAA6-EA91-47C6-A6BB-43010FA08DA8}"/>
              </a:ext>
            </a:extLst>
          </p:cNvPr>
          <p:cNvPicPr>
            <a:picLocks noChangeAspect="1"/>
          </p:cNvPicPr>
          <p:nvPr/>
        </p:nvPicPr>
        <p:blipFill>
          <a:blip r:embed="rId10">
            <a:lum/>
            <a:alphaModFix/>
          </a:blip>
          <a:srcRect/>
          <a:stretch>
            <a:fillRect/>
          </a:stretch>
        </p:blipFill>
        <p:spPr>
          <a:xfrm>
            <a:off x="6934315" y="990715"/>
            <a:ext cx="780842" cy="780842"/>
          </a:xfrm>
          <a:prstGeom prst="rect">
            <a:avLst/>
          </a:prstGeom>
          <a:noFill/>
          <a:ln cap="flat">
            <a:noFill/>
          </a:ln>
        </p:spPr>
      </p:pic>
      <p:pic>
        <p:nvPicPr>
          <p:cNvPr id="8" name="Imagen 7">
            <a:hlinkClick r:id="rId11" action="ppaction://program"/>
            <a:extLst>
              <a:ext uri="{FF2B5EF4-FFF2-40B4-BE49-F238E27FC236}">
                <a16:creationId xmlns:a16="http://schemas.microsoft.com/office/drawing/2014/main" id="{2285E4C0-6052-462C-A70F-FF38E46530B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98265" y="228600"/>
            <a:ext cx="842264" cy="1038237"/>
          </a:xfrm>
          <a:prstGeom prst="rect">
            <a:avLst/>
          </a:prstGeom>
          <a:noFill/>
          <a:ln cap="flat">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3AD2C-02A4-4E30-B382-ABF10EAAB20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075B6DB-06B0-47A2-9C81-A40CB693165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52B3077-C83C-4001-9B58-1AEBD4489B09}"/>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suid / nosuid</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Si un fichero tiene activado el bit "Setuid" se identifica con una “s” en un listado de la siguiente forma: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sp>
        <p:nvSpPr>
          <p:cNvPr id="5" name="CuadroTexto 4">
            <a:extLst>
              <a:ext uri="{FF2B5EF4-FFF2-40B4-BE49-F238E27FC236}">
                <a16:creationId xmlns:a16="http://schemas.microsoft.com/office/drawing/2014/main" id="{DDBFB2C3-4353-4644-AD0D-535367B43110}"/>
              </a:ext>
            </a:extLst>
          </p:cNvPr>
          <p:cNvSpPr txBox="1"/>
          <p:nvPr/>
        </p:nvSpPr>
        <p:spPr>
          <a:xfrm>
            <a:off x="973799" y="3600001"/>
            <a:ext cx="8026200" cy="2771637"/>
          </a:xfrm>
          <a:prstGeom prst="rect">
            <a:avLst/>
          </a:prstGeom>
          <a:noFill/>
          <a:ln cap="flat">
            <a:noFill/>
          </a:ln>
        </p:spPr>
        <p:txBody>
          <a:bodyPr vert="horz" wrap="square" lIns="90004" tIns="44997" rIns="90004" bIns="44997"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200" b="1" i="0" u="none" strike="noStrike" kern="1200" cap="none" spc="0" baseline="0">
                <a:solidFill>
                  <a:srgbClr val="000000"/>
                </a:solidFill>
                <a:uFillTx/>
                <a:latin typeface="Arial" pitchFamily="18"/>
                <a:ea typeface="DejaVu Sans" pitchFamily="2"/>
                <a:cs typeface="Lohit Hindi" pitchFamily="2"/>
              </a:rPr>
              <a:t>-rwsr-xr-x. 1 root root 28416 jul 16  2010 passwd</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200" b="1" i="0" u="none" strike="noStrike" kern="1200" cap="none" spc="0" baseline="0">
                <a:solidFill>
                  <a:srgbClr val="000000"/>
                </a:solidFill>
                <a:uFillTx/>
                <a:latin typeface="Arial" pitchFamily="18"/>
                <a:ea typeface="DejaVu Sans" pitchFamily="2"/>
                <a:cs typeface="Lohit Hindi" pitchFamily="2"/>
              </a:rPr>
              <a:t>Por ejemplo el bit setuid se utiliza en el fichero /usr/bin/passwd para que todo el mundo pueda cambiar su contraseña de forma controlada. Pudiendo ejecutar este programa se consigue que un usuario pueda escribir en el fichero de claves(/etc/passwd) pero sin tener que dar permisos de escritura al fichero, lo cual seria un gran agujero de seguridad</a:t>
            </a:r>
          </a:p>
        </p:txBody>
      </p:sp>
      <p:pic>
        <p:nvPicPr>
          <p:cNvPr id="6" name="Imagen 5">
            <a:extLst>
              <a:ext uri="{FF2B5EF4-FFF2-40B4-BE49-F238E27FC236}">
                <a16:creationId xmlns:a16="http://schemas.microsoft.com/office/drawing/2014/main" id="{6153CE99-AEF7-4FB5-BB5C-B1DCF28814A2}"/>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40221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295176-2BAD-4D4A-89D8-40B18CD5D00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16F0565-7F4B-491F-9988-F1E3E60CD81D}"/>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0A527DB-D2C7-4E4D-A2F1-069A76005D02}"/>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suid / nosuid</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Permiso set group ID, setgid o SGID</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Cuando el setgid le es asignado a un directorio, archivos nuevos y directorios creados debajo de ese directorio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heredarán el grupo de ese directorio</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 diferencia del comportamiento por defecto, que es usar el grupo primario del usuario efectivo al asignar el grupo de archivos nuevos y directorios.</a:t>
            </a:r>
          </a:p>
        </p:txBody>
      </p:sp>
      <p:pic>
        <p:nvPicPr>
          <p:cNvPr id="5" name="Imagen 4">
            <a:extLst>
              <a:ext uri="{FF2B5EF4-FFF2-40B4-BE49-F238E27FC236}">
                <a16:creationId xmlns:a16="http://schemas.microsoft.com/office/drawing/2014/main" id="{9E22DC70-CD9D-40C1-92DF-BA0DA6C9B567}"/>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5465686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7CF7C2-5FD9-4AE7-85C7-A8783ED6737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738E760-0ADB-40B5-A1D1-BCAB679BDA49}"/>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7CA5BBB-8C0F-45AD-8411-C396D151EA81}"/>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suid / nosuid</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Permiso de sticky bit.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En un directorio, por el contrario, el sticky bit previene que los usuarios renombren, muevan o borren los archivos que allí se encuentran,</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Solo el propietario del directorio y el superusuario quedan exentos de esto.</a:t>
            </a:r>
          </a:p>
        </p:txBody>
      </p:sp>
      <p:pic>
        <p:nvPicPr>
          <p:cNvPr id="5" name="Imagen 4">
            <a:extLst>
              <a:ext uri="{FF2B5EF4-FFF2-40B4-BE49-F238E27FC236}">
                <a16:creationId xmlns:a16="http://schemas.microsoft.com/office/drawing/2014/main" id="{0C951507-13E8-4F5C-90F3-2AE867928264}"/>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234255029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3FC898-12CE-4EF4-8839-755A77D24D5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56F71D6-5CBD-4D37-B596-982B687C307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5D51B91-3BAC-4A49-BB46-3DF85C3FD9B7}"/>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suid / nosuid</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chmod +t /home          </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agrega permisos de sticky bit al directorio home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chmod g+s /home/grupo   </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agrega el setgid al grupo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chmod gu+s /home/grupo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agrega el setuid y el setgid al usuario y al grupo respectivamente</a:t>
            </a:r>
          </a:p>
        </p:txBody>
      </p:sp>
      <p:pic>
        <p:nvPicPr>
          <p:cNvPr id="5" name="Imagen 4">
            <a:extLst>
              <a:ext uri="{FF2B5EF4-FFF2-40B4-BE49-F238E27FC236}">
                <a16:creationId xmlns:a16="http://schemas.microsoft.com/office/drawing/2014/main" id="{E99D1548-BB9A-4F79-91FF-6A512AE2D132}"/>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38716437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B1F3D-47C3-4FCA-B833-738D10E8608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6D19CA8-CDA1-4EF3-B63B-1C301F06395B}"/>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5642A16-DC30-4CCB-B302-739F8A2C6949}"/>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user / nouser</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Permite a cualquier usuario montar el sistema de archivos. Implica directamente las opciones noexec, nosuid y nodev a menos que se especifiquen otras.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Si se utiliza la opción nouser, solo el usuario root podrá montar el sistema de archivos.</a:t>
            </a:r>
          </a:p>
        </p:txBody>
      </p:sp>
      <p:pic>
        <p:nvPicPr>
          <p:cNvPr id="5" name="Imagen 4">
            <a:extLst>
              <a:ext uri="{FF2B5EF4-FFF2-40B4-BE49-F238E27FC236}">
                <a16:creationId xmlns:a16="http://schemas.microsoft.com/office/drawing/2014/main" id="{C951B116-61B9-4781-8426-5C8D2BD46AFE}"/>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27953880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C0686A-E8A6-4DFF-A584-7E348F2159B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C74604D-E7BE-45AA-A703-55473DAB8A33}"/>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EB287DE-40BE-496C-8129-C25C1BE33B75}"/>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defaults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Utiliza las opciones por defecto:</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rw,suid,dev,exec,auto,nouser,async.</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A621EB04-7B96-443A-8CC7-09609945E6EC}"/>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9389512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FDDA09-BA5F-45FF-B315-50A809E8E71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B5122EB-DE5E-4B96-A7E0-DBE418F6178D}"/>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6B5EB58-0FC3-406C-901A-B4631C784F2A}"/>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r>
              <a:rPr lang="es-ES" sz="3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mount opciones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Ejemplos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mount -t vfat /dev/fd0 /mnt/floppy</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mount -t iso9660 /dev/hdb0 /mnt/cdrom</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mount -t iso9660 -o loop /home/usuario/imagen.iso /mnt/imagenes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Monta una imagen</a:t>
            </a:r>
          </a:p>
        </p:txBody>
      </p:sp>
      <p:pic>
        <p:nvPicPr>
          <p:cNvPr id="5" name="Imagen 4">
            <a:extLst>
              <a:ext uri="{FF2B5EF4-FFF2-40B4-BE49-F238E27FC236}">
                <a16:creationId xmlns:a16="http://schemas.microsoft.com/office/drawing/2014/main" id="{2726FC11-4DA8-40E0-A280-3EC6EBA85726}"/>
              </a:ext>
            </a:extLst>
          </p:cNvPr>
          <p:cNvPicPr>
            <a:picLocks noChangeAspect="1"/>
          </p:cNvPicPr>
          <p:nvPr/>
        </p:nvPicPr>
        <p:blipFill>
          <a:blip r:embed="rId3">
            <a:lum/>
            <a:alphaModFix/>
          </a:blip>
          <a:srcRect/>
          <a:stretch>
            <a:fillRect/>
          </a:stretch>
        </p:blipFill>
        <p:spPr>
          <a:xfrm>
            <a:off x="7560359" y="179999"/>
            <a:ext cx="1368363" cy="1368719"/>
          </a:xfrm>
          <a:prstGeom prst="rect">
            <a:avLst/>
          </a:prstGeom>
          <a:noFill/>
          <a:ln cap="flat">
            <a:noFill/>
          </a:ln>
        </p:spPr>
      </p:pic>
    </p:spTree>
    <p:extLst>
      <p:ext uri="{BB962C8B-B14F-4D97-AF65-F5344CB8AC3E}">
        <p14:creationId xmlns:p14="http://schemas.microsoft.com/office/powerpoint/2010/main" val="5349771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ABEB26-CC94-4787-A04A-E145D4F3A72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092ADC2-FB96-4B5F-AFC5-1DA3D741B947}"/>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E7AFD14-E2BD-4939-A2FF-AF8F87155B01}"/>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UMOUNT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Desmonta un dispositivo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Umount /media/dispositivo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D3321F34-418F-45BF-B197-14AB0AB5FD1B}"/>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13459481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422C1-95E9-497B-9634-A86BDE55AEA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2ECF444-056D-4465-B7AF-C609C5896AB9}"/>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4DDEFD0-D210-4DC1-BC2A-621BA6B4BA4A}"/>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 grandes rasgos, se denomina </a:t>
            </a:r>
            <a:r>
              <a:rPr lang="es-ES" sz="36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partición</a:t>
            </a:r>
            <a:r>
              <a:rPr lang="es-ES" sz="3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 una </a:t>
            </a:r>
            <a:r>
              <a:rPr lang="es-ES" sz="36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porción del disco duro</a:t>
            </a:r>
            <a:r>
              <a:rPr lang="es-ES" sz="3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con un tamaño predeterminado, en donde se irán colocando archivos de cualquier tipo y extensión.</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Por otro lado, se denomina </a:t>
            </a:r>
            <a:r>
              <a:rPr lang="es-ES" sz="36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punto de montaje</a:t>
            </a:r>
            <a:r>
              <a:rPr lang="es-ES" sz="3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 un </a:t>
            </a:r>
            <a:r>
              <a:rPr lang="es-ES" sz="36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directorio</a:t>
            </a:r>
            <a:r>
              <a:rPr lang="es-ES" sz="3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bajo el cual se irán ordenando archivos en una determinada manera.</a:t>
            </a:r>
          </a:p>
          <a:p>
            <a:pPr marL="0" marR="0" lvl="1"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40219E16-39AC-4335-8AB6-39050A6621B7}"/>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23202220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B4E6F-BF62-4294-9ACE-F658FE4D889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4396305-E7F5-4CEB-B24C-2CF8D641B47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7591225-BF08-4F85-916F-2A53A5A329BA}"/>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rPr>
              <a:t>Existen dos tipos de particiones: particiones primarias y particiones lógicas.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Los discos duros aceptan solamente cuatro particiones primarias</a:t>
            </a:r>
            <a:r>
              <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rPr>
              <a:t>, sin importar el tamaño de cada una de ellas.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rPr>
              <a:t>Sin embargo,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una partición primaria puede</a:t>
            </a:r>
            <a:r>
              <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rPr>
              <a:t>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subdividirse</a:t>
            </a:r>
            <a:r>
              <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rPr>
              <a:t>” a sí mísma para que nuestro disco pueda aceptar más 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endParaRPr>
          </a:p>
          <a:p>
            <a:pPr marL="0" marR="0" lvl="1"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89676393-AB87-4876-B540-860EBB20F8A7}"/>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49771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0A801-1B83-4FB4-BA7F-D3FC5D861241}"/>
              </a:ext>
            </a:extLst>
          </p:cNvPr>
          <p:cNvSpPr txBox="1">
            <a:spLocks noGrp="1"/>
          </p:cNvSpPr>
          <p:nvPr>
            <p:ph type="title" idx="4294967295"/>
          </p:nvPr>
        </p:nvSpPr>
        <p:spPr/>
        <p:txBody>
          <a:bodyPr>
            <a:spAutoFit/>
          </a:bodyPr>
          <a:lstStyle/>
          <a:p>
            <a:pPr lvl="0"/>
            <a:r>
              <a:rPr lang="es-ES" dirty="0"/>
              <a:t>LINUX</a:t>
            </a:r>
          </a:p>
        </p:txBody>
      </p:sp>
      <p:sp>
        <p:nvSpPr>
          <p:cNvPr id="3" name="Marcador de texto 2">
            <a:extLst>
              <a:ext uri="{FF2B5EF4-FFF2-40B4-BE49-F238E27FC236}">
                <a16:creationId xmlns:a16="http://schemas.microsoft.com/office/drawing/2014/main" id="{9F8DFE4C-598E-4397-9D06-E5EDEE707EFA}"/>
              </a:ext>
            </a:extLst>
          </p:cNvPr>
          <p:cNvSpPr txBox="1">
            <a:spLocks noGrp="1"/>
          </p:cNvSpPr>
          <p:nvPr>
            <p:ph type="body" idx="4294967295"/>
          </p:nvPr>
        </p:nvSpPr>
        <p:spPr>
          <a:xfrm>
            <a:off x="456843" y="1718998"/>
            <a:ext cx="8458200" cy="4910044"/>
          </a:xfrm>
        </p:spPr>
        <p:txBody>
          <a:bodyPr/>
          <a:lstStyle/>
          <a:p>
            <a:pPr marL="0" lvl="0" indent="0">
              <a:lnSpc>
                <a:spcPct val="80000"/>
              </a:lnSpc>
              <a:spcBef>
                <a:spcPts val="69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dirty="0">
                <a:latin typeface="Times New Roman" pitchFamily="18"/>
              </a:rPr>
              <a:t>Distribuciones mas populares.</a:t>
            </a:r>
          </a:p>
          <a:p>
            <a:pPr marL="0" lvl="1" indent="0" algn="just">
              <a:lnSpc>
                <a:spcPct val="80000"/>
              </a:lnSpc>
              <a:spcBef>
                <a:spcPts val="52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err="1">
                <a:latin typeface="Times New Roman" pitchFamily="18"/>
              </a:rPr>
              <a:t>Kubuntu</a:t>
            </a:r>
            <a:r>
              <a:rPr lang="es-ES" sz="2100" dirty="0">
                <a:latin typeface="Times New Roman" pitchFamily="18"/>
              </a:rPr>
              <a:t>, la versión en KDE de Ubuntu.</a:t>
            </a:r>
          </a:p>
          <a:p>
            <a:pPr marL="0" lvl="1" indent="0" algn="just">
              <a:lnSpc>
                <a:spcPct val="80000"/>
              </a:lnSpc>
              <a:spcBef>
                <a:spcPts val="52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err="1">
                <a:latin typeface="Times New Roman" pitchFamily="18"/>
              </a:rPr>
              <a:t>Mandriva</a:t>
            </a:r>
            <a:r>
              <a:rPr lang="es-ES" sz="2100" dirty="0">
                <a:latin typeface="Times New Roman" pitchFamily="18"/>
              </a:rPr>
              <a:t>, mantenida por la compañía francesa del mismo nombre, es un sistema popular en Francia y Brasil. Está basada en Red </a:t>
            </a:r>
            <a:r>
              <a:rPr lang="es-ES" sz="2100" dirty="0" err="1">
                <a:latin typeface="Times New Roman" pitchFamily="18"/>
              </a:rPr>
              <a:t>Hat</a:t>
            </a:r>
            <a:r>
              <a:rPr lang="es-ES" sz="2100" dirty="0">
                <a:latin typeface="Times New Roman" pitchFamily="18"/>
              </a:rPr>
              <a:t>.</a:t>
            </a:r>
          </a:p>
          <a:p>
            <a:pPr marL="0" lvl="1" indent="0" algn="just">
              <a:lnSpc>
                <a:spcPct val="80000"/>
              </a:lnSpc>
              <a:spcBef>
                <a:spcPts val="52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a:latin typeface="Times New Roman" pitchFamily="18"/>
              </a:rPr>
              <a:t>SUSE/</a:t>
            </a:r>
            <a:r>
              <a:rPr lang="es-ES" sz="2100" b="1" dirty="0" err="1">
                <a:latin typeface="Times New Roman" pitchFamily="18"/>
              </a:rPr>
              <a:t>openSUSE</a:t>
            </a:r>
            <a:r>
              <a:rPr lang="es-ES" sz="2100" dirty="0">
                <a:latin typeface="Times New Roman" pitchFamily="18"/>
              </a:rPr>
              <a:t>, originalmente basada en </a:t>
            </a:r>
            <a:r>
              <a:rPr lang="es-ES" sz="2100" dirty="0" err="1">
                <a:latin typeface="Times New Roman" pitchFamily="18"/>
              </a:rPr>
              <a:t>Slackware</a:t>
            </a:r>
            <a:r>
              <a:rPr lang="es-ES" sz="2100" dirty="0">
                <a:latin typeface="Times New Roman" pitchFamily="18"/>
              </a:rPr>
              <a:t> es patrocinada actualmente por la compañía Novell. </a:t>
            </a:r>
            <a:r>
              <a:rPr lang="es-ES" sz="2100" dirty="0" err="1">
                <a:latin typeface="Times New Roman" pitchFamily="18"/>
              </a:rPr>
              <a:t>Opensuse</a:t>
            </a:r>
            <a:r>
              <a:rPr lang="es-ES" sz="2100" dirty="0">
                <a:latin typeface="Times New Roman" pitchFamily="18"/>
              </a:rPr>
              <a:t>-&gt; Versión gratuita</a:t>
            </a:r>
          </a:p>
          <a:p>
            <a:pPr marL="0" lvl="1" indent="0" algn="just">
              <a:lnSpc>
                <a:spcPct val="80000"/>
              </a:lnSpc>
              <a:spcBef>
                <a:spcPts val="52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err="1">
                <a:latin typeface="Times New Roman" pitchFamily="18"/>
              </a:rPr>
              <a:t>PCLinuxOS</a:t>
            </a:r>
            <a:r>
              <a:rPr lang="es-ES" sz="2100" dirty="0">
                <a:latin typeface="Times New Roman" pitchFamily="18"/>
              </a:rPr>
              <a:t>, derivada de </a:t>
            </a:r>
            <a:r>
              <a:rPr lang="es-ES" sz="2100" dirty="0" err="1">
                <a:latin typeface="Times New Roman" pitchFamily="18"/>
              </a:rPr>
              <a:t>Mandriva</a:t>
            </a:r>
            <a:r>
              <a:rPr lang="es-ES" sz="2100" dirty="0">
                <a:latin typeface="Times New Roman" pitchFamily="18"/>
              </a:rPr>
              <a:t>, paso de ser un pequeño proyecto a una popular distribución con una gran comunidad de desarrolladores.</a:t>
            </a:r>
          </a:p>
          <a:p>
            <a:pPr marL="0" lvl="1" indent="0" algn="just">
              <a:lnSpc>
                <a:spcPct val="80000"/>
              </a:lnSpc>
              <a:spcBef>
                <a:spcPts val="52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a:latin typeface="Times New Roman" pitchFamily="18"/>
              </a:rPr>
              <a:t>Red </a:t>
            </a:r>
            <a:r>
              <a:rPr lang="es-ES" sz="2100" b="1" dirty="0" err="1">
                <a:latin typeface="Times New Roman" pitchFamily="18"/>
              </a:rPr>
              <a:t>Hat</a:t>
            </a:r>
            <a:r>
              <a:rPr lang="es-ES" sz="2100" b="1" dirty="0">
                <a:latin typeface="Times New Roman" pitchFamily="18"/>
              </a:rPr>
              <a:t> Enterprise Linux/</a:t>
            </a:r>
            <a:r>
              <a:rPr lang="es-ES" sz="2100" b="1" dirty="0" err="1">
                <a:latin typeface="Times New Roman" pitchFamily="18"/>
              </a:rPr>
              <a:t>Centos</a:t>
            </a:r>
            <a:r>
              <a:rPr lang="es-ES" sz="2100" dirty="0">
                <a:latin typeface="Times New Roman" pitchFamily="18"/>
              </a:rPr>
              <a:t>, derivada de </a:t>
            </a:r>
            <a:r>
              <a:rPr lang="es-ES" sz="2100" dirty="0" err="1">
                <a:latin typeface="Times New Roman" pitchFamily="18"/>
              </a:rPr>
              <a:t>Fedora</a:t>
            </a:r>
            <a:r>
              <a:rPr lang="es-ES" sz="2100" dirty="0">
                <a:latin typeface="Times New Roman" pitchFamily="18"/>
              </a:rPr>
              <a:t>, es mantenida y soportada comercialmente por Red </a:t>
            </a:r>
            <a:r>
              <a:rPr lang="es-ES" sz="2100" dirty="0" err="1">
                <a:latin typeface="Times New Roman" pitchFamily="18"/>
              </a:rPr>
              <a:t>Hat</a:t>
            </a:r>
            <a:r>
              <a:rPr lang="es-ES" sz="2100" dirty="0">
                <a:latin typeface="Times New Roman" pitchFamily="18"/>
              </a:rPr>
              <a:t>. </a:t>
            </a:r>
            <a:r>
              <a:rPr lang="es-ES" sz="2100" dirty="0" err="1">
                <a:latin typeface="Times New Roman" pitchFamily="18"/>
              </a:rPr>
              <a:t>Centos</a:t>
            </a:r>
            <a:r>
              <a:rPr lang="es-ES" sz="2100" dirty="0">
                <a:latin typeface="Times New Roman" pitchFamily="18"/>
              </a:rPr>
              <a:t>-&gt; Versión gratuita.</a:t>
            </a:r>
          </a:p>
          <a:p>
            <a:pPr marL="0" lvl="1" indent="0" algn="just">
              <a:lnSpc>
                <a:spcPct val="80000"/>
              </a:lnSpc>
              <a:spcBef>
                <a:spcPts val="52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err="1">
                <a:latin typeface="Times New Roman" pitchFamily="18"/>
              </a:rPr>
              <a:t>Slackware</a:t>
            </a:r>
            <a:r>
              <a:rPr lang="es-ES" sz="2100" dirty="0">
                <a:latin typeface="Times New Roman" pitchFamily="18"/>
              </a:rPr>
              <a:t>, una de las primeras distribuciones Linux y la más antigua en funcionamiento. Fue fundada en 1993 y desde entonces ha sido mantenida activamente por Patrick J. </a:t>
            </a:r>
            <a:r>
              <a:rPr lang="es-ES" sz="2100" dirty="0" err="1">
                <a:latin typeface="Times New Roman" pitchFamily="18"/>
              </a:rPr>
              <a:t>Volkerding</a:t>
            </a:r>
            <a:r>
              <a:rPr lang="es-ES" sz="2100" dirty="0">
                <a:latin typeface="Times New Roman" pitchFamily="18"/>
              </a:rPr>
              <a:t>.</a:t>
            </a:r>
          </a:p>
          <a:p>
            <a:pPr marL="0" lvl="1" indent="0" algn="just">
              <a:lnSpc>
                <a:spcPct val="80000"/>
              </a:lnSpc>
              <a:spcBef>
                <a:spcPts val="52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a:latin typeface="Times New Roman" pitchFamily="18"/>
              </a:rPr>
              <a:t>Ubuntu</a:t>
            </a:r>
            <a:r>
              <a:rPr lang="es-ES" sz="2100" dirty="0">
                <a:latin typeface="Times New Roman" pitchFamily="18"/>
              </a:rPr>
              <a:t>, una popular distribución para escritorio basada en </a:t>
            </a:r>
            <a:r>
              <a:rPr lang="es-ES" sz="2100" dirty="0" err="1">
                <a:latin typeface="Times New Roman" pitchFamily="18"/>
              </a:rPr>
              <a:t>Debian</a:t>
            </a:r>
            <a:r>
              <a:rPr lang="es-ES" sz="2100" dirty="0">
                <a:latin typeface="Times New Roman" pitchFamily="18"/>
              </a:rPr>
              <a:t> y mantenida por Canonical.</a:t>
            </a:r>
          </a:p>
        </p:txBody>
      </p:sp>
      <p:pic>
        <p:nvPicPr>
          <p:cNvPr id="4" name="Imagen 3">
            <a:hlinkClick r:id="rId3" action="ppaction://program"/>
            <a:extLst>
              <a:ext uri="{FF2B5EF4-FFF2-40B4-BE49-F238E27FC236}">
                <a16:creationId xmlns:a16="http://schemas.microsoft.com/office/drawing/2014/main" id="{37C9D243-4A4F-4B11-9E64-35A5F59E20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81684" y="700658"/>
            <a:ext cx="1076404" cy="541608"/>
          </a:xfrm>
          <a:prstGeom prst="rect">
            <a:avLst/>
          </a:prstGeom>
          <a:noFill/>
          <a:ln cap="flat">
            <a:noFill/>
          </a:ln>
        </p:spPr>
      </p:pic>
      <p:pic>
        <p:nvPicPr>
          <p:cNvPr id="5" name="Imagen 4">
            <a:hlinkClick r:id="rId5" action="ppaction://program"/>
            <a:extLst>
              <a:ext uri="{FF2B5EF4-FFF2-40B4-BE49-F238E27FC236}">
                <a16:creationId xmlns:a16="http://schemas.microsoft.com/office/drawing/2014/main" id="{C2944F2E-A5F2-4CD7-8E6A-F46EB988C29B}"/>
              </a:ext>
            </a:extLst>
          </p:cNvPr>
          <p:cNvPicPr>
            <a:picLocks noChangeAspect="1"/>
          </p:cNvPicPr>
          <p:nvPr/>
        </p:nvPicPr>
        <p:blipFill>
          <a:blip r:embed="rId6">
            <a:lum/>
            <a:alphaModFix/>
          </a:blip>
          <a:srcRect/>
          <a:stretch>
            <a:fillRect/>
          </a:stretch>
        </p:blipFill>
        <p:spPr>
          <a:xfrm>
            <a:off x="2514600" y="228600"/>
            <a:ext cx="1428841" cy="361800"/>
          </a:xfrm>
          <a:prstGeom prst="rect">
            <a:avLst/>
          </a:prstGeom>
          <a:noFill/>
          <a:ln cap="flat">
            <a:noFill/>
          </a:ln>
        </p:spPr>
      </p:pic>
      <p:pic>
        <p:nvPicPr>
          <p:cNvPr id="6" name="Imagen 5">
            <a:hlinkClick r:id="rId7" action="ppaction://program"/>
            <a:extLst>
              <a:ext uri="{FF2B5EF4-FFF2-40B4-BE49-F238E27FC236}">
                <a16:creationId xmlns:a16="http://schemas.microsoft.com/office/drawing/2014/main" id="{20B849E6-9FFC-4538-B9E6-A1DD9D6885DF}"/>
              </a:ext>
            </a:extLst>
          </p:cNvPr>
          <p:cNvPicPr>
            <a:picLocks noChangeAspect="1"/>
          </p:cNvPicPr>
          <p:nvPr/>
        </p:nvPicPr>
        <p:blipFill>
          <a:blip r:embed="rId8">
            <a:lum/>
            <a:alphaModFix/>
          </a:blip>
          <a:srcRect/>
          <a:stretch>
            <a:fillRect/>
          </a:stretch>
        </p:blipFill>
        <p:spPr>
          <a:xfrm>
            <a:off x="2514600" y="762115"/>
            <a:ext cx="1409757" cy="352437"/>
          </a:xfrm>
          <a:prstGeom prst="rect">
            <a:avLst/>
          </a:prstGeom>
          <a:noFill/>
          <a:ln cap="flat">
            <a:noFill/>
          </a:ln>
        </p:spPr>
      </p:pic>
      <p:pic>
        <p:nvPicPr>
          <p:cNvPr id="7" name="Imagen 6">
            <a:hlinkClick r:id="rId9" action="ppaction://program"/>
            <a:extLst>
              <a:ext uri="{FF2B5EF4-FFF2-40B4-BE49-F238E27FC236}">
                <a16:creationId xmlns:a16="http://schemas.microsoft.com/office/drawing/2014/main" id="{838FB9A2-932F-4B36-BFEB-5D9982F6208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191115" y="345003"/>
            <a:ext cx="1181157" cy="653156"/>
          </a:xfrm>
          <a:prstGeom prst="rect">
            <a:avLst/>
          </a:prstGeom>
          <a:noFill/>
          <a:ln cap="flat">
            <a:noFill/>
          </a:ln>
        </p:spPr>
      </p:pic>
      <p:pic>
        <p:nvPicPr>
          <p:cNvPr id="8" name="Imagen 7">
            <a:hlinkClick r:id="rId11" action="ppaction://program"/>
            <a:extLst>
              <a:ext uri="{FF2B5EF4-FFF2-40B4-BE49-F238E27FC236}">
                <a16:creationId xmlns:a16="http://schemas.microsoft.com/office/drawing/2014/main" id="{90FC8681-978F-46AB-80B4-BA1E29A75D1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399514" y="380884"/>
            <a:ext cx="1250165" cy="619204"/>
          </a:xfrm>
          <a:prstGeom prst="rect">
            <a:avLst/>
          </a:prstGeom>
          <a:noFill/>
          <a:ln cap="flat">
            <a:noFill/>
          </a:ln>
        </p:spPr>
      </p:pic>
      <p:pic>
        <p:nvPicPr>
          <p:cNvPr id="9" name="Imagen 8">
            <a:extLst>
              <a:ext uri="{FF2B5EF4-FFF2-40B4-BE49-F238E27FC236}">
                <a16:creationId xmlns:a16="http://schemas.microsoft.com/office/drawing/2014/main" id="{7A5B29FD-0D39-4EC3-BB42-3255D20D1AB0}"/>
              </a:ext>
            </a:extLst>
          </p:cNvPr>
          <p:cNvPicPr>
            <a:picLocks noChangeAspect="1"/>
          </p:cNvPicPr>
          <p:nvPr/>
        </p:nvPicPr>
        <p:blipFill>
          <a:blip r:embed="rId13">
            <a:lum/>
            <a:alphaModFix/>
          </a:blip>
          <a:srcRect/>
          <a:stretch>
            <a:fillRect/>
          </a:stretch>
        </p:blipFill>
        <p:spPr>
          <a:xfrm>
            <a:off x="8010363" y="152284"/>
            <a:ext cx="1133636" cy="419398"/>
          </a:xfrm>
          <a:prstGeom prst="rect">
            <a:avLst/>
          </a:prstGeom>
          <a:noFill/>
          <a:ln cap="flat">
            <a:noFill/>
          </a:ln>
        </p:spPr>
      </p:pic>
      <p:pic>
        <p:nvPicPr>
          <p:cNvPr id="10" name="Imagen 9">
            <a:extLst>
              <a:ext uri="{FF2B5EF4-FFF2-40B4-BE49-F238E27FC236}">
                <a16:creationId xmlns:a16="http://schemas.microsoft.com/office/drawing/2014/main" id="{54717A30-3178-4744-9CBD-1CBCBD1F82CB}"/>
              </a:ext>
            </a:extLst>
          </p:cNvPr>
          <p:cNvPicPr>
            <a:picLocks noChangeAspect="1"/>
          </p:cNvPicPr>
          <p:nvPr/>
        </p:nvPicPr>
        <p:blipFill>
          <a:blip r:embed="rId14">
            <a:lum/>
            <a:alphaModFix/>
          </a:blip>
          <a:srcRect/>
          <a:stretch>
            <a:fillRect/>
          </a:stretch>
        </p:blipFill>
        <p:spPr>
          <a:xfrm>
            <a:off x="8077315" y="685800"/>
            <a:ext cx="914400" cy="1057320"/>
          </a:xfrm>
          <a:prstGeom prst="rect">
            <a:avLst/>
          </a:prstGeom>
          <a:noFill/>
          <a:ln cap="flat">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73607-96A4-458E-BFF1-50C25CAD9A8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C69E7D8-880A-4B92-8E0E-ACD824EF26E5}"/>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3228EB1-E489-40F5-AB1A-8010B843AB65}"/>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rPr>
              <a:t>Es al realizar esta subdivisión que creamos una partición lógica, y las dos grandes maneras de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subdividir particiones primarias</a:t>
            </a:r>
            <a:r>
              <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rPr>
              <a:t> es:</a:t>
            </a:r>
          </a:p>
          <a:p>
            <a:pPr marL="0" marR="0" lvl="2"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rPr>
              <a:t>creando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particiones primarias extendidas</a:t>
            </a:r>
          </a:p>
          <a:p>
            <a:pPr marL="0" marR="0" lvl="2" indent="0" algn="l"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Arial" pitchFamily="18"/>
                <a:ea typeface="DejaVu Sans" pitchFamily="34"/>
                <a:cs typeface="DejaVu Sans" pitchFamily="34"/>
              </a:rPr>
              <a:t>creando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grupos de volúmenes lógicos</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l"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Un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punto de montaje</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un directorio, es una noción que remite a contenidos, y que  presupone la existencia de una partición en donde poder alojarse.</a:t>
            </a:r>
          </a:p>
          <a:p>
            <a:pPr marL="0" marR="0" lvl="1" indent="0" algn="l"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Podemos crear tantos puntos de montaje, o directorios, como el espacio en nuestro disco nos lo permita.</a:t>
            </a:r>
          </a:p>
          <a:p>
            <a:pPr marL="0" marR="0" lvl="1"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4E66AB12-5605-4133-A1A5-32AD33A5DEA5}"/>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40926349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0DD0A-F436-4806-A54A-6FED64FE3EE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DB9C21D-BA7E-40D7-A5E7-B1E787AF993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4C8C934-B0EA-49F5-B3A8-33F1AC7CB003}"/>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a:t>
            </a:r>
          </a:p>
          <a:p>
            <a:pPr marL="0" marR="0" lvl="1" indent="0" algn="l"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Hay un orden jerárquico entre particiones y puntos de montaje:</a:t>
            </a:r>
          </a:p>
          <a:p>
            <a:pPr marL="0" marR="0" lvl="1" indent="0" algn="l"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Las primeras pueden existir solas; los segundos, no.</a:t>
            </a:r>
          </a:p>
          <a:p>
            <a:pPr marL="0" marR="0" lvl="1" indent="0" algn="l"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Podemos tener particiones vacías, pero no podremos colocar ningún punto de montaje en nuestro disco si antes no creamos una partición.</a:t>
            </a:r>
          </a:p>
          <a:p>
            <a:pPr marL="0" marR="0" lvl="1" indent="0" algn="l"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Una partición acepta varios puntos de montaje; un mismo punto de montaje no puede estar en más de una partición.</a:t>
            </a:r>
          </a:p>
        </p:txBody>
      </p:sp>
      <p:pic>
        <p:nvPicPr>
          <p:cNvPr id="5" name="Imagen 4">
            <a:extLst>
              <a:ext uri="{FF2B5EF4-FFF2-40B4-BE49-F238E27FC236}">
                <a16:creationId xmlns:a16="http://schemas.microsoft.com/office/drawing/2014/main" id="{B41242E8-6CBC-416D-8D95-1732700666B5}"/>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202172970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E8F88-CB5D-46C0-A462-A0D30047F01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43DC2E2-F435-4C5C-A3D1-C5A876FEE7A5}"/>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6FF3547-2859-491E-BA51-A4CB8435A1E8}"/>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UBUNTU como casi cualquier sistema operativo basado en GNU/Linux, </a:t>
            </a: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necesita como mínimo cuatro puntos de montaje</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para poder funcionar.</a:t>
            </a:r>
          </a:p>
          <a:p>
            <a:pPr marL="0" marR="0" lvl="2"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a:t>
            </a:r>
            <a:r>
              <a:rPr lang="es-ES" sz="32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/boot</a:t>
            </a:r>
          </a:p>
          <a:p>
            <a:pPr marL="0" marR="0" lvl="2"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b</a:t>
            </a:r>
            <a:r>
              <a:rPr lang="es-ES" sz="32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/(root)</a:t>
            </a:r>
          </a:p>
          <a:p>
            <a:pPr marL="0" marR="0" lvl="2"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a:t>
            </a:r>
            <a:r>
              <a:rPr lang="es-ES" sz="32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/home</a:t>
            </a:r>
          </a:p>
          <a:p>
            <a:pPr marL="0" marR="0" lvl="2"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d</a:t>
            </a:r>
            <a:r>
              <a:rPr lang="es-ES" sz="32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swap</a:t>
            </a:r>
          </a:p>
        </p:txBody>
      </p:sp>
      <p:pic>
        <p:nvPicPr>
          <p:cNvPr id="5" name="Imagen 4">
            <a:extLst>
              <a:ext uri="{FF2B5EF4-FFF2-40B4-BE49-F238E27FC236}">
                <a16:creationId xmlns:a16="http://schemas.microsoft.com/office/drawing/2014/main" id="{F323F13B-2F3F-4DDB-9ABD-C25A797657DC}"/>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30399947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83A2B-70F3-4F05-A895-6787DD6A7FE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F0CFF2B-68BF-418A-822F-5CA902E1141F}"/>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E2A36D1-A071-42FE-A6F1-B9CCAE5A61C8}"/>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Todos ellos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pueden colocarse juntos</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en una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partición primaria extendida</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Si en embargo, si tenemos en nuestro equipo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más de un sistema opertivo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instalado, es fundamental que coloquemos al punto de montaje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/boot en un partición diferente</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Para poder instalar fedora</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vamos a necesitar como mínimo, entre una y dos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particiones primarias libres</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(aunque lo más aconsejable, es que cada punto de montaje ocupe una partición diferente, sin importar que sea primaria o extendida).</a:t>
            </a:r>
          </a:p>
        </p:txBody>
      </p:sp>
      <p:pic>
        <p:nvPicPr>
          <p:cNvPr id="5" name="Imagen 4">
            <a:extLst>
              <a:ext uri="{FF2B5EF4-FFF2-40B4-BE49-F238E27FC236}">
                <a16:creationId xmlns:a16="http://schemas.microsoft.com/office/drawing/2014/main" id="{13A237A0-86E0-42F2-ADD9-2B654E467636}"/>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1080365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44641A-7806-44E4-BF03-BABB0369E52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C5D46BE-D46F-4497-A1EC-B9B7105B5CAE}"/>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E68E0BF-F79B-4292-8609-CB8D6600299F}"/>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Si tenemos instalado windows, ya tenemos ocupada una partición primaria con este sistema operativo, o sea que nos queda espacio para realizar tres particiones más.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O sea que para instalar fedora, inevitablemente vamos a tener que colocar más de un punto de montaje en una misma partición.</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Como dijimos antes, necesitamos genera una partición primaria extendida, y esto lo hacemos con el mismo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DVD de instalación de UBUNTU</a:t>
            </a:r>
          </a:p>
        </p:txBody>
      </p:sp>
      <p:pic>
        <p:nvPicPr>
          <p:cNvPr id="5" name="Imagen 4">
            <a:extLst>
              <a:ext uri="{FF2B5EF4-FFF2-40B4-BE49-F238E27FC236}">
                <a16:creationId xmlns:a16="http://schemas.microsoft.com/office/drawing/2014/main" id="{5C2A1630-AD32-4A1E-8505-0B904EA4E565}"/>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5691823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02517-BAF4-469F-9AA1-44EC7BACCBF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2C58A9D-3B49-47E3-A759-9793081A268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3405AB8-0C27-4FA8-AFC8-27B61DFE339F}"/>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PUNTOS DE MONTAJE</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/boot</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Acá van a ir copiándose todos los archivos necesarios para hacer arrancar los sistemas operativos que tenemos instalados en nuestro equipo, cualquiera que estos sean.</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Es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fundamental que esté colocado sólo, en una partición primaria</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El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tamaño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de la partición en la que vamos a colocar este punto de montaje tiene que ser aproximadamente de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150 MB cada tres sistemas operativos instalados</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El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tipo de formato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de la partición en donde vamos a ponerlo, tiene que ser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ext4</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 partir de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fedora 14.</a:t>
            </a:r>
          </a:p>
        </p:txBody>
      </p:sp>
      <p:pic>
        <p:nvPicPr>
          <p:cNvPr id="5" name="Imagen 4">
            <a:extLst>
              <a:ext uri="{FF2B5EF4-FFF2-40B4-BE49-F238E27FC236}">
                <a16:creationId xmlns:a16="http://schemas.microsoft.com/office/drawing/2014/main" id="{7C78430F-7677-4E42-A181-6AB9F43EFA8C}"/>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241474252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B3C176-C144-43B7-9758-81D42E9130B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5CED5DC-D17A-4639-82AF-49E472BCA6B4}"/>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FB0EA9B-0ECA-47B6-9B2F-8539909EB3A1}"/>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PUNTOS DE MONTAJE</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(root)</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En este punto de montaje se irán copiando los archivos que hacen funcionar a fedora en su totalidad.</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No es imprescindible que esté solo, en una partición independiente, pero hay que tener en cuenta que con cada nueva instalación que hagamos de fedora, este punto de montaje se formatea.</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Pensando en un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equipo de uso personal</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el tamaño de la partición en donde colocamos este punto de montaje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no debe ser inferior a los 9 GiB</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y tampoco es necesario que supere los 20 GiB. El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tipo de formato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que pide es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ext4</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(o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btrfs</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 partir de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fedora 15)</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p:txBody>
      </p:sp>
      <p:pic>
        <p:nvPicPr>
          <p:cNvPr id="5" name="Imagen 4">
            <a:extLst>
              <a:ext uri="{FF2B5EF4-FFF2-40B4-BE49-F238E27FC236}">
                <a16:creationId xmlns:a16="http://schemas.microsoft.com/office/drawing/2014/main" id="{7468A77D-6A6E-4C59-8C4E-D15DA1E2F605}"/>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3013508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18C0F-2DBC-4E6C-99CA-0EE57B17086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B885F5F-7C70-4255-9364-44CE186B4C5B}"/>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9013668-49A2-4D8E-B0C2-8132CD1707B1}"/>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PUNTOS DE MONTAJE</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/home</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En este punto de montaje se van a ir guardando todos los archivos personales del usuario de fedora, más el espacio libre que quiera tener en su disco duro.</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El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tamaño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de la partición en donde alojaremos este punto de montaje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lo conoce cada uno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de quienes estén haciendo la instalación en función de sus propias necesidades. Y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el formato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que pide, también es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ext4</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(o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btrfs</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 partir de U</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buntu</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p:txBody>
      </p:sp>
      <p:pic>
        <p:nvPicPr>
          <p:cNvPr id="5" name="Imagen 4">
            <a:extLst>
              <a:ext uri="{FF2B5EF4-FFF2-40B4-BE49-F238E27FC236}">
                <a16:creationId xmlns:a16="http://schemas.microsoft.com/office/drawing/2014/main" id="{D3C54498-D95E-4384-8D37-948873F1F87E}"/>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168524171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57A62-65D0-4F1E-9FE2-6D2315F78AC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8FAF557-6037-4FE1-9843-F887FC74662F}"/>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6E50DFB-A569-4280-80E4-EBC9BA42BA9F}"/>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PUNTOS DE MONTAJE</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swap</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Este punto de montaje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no necesita formato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y se va a utilizar fundamentalmente para dos cosas: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llegado el hipotético caso que nuestro equipo se quede sin memoria RAM que utilizar, el sistema utilizará el espacio asignado en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swap</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para “descongestionar” las capacidades saturadas de la memoria RAM.</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Si usamos las funciones “suspender” o “hibernar” de nuestro equipo en lugar de apagarlo, en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swap</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se va a volcar toda la información de nuestra sesión activa</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 la partición que utilicemos para colocar este punto de montaje,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no es necesario destinarle más que 4 Gb</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p:txBody>
      </p:sp>
      <p:pic>
        <p:nvPicPr>
          <p:cNvPr id="5" name="Imagen 4">
            <a:extLst>
              <a:ext uri="{FF2B5EF4-FFF2-40B4-BE49-F238E27FC236}">
                <a16:creationId xmlns:a16="http://schemas.microsoft.com/office/drawing/2014/main" id="{EA66EC6D-E8A6-4E18-9C3B-C3322565AF7B}"/>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404813256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8F777-89A1-474B-A488-6063FD2864F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FDE631E-19CA-4595-913F-D8FBD5E26771}"/>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832E105-BBED-4E54-AD6C-CD896FF2DB5F}"/>
              </a:ext>
            </a:extLst>
          </p:cNvPr>
          <p:cNvSpPr/>
          <p:nvPr/>
        </p:nvSpPr>
        <p:spPr>
          <a:xfrm>
            <a:off x="0"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Cuando y cómo hacer las 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El mejor momento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para hacer una, dos o cuatro particiones,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es cuando estamos instalando Ubuntu</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Lo único que necesitamos es tener el disco con espacio no asignado, o libre o no formateado.</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Durante la instalación llegamos a un momento en que se nos pide que elijamos cómo y dónde queremos colocar nuestros archivos. En ese momento elegimos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crear un diseño personalizado</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p:txBody>
      </p:sp>
      <p:pic>
        <p:nvPicPr>
          <p:cNvPr id="5" name="Imagen 4">
            <a:extLst>
              <a:ext uri="{FF2B5EF4-FFF2-40B4-BE49-F238E27FC236}">
                <a16:creationId xmlns:a16="http://schemas.microsoft.com/office/drawing/2014/main" id="{41D6B3B9-46BA-4DF4-A01D-DB9218CD0BA1}"/>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2166640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91C85-9CF0-4D2C-81FD-0261EA9E0027}"/>
              </a:ext>
            </a:extLst>
          </p:cNvPr>
          <p:cNvSpPr txBox="1">
            <a:spLocks noGrp="1"/>
          </p:cNvSpPr>
          <p:nvPr>
            <p:ph type="title" idx="4294967295"/>
          </p:nvPr>
        </p:nvSpPr>
        <p:spPr>
          <a:xfrm>
            <a:off x="456843" y="122035"/>
            <a:ext cx="7543800" cy="1295640"/>
          </a:xfrm>
        </p:spPr>
        <p:txBody>
          <a:bodyPr>
            <a:spAutoFit/>
          </a:bodyPr>
          <a:lstStyle/>
          <a:p>
            <a:pPr lvl="0"/>
            <a:r>
              <a:rPr lang="es-ES"/>
              <a:t>LINUX / UBUNTU</a:t>
            </a:r>
            <a:br>
              <a:rPr lang="es-ES"/>
            </a:br>
            <a:r>
              <a:rPr lang="es-ES" sz="1800" i="1"/>
              <a:t>“Linux para seres Humanos”</a:t>
            </a:r>
          </a:p>
        </p:txBody>
      </p:sp>
      <p:sp>
        <p:nvSpPr>
          <p:cNvPr id="3" name="Marcador de texto 2">
            <a:extLst>
              <a:ext uri="{FF2B5EF4-FFF2-40B4-BE49-F238E27FC236}">
                <a16:creationId xmlns:a16="http://schemas.microsoft.com/office/drawing/2014/main" id="{AEE8123A-FE0C-48AE-B652-EB3D09929A70}"/>
              </a:ext>
            </a:extLst>
          </p:cNvPr>
          <p:cNvSpPr txBox="1">
            <a:spLocks noGrp="1"/>
          </p:cNvSpPr>
          <p:nvPr>
            <p:ph type="body" idx="4294967295"/>
          </p:nvPr>
        </p:nvSpPr>
        <p:spPr>
          <a:xfrm>
            <a:off x="457200" y="1718998"/>
            <a:ext cx="8229600" cy="4910044"/>
          </a:xfrm>
        </p:spPr>
        <p:txBody>
          <a:bodyPr/>
          <a:lstStyle/>
          <a:p>
            <a:pPr marL="0" lvl="0" indent="0" algn="just">
              <a:lnSpc>
                <a:spcPct val="80000"/>
              </a:lnSpc>
              <a:spcBef>
                <a:spcPts val="4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a:t>Ubuntu</a:t>
            </a:r>
            <a:r>
              <a:rPr lang="es-ES" sz="2100" dirty="0"/>
              <a:t> es una </a:t>
            </a:r>
            <a:r>
              <a:rPr lang="es-ES" sz="2100" dirty="0">
                <a:solidFill>
                  <a:srgbClr val="7E9CE8"/>
                </a:solidFill>
              </a:rPr>
              <a:t>distribución GNU/Linux</a:t>
            </a:r>
            <a:r>
              <a:rPr lang="es-ES" sz="2100" dirty="0"/>
              <a:t> que ofrece un </a:t>
            </a:r>
            <a:r>
              <a:rPr lang="es-ES" sz="2100" dirty="0">
                <a:solidFill>
                  <a:srgbClr val="7E9CE8"/>
                </a:solidFill>
              </a:rPr>
              <a:t>sistema operativo</a:t>
            </a:r>
            <a:r>
              <a:rPr lang="es-ES" sz="2100" dirty="0"/>
              <a:t> predominantemente enfocado a </a:t>
            </a:r>
            <a:r>
              <a:rPr lang="es-ES" sz="2100" dirty="0">
                <a:solidFill>
                  <a:srgbClr val="7E9CE8"/>
                </a:solidFill>
              </a:rPr>
              <a:t>ordenadores de escritorio</a:t>
            </a:r>
            <a:r>
              <a:rPr lang="es-ES" sz="2100" dirty="0"/>
              <a:t> aunque también se puede utilizara para </a:t>
            </a:r>
            <a:r>
              <a:rPr lang="es-ES" sz="2100" dirty="0">
                <a:solidFill>
                  <a:srgbClr val="7E9CE8"/>
                </a:solidFill>
              </a:rPr>
              <a:t>servidores</a:t>
            </a:r>
            <a:r>
              <a:rPr lang="es-ES" sz="2100" dirty="0"/>
              <a:t>.</a:t>
            </a:r>
          </a:p>
          <a:p>
            <a:pPr marL="0" lvl="0" indent="0" algn="just">
              <a:lnSpc>
                <a:spcPct val="80000"/>
              </a:lnSpc>
              <a:spcBef>
                <a:spcPts val="4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dirty="0"/>
              <a:t>Basada en </a:t>
            </a:r>
            <a:r>
              <a:rPr lang="es-ES" sz="2100" dirty="0">
                <a:solidFill>
                  <a:srgbClr val="7E9CE8"/>
                </a:solidFill>
              </a:rPr>
              <a:t>Debian GNU/Linux</a:t>
            </a:r>
            <a:r>
              <a:rPr lang="es-ES" sz="2100" dirty="0"/>
              <a:t>.</a:t>
            </a:r>
          </a:p>
          <a:p>
            <a:pPr marL="0" lvl="1" indent="0" algn="just">
              <a:lnSpc>
                <a:spcPct val="80000"/>
              </a:lnSpc>
              <a:spcBef>
                <a:spcPts val="42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dirty="0">
                <a:latin typeface="Arial" pitchFamily="18"/>
              </a:rPr>
              <a:t>Facilidad de uso</a:t>
            </a:r>
          </a:p>
          <a:p>
            <a:pPr marL="0" lvl="1" indent="0" algn="just">
              <a:lnSpc>
                <a:spcPct val="80000"/>
              </a:lnSpc>
              <a:spcBef>
                <a:spcPts val="42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dirty="0">
                <a:latin typeface="Arial" pitchFamily="18"/>
              </a:rPr>
              <a:t>Libertad de uso</a:t>
            </a:r>
          </a:p>
          <a:p>
            <a:pPr marL="0" lvl="1" indent="0" algn="just">
              <a:lnSpc>
                <a:spcPct val="80000"/>
              </a:lnSpc>
              <a:spcBef>
                <a:spcPts val="42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dirty="0">
                <a:latin typeface="Arial" pitchFamily="18"/>
              </a:rPr>
              <a:t>Lanzamientos regulares (cada 6 meses)</a:t>
            </a:r>
          </a:p>
          <a:p>
            <a:pPr marL="0" lvl="1" indent="0" algn="just">
              <a:lnSpc>
                <a:spcPct val="80000"/>
              </a:lnSpc>
              <a:spcBef>
                <a:spcPts val="42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dirty="0">
                <a:latin typeface="Arial" pitchFamily="18"/>
              </a:rPr>
              <a:t>Facilidad en la instalación.</a:t>
            </a:r>
          </a:p>
          <a:p>
            <a:pPr marL="0" lvl="0" indent="0" algn="just">
              <a:lnSpc>
                <a:spcPct val="80000"/>
              </a:lnSpc>
              <a:spcBef>
                <a:spcPts val="4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dirty="0"/>
              <a:t>Ubuntu está patrocinado por </a:t>
            </a:r>
            <a:r>
              <a:rPr lang="es-ES" sz="2100" dirty="0">
                <a:solidFill>
                  <a:srgbClr val="7E9CE8"/>
                </a:solidFill>
              </a:rPr>
              <a:t>Canonical Ltd.</a:t>
            </a:r>
            <a:r>
              <a:rPr lang="es-ES" sz="2100" dirty="0"/>
              <a:t>, una empresa privada fundada y financiada por el empresario sudafricano </a:t>
            </a:r>
            <a:r>
              <a:rPr lang="es-ES" sz="2100" dirty="0">
                <a:solidFill>
                  <a:srgbClr val="7E9CE8"/>
                </a:solidFill>
              </a:rPr>
              <a:t>Mark Shuttleworth</a:t>
            </a:r>
            <a:r>
              <a:rPr lang="es-ES" sz="2100" dirty="0"/>
              <a:t>.</a:t>
            </a:r>
          </a:p>
          <a:p>
            <a:pPr marL="0" lvl="0" indent="0" algn="just">
              <a:lnSpc>
                <a:spcPct val="80000"/>
              </a:lnSpc>
              <a:spcBef>
                <a:spcPts val="4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dirty="0"/>
              <a:t>El nombre de la distribución proviene del concepto </a:t>
            </a:r>
            <a:r>
              <a:rPr lang="es-ES" sz="2100" dirty="0">
                <a:solidFill>
                  <a:srgbClr val="7E9CE8"/>
                </a:solidFill>
              </a:rPr>
              <a:t>zulú</a:t>
            </a:r>
            <a:r>
              <a:rPr lang="es-ES" sz="2100" dirty="0"/>
              <a:t> y xhosa de </a:t>
            </a:r>
            <a:r>
              <a:rPr lang="es-ES" sz="2100" i="1" dirty="0" err="1">
                <a:solidFill>
                  <a:srgbClr val="7E9CE8"/>
                </a:solidFill>
              </a:rPr>
              <a:t>ubuntu</a:t>
            </a:r>
            <a:r>
              <a:rPr lang="es-ES" sz="2100" dirty="0"/>
              <a:t>, que significa "</a:t>
            </a:r>
            <a:r>
              <a:rPr lang="es-ES" sz="2100" i="1" dirty="0"/>
              <a:t>humanidad hacia otros</a:t>
            </a:r>
            <a:r>
              <a:rPr lang="es-ES" sz="2100" dirty="0"/>
              <a:t>" o "</a:t>
            </a:r>
            <a:r>
              <a:rPr lang="es-ES" sz="2100" i="1" dirty="0"/>
              <a:t>yo soy porque nosotros somos</a:t>
            </a:r>
            <a:r>
              <a:rPr lang="es-ES" sz="2100" dirty="0"/>
              <a:t>".</a:t>
            </a:r>
          </a:p>
          <a:p>
            <a:pPr marL="0" lvl="0" indent="0" algn="just">
              <a:lnSpc>
                <a:spcPct val="80000"/>
              </a:lnSpc>
              <a:spcBef>
                <a:spcPts val="47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dirty="0"/>
              <a:t>Ubuntu es un movimiento sudafricano encabezado por el obispo </a:t>
            </a:r>
            <a:r>
              <a:rPr lang="es-ES" sz="2100" dirty="0">
                <a:solidFill>
                  <a:srgbClr val="7E9CE8"/>
                </a:solidFill>
              </a:rPr>
              <a:t>Desmond Tutu</a:t>
            </a:r>
            <a:r>
              <a:rPr lang="es-ES" sz="2100" dirty="0"/>
              <a:t>, quien ganó el </a:t>
            </a:r>
            <a:r>
              <a:rPr lang="es-ES" sz="2100" dirty="0">
                <a:solidFill>
                  <a:srgbClr val="7E9CE8"/>
                </a:solidFill>
              </a:rPr>
              <a:t>Premio Nobel de la Paz</a:t>
            </a:r>
            <a:r>
              <a:rPr lang="es-ES" sz="2100" dirty="0"/>
              <a:t> en 1984 por sus luchas en contra del </a:t>
            </a:r>
            <a:r>
              <a:rPr lang="es-ES" sz="2100" i="1" dirty="0">
                <a:solidFill>
                  <a:srgbClr val="7E9CE8"/>
                </a:solidFill>
              </a:rPr>
              <a:t>Apartheid</a:t>
            </a:r>
            <a:r>
              <a:rPr lang="es-ES" sz="2100" dirty="0"/>
              <a:t> en </a:t>
            </a:r>
            <a:r>
              <a:rPr lang="es-ES" sz="2100" dirty="0">
                <a:solidFill>
                  <a:srgbClr val="7E9CE8"/>
                </a:solidFill>
              </a:rPr>
              <a:t>Sudáfrica</a:t>
            </a:r>
            <a:r>
              <a:rPr lang="es-ES" sz="2100" dirty="0"/>
              <a:t>.</a:t>
            </a:r>
          </a:p>
        </p:txBody>
      </p:sp>
      <p:pic>
        <p:nvPicPr>
          <p:cNvPr id="4" name="Imagen 3">
            <a:extLst>
              <a:ext uri="{FF2B5EF4-FFF2-40B4-BE49-F238E27FC236}">
                <a16:creationId xmlns:a16="http://schemas.microsoft.com/office/drawing/2014/main" id="{8452CC3D-8931-4771-92CF-A773D337BF45}"/>
              </a:ext>
            </a:extLst>
          </p:cNvPr>
          <p:cNvPicPr>
            <a:picLocks noChangeAspect="1"/>
          </p:cNvPicPr>
          <p:nvPr/>
        </p:nvPicPr>
        <p:blipFill>
          <a:blip r:embed="rId3">
            <a:lum/>
            <a:alphaModFix/>
          </a:blip>
          <a:srcRect/>
          <a:stretch>
            <a:fillRect/>
          </a:stretch>
        </p:blipFill>
        <p:spPr>
          <a:xfrm>
            <a:off x="6227640" y="0"/>
            <a:ext cx="1584362" cy="1584362"/>
          </a:xfrm>
          <a:prstGeom prst="rect">
            <a:avLst/>
          </a:prstGeom>
          <a:noFill/>
          <a:ln cap="flat">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EA5E7-C640-4EC8-A217-06B57B5664D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0FC638B-A502-497C-8D0C-B8083364A62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A890E54-4AAC-4128-BEC3-BCA49AB2126B}"/>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Crear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fdisk</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Para crear </a:t>
            </a:r>
            <a:r>
              <a:rPr lang="es-ES" sz="32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particiones</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usando la herramienta </a:t>
            </a:r>
            <a:r>
              <a:rPr lang="es-ES" sz="32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fdisk</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primero debemos comprobar los discos del sistema disponibles y las particiones que ya haya creadas, para ello utilizamos el parámetro </a:t>
            </a: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 Hay que ser Root.</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CC561242-DB5D-45DC-AA55-E664239EA52D}"/>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450168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49DA47-0824-4787-90BD-B9877C4A649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45338C4-63F5-4B42-B3FF-0C562419BBB0}"/>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D98845A-FE72-4DB7-8172-A3EFFAE3B13B}"/>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Crear particiones. Personalizada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fdisk -l</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43DF49FC-55E8-411B-96AE-13615B45465D}"/>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CDDACBF2-E1ED-4F9E-9E97-9282894A4529}"/>
              </a:ext>
            </a:extLst>
          </p:cNvPr>
          <p:cNvPicPr>
            <a:picLocks noChangeAspect="1"/>
          </p:cNvPicPr>
          <p:nvPr/>
        </p:nvPicPr>
        <p:blipFill>
          <a:blip r:embed="rId4">
            <a:lum/>
            <a:alphaModFix/>
          </a:blip>
          <a:srcRect/>
          <a:stretch>
            <a:fillRect/>
          </a:stretch>
        </p:blipFill>
        <p:spPr>
          <a:xfrm>
            <a:off x="719998" y="2700003"/>
            <a:ext cx="8280001" cy="3960001"/>
          </a:xfrm>
          <a:prstGeom prst="rect">
            <a:avLst/>
          </a:prstGeom>
          <a:noFill/>
          <a:ln cap="flat">
            <a:noFill/>
          </a:ln>
        </p:spPr>
      </p:pic>
    </p:spTree>
    <p:extLst>
      <p:ext uri="{BB962C8B-B14F-4D97-AF65-F5344CB8AC3E}">
        <p14:creationId xmlns:p14="http://schemas.microsoft.com/office/powerpoint/2010/main" val="23905141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F8CAF-3CA4-4EA2-A33F-F38D1E76E2A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19B9CFD-A4B5-468C-A71A-408385B9BECC}"/>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4BB7404-7CBC-4641-A83D-11D02ACE99E1}"/>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Crear particiones. Automatica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fdisk -l</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E2ECE111-0244-4E76-828C-8138ED9B7B09}"/>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0A2EC64F-6074-45BF-8D84-D4C3316308F7}"/>
              </a:ext>
            </a:extLst>
          </p:cNvPr>
          <p:cNvPicPr>
            <a:picLocks noChangeAspect="1"/>
          </p:cNvPicPr>
          <p:nvPr/>
        </p:nvPicPr>
        <p:blipFill>
          <a:blip r:embed="rId4">
            <a:lum/>
            <a:alphaModFix/>
          </a:blip>
          <a:srcRect/>
          <a:stretch>
            <a:fillRect/>
          </a:stretch>
        </p:blipFill>
        <p:spPr>
          <a:xfrm>
            <a:off x="774003" y="2583719"/>
            <a:ext cx="8045997" cy="4076276"/>
          </a:xfrm>
          <a:prstGeom prst="rect">
            <a:avLst/>
          </a:prstGeom>
          <a:noFill/>
          <a:ln cap="flat">
            <a:noFill/>
          </a:ln>
        </p:spPr>
      </p:pic>
    </p:spTree>
    <p:extLst>
      <p:ext uri="{BB962C8B-B14F-4D97-AF65-F5344CB8AC3E}">
        <p14:creationId xmlns:p14="http://schemas.microsoft.com/office/powerpoint/2010/main" val="21219284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F5B7E-D6AC-48AA-9CD8-C0A1CAA9BD1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A5E23B2-3B55-4A19-AFD8-1C16E86583A5}"/>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90844E6-76EF-40D0-AD10-96CD0779017F}"/>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Crear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fdisk  /dev/sda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399FBAF0-046C-4DBD-AD22-5FFA96775291}"/>
              </a:ext>
            </a:extLst>
          </p:cNvPr>
          <p:cNvPicPr>
            <a:picLocks noChangeAspect="1"/>
          </p:cNvPicPr>
          <p:nvPr/>
        </p:nvPicPr>
        <p:blipFill>
          <a:blip r:embed="rId3">
            <a:lum/>
            <a:alphaModFix/>
          </a:blip>
          <a:srcRect/>
          <a:stretch>
            <a:fillRect/>
          </a:stretch>
        </p:blipFill>
        <p:spPr>
          <a:xfrm>
            <a:off x="587876" y="2520004"/>
            <a:ext cx="8412123" cy="4140000"/>
          </a:xfrm>
          <a:prstGeom prst="rect">
            <a:avLst/>
          </a:prstGeom>
          <a:noFill/>
          <a:ln cap="flat">
            <a:noFill/>
          </a:ln>
        </p:spPr>
      </p:pic>
      <p:pic>
        <p:nvPicPr>
          <p:cNvPr id="6" name="Imagen 5">
            <a:extLst>
              <a:ext uri="{FF2B5EF4-FFF2-40B4-BE49-F238E27FC236}">
                <a16:creationId xmlns:a16="http://schemas.microsoft.com/office/drawing/2014/main" id="{6B032FA8-5E6C-45B4-A829-F7EFB80FF7C1}"/>
              </a:ext>
            </a:extLst>
          </p:cNvPr>
          <p:cNvPicPr>
            <a:picLocks noChangeAspect="1"/>
          </p:cNvPicPr>
          <p:nvPr/>
        </p:nvPicPr>
        <p:blipFill>
          <a:blip r:embed="rId4">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9270175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301864-CE94-4BE5-ACDE-AC886799F2C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AA5770F-2869-4BE9-A11B-752CB83AC4DE}"/>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5E748CD-C894-4B9A-8E45-BE87A0FB05B1}"/>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Crear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fdisk  /dev/sda Opción 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A5E25539-5877-422D-84CA-187595148713}"/>
              </a:ext>
            </a:extLst>
          </p:cNvPr>
          <p:cNvPicPr>
            <a:picLocks noChangeAspect="1"/>
          </p:cNvPicPr>
          <p:nvPr/>
        </p:nvPicPr>
        <p:blipFill>
          <a:blip r:embed="rId3">
            <a:lum/>
            <a:alphaModFix/>
          </a:blip>
          <a:srcRect/>
          <a:stretch>
            <a:fillRect/>
          </a:stretch>
        </p:blipFill>
        <p:spPr>
          <a:xfrm>
            <a:off x="359999" y="2866323"/>
            <a:ext cx="8460001" cy="3433681"/>
          </a:xfrm>
          <a:prstGeom prst="rect">
            <a:avLst/>
          </a:prstGeom>
          <a:noFill/>
          <a:ln cap="flat">
            <a:noFill/>
          </a:ln>
        </p:spPr>
      </p:pic>
      <p:pic>
        <p:nvPicPr>
          <p:cNvPr id="6" name="Imagen 5">
            <a:extLst>
              <a:ext uri="{FF2B5EF4-FFF2-40B4-BE49-F238E27FC236}">
                <a16:creationId xmlns:a16="http://schemas.microsoft.com/office/drawing/2014/main" id="{196BEB7B-4FB0-45B3-987E-0868C5EA1AEF}"/>
              </a:ext>
            </a:extLst>
          </p:cNvPr>
          <p:cNvPicPr>
            <a:picLocks noChangeAspect="1"/>
          </p:cNvPicPr>
          <p:nvPr/>
        </p:nvPicPr>
        <p:blipFill>
          <a:blip r:embed="rId4">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41465774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D70C29-CFF3-4D9A-BFE0-9F35AB7149E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8E7CF79-BFBC-43D4-9E8A-697F4C0D5865}"/>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157963E-ABFD-416B-A418-08341460ED66}"/>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Crear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fdisk  /dev/sda Opción p ver / w grabar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E3C7579D-F592-4175-9FBE-9084BFAC3A51}"/>
              </a:ext>
            </a:extLst>
          </p:cNvPr>
          <p:cNvPicPr>
            <a:picLocks noChangeAspect="1"/>
          </p:cNvPicPr>
          <p:nvPr/>
        </p:nvPicPr>
        <p:blipFill>
          <a:blip r:embed="rId3">
            <a:lum/>
            <a:alphaModFix/>
          </a:blip>
          <a:srcRect/>
          <a:stretch>
            <a:fillRect/>
          </a:stretch>
        </p:blipFill>
        <p:spPr>
          <a:xfrm>
            <a:off x="359999" y="2488676"/>
            <a:ext cx="8640001" cy="4171319"/>
          </a:xfrm>
          <a:prstGeom prst="rect">
            <a:avLst/>
          </a:prstGeom>
          <a:noFill/>
          <a:ln cap="flat">
            <a:noFill/>
          </a:ln>
        </p:spPr>
      </p:pic>
      <p:pic>
        <p:nvPicPr>
          <p:cNvPr id="6" name="Imagen 5">
            <a:extLst>
              <a:ext uri="{FF2B5EF4-FFF2-40B4-BE49-F238E27FC236}">
                <a16:creationId xmlns:a16="http://schemas.microsoft.com/office/drawing/2014/main" id="{0EF1608A-F311-43C5-B77B-B7968F820571}"/>
              </a:ext>
            </a:extLst>
          </p:cNvPr>
          <p:cNvPicPr>
            <a:picLocks noChangeAspect="1"/>
          </p:cNvPicPr>
          <p:nvPr/>
        </p:nvPicPr>
        <p:blipFill>
          <a:blip r:embed="rId4">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3904287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EB0B7-2736-474D-B8CA-773B1D09D18E}"/>
              </a:ext>
            </a:extLst>
          </p:cNvPr>
          <p:cNvSpPr txBox="1">
            <a:spLocks noGrp="1"/>
          </p:cNvSpPr>
          <p:nvPr>
            <p:ph type="title" idx="4294967295"/>
          </p:nvPr>
        </p:nvSpPr>
        <p:spPr>
          <a:xfrm>
            <a:off x="377638" y="146157"/>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4650515-2ECE-4DBD-98CE-1F32B894D03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3DBCCE9-E435-4B07-9AE5-8066DADF562A}"/>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Crear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fdisk  /dev/sda Opción p ver / w grabar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845197D7-BC0A-49C1-BE0C-D8AC4A68EDC9}"/>
              </a:ext>
            </a:extLst>
          </p:cNvPr>
          <p:cNvPicPr>
            <a:picLocks noChangeAspect="1"/>
          </p:cNvPicPr>
          <p:nvPr/>
        </p:nvPicPr>
        <p:blipFill>
          <a:blip r:embed="rId3">
            <a:lum/>
            <a:alphaModFix/>
          </a:blip>
          <a:srcRect/>
          <a:stretch>
            <a:fillRect/>
          </a:stretch>
        </p:blipFill>
        <p:spPr>
          <a:xfrm>
            <a:off x="359999" y="2488676"/>
            <a:ext cx="8640001" cy="4171319"/>
          </a:xfrm>
          <a:prstGeom prst="rect">
            <a:avLst/>
          </a:prstGeom>
          <a:noFill/>
          <a:ln cap="flat">
            <a:noFill/>
          </a:ln>
        </p:spPr>
      </p:pic>
      <p:pic>
        <p:nvPicPr>
          <p:cNvPr id="6" name="Imagen 5">
            <a:extLst>
              <a:ext uri="{FF2B5EF4-FFF2-40B4-BE49-F238E27FC236}">
                <a16:creationId xmlns:a16="http://schemas.microsoft.com/office/drawing/2014/main" id="{2B54DE55-45F9-4CA8-9207-DD4924E14A9A}"/>
              </a:ext>
            </a:extLst>
          </p:cNvPr>
          <p:cNvPicPr>
            <a:picLocks noChangeAspect="1"/>
          </p:cNvPicPr>
          <p:nvPr/>
        </p:nvPicPr>
        <p:blipFill>
          <a:blip r:embed="rId4">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26674621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FC471-4F90-4B9A-BB3B-3922098CCBD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196CB0C-90F3-4961-918B-882DB919E36B}"/>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1EEC802-8BD0-4993-BA58-0249E23C4766}"/>
              </a:ext>
            </a:extLst>
          </p:cNvPr>
          <p:cNvSpPr/>
          <p:nvPr/>
        </p:nvSpPr>
        <p:spPr>
          <a:xfrm>
            <a:off x="35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Crear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partprobe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para indicar al kernel que vuelva a leer la tabla de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sudo partprobe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3E02450B-A548-4D70-9FAB-8699148C37C7}"/>
              </a:ext>
            </a:extLst>
          </p:cNvPr>
          <p:cNvPicPr>
            <a:picLocks noChangeAspect="1"/>
          </p:cNvPicPr>
          <p:nvPr/>
        </p:nvPicPr>
        <p:blipFill>
          <a:blip r:embed="rId3">
            <a:lum/>
            <a:alphaModFix/>
          </a:blip>
          <a:srcRect/>
          <a:stretch>
            <a:fillRect/>
          </a:stretch>
        </p:blipFill>
        <p:spPr>
          <a:xfrm>
            <a:off x="758156" y="4658401"/>
            <a:ext cx="8061844" cy="1461595"/>
          </a:xfrm>
          <a:prstGeom prst="rect">
            <a:avLst/>
          </a:prstGeom>
          <a:noFill/>
          <a:ln cap="flat">
            <a:noFill/>
          </a:ln>
        </p:spPr>
      </p:pic>
      <p:pic>
        <p:nvPicPr>
          <p:cNvPr id="6" name="Imagen 5">
            <a:extLst>
              <a:ext uri="{FF2B5EF4-FFF2-40B4-BE49-F238E27FC236}">
                <a16:creationId xmlns:a16="http://schemas.microsoft.com/office/drawing/2014/main" id="{6FAF0A79-85C4-4AFF-A54B-0683C3DA9471}"/>
              </a:ext>
            </a:extLst>
          </p:cNvPr>
          <p:cNvPicPr>
            <a:picLocks noChangeAspect="1"/>
          </p:cNvPicPr>
          <p:nvPr/>
        </p:nvPicPr>
        <p:blipFill>
          <a:blip r:embed="rId4">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18136276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990D8-ACD7-4307-B9D4-ABD9A1FCDC6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5205093-732E-41FF-A58D-2AB86F1D6AD9}"/>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E33E0ED-4440-4E5F-B1FC-C053780875D9}"/>
              </a:ext>
            </a:extLst>
          </p:cNvPr>
          <p:cNvSpPr/>
          <p:nvPr/>
        </p:nvSpPr>
        <p:spPr>
          <a:xfrm>
            <a:off x="35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Formatear Particiones</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mkfs.ext4  /dev/sda8</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F438FEF0-76F9-4B37-A330-5AD85B2CCD2D}"/>
              </a:ext>
            </a:extLst>
          </p:cNvPr>
          <p:cNvPicPr>
            <a:picLocks noChangeAspect="1"/>
          </p:cNvPicPr>
          <p:nvPr/>
        </p:nvPicPr>
        <p:blipFill>
          <a:blip r:embed="rId3">
            <a:lum/>
            <a:alphaModFix/>
          </a:blip>
          <a:srcRect/>
          <a:stretch>
            <a:fillRect/>
          </a:stretch>
        </p:blipFill>
        <p:spPr>
          <a:xfrm>
            <a:off x="539998" y="2700003"/>
            <a:ext cx="8460001" cy="3960001"/>
          </a:xfrm>
          <a:prstGeom prst="rect">
            <a:avLst/>
          </a:prstGeom>
          <a:noFill/>
          <a:ln cap="flat">
            <a:noFill/>
          </a:ln>
        </p:spPr>
      </p:pic>
      <p:pic>
        <p:nvPicPr>
          <p:cNvPr id="6" name="Imagen 5">
            <a:extLst>
              <a:ext uri="{FF2B5EF4-FFF2-40B4-BE49-F238E27FC236}">
                <a16:creationId xmlns:a16="http://schemas.microsoft.com/office/drawing/2014/main" id="{D5D2A67A-6A72-479B-A672-1E198F29A5DC}"/>
              </a:ext>
            </a:extLst>
          </p:cNvPr>
          <p:cNvPicPr>
            <a:picLocks noChangeAspect="1"/>
          </p:cNvPicPr>
          <p:nvPr/>
        </p:nvPicPr>
        <p:blipFill>
          <a:blip r:embed="rId4">
            <a:lum/>
            <a:alphaModFix/>
          </a:blip>
          <a:srcRect/>
          <a:stretch>
            <a:fillRect/>
          </a:stretch>
        </p:blipFill>
        <p:spPr>
          <a:xfrm>
            <a:off x="7560716" y="179999"/>
            <a:ext cx="1368363" cy="1368719"/>
          </a:xfrm>
          <a:prstGeom prst="rect">
            <a:avLst/>
          </a:prstGeom>
          <a:noFill/>
          <a:ln cap="flat">
            <a:noFill/>
          </a:ln>
        </p:spPr>
      </p:pic>
    </p:spTree>
    <p:extLst>
      <p:ext uri="{BB962C8B-B14F-4D97-AF65-F5344CB8AC3E}">
        <p14:creationId xmlns:p14="http://schemas.microsoft.com/office/powerpoint/2010/main" val="9812006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69AC36-6FFE-4E82-8A3E-09DD2C9C3C9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36C35C6-7242-438A-953A-93DB3E37177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C2F9E92-EC87-4C6E-8D3F-7DDBE4B282BA}"/>
              </a:ext>
            </a:extLst>
          </p:cNvPr>
          <p:cNvSpPr/>
          <p:nvPr/>
        </p:nvSpPr>
        <p:spPr>
          <a:xfrm>
            <a:off x="143999" y="1619996"/>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Montar las Particiones</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3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mount  -t //dev/sda8</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Monta la partición creada y formateada.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Verificar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df -h | grep /dev/sda8</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7BD85079-04F3-4655-A685-94939FF47BCD}"/>
              </a:ext>
            </a:extLst>
          </p:cNvPr>
          <p:cNvPicPr>
            <a:picLocks noChangeAspect="1"/>
          </p:cNvPicPr>
          <p:nvPr/>
        </p:nvPicPr>
        <p:blipFill>
          <a:blip r:embed="rId3">
            <a:lum/>
            <a:alphaModFix/>
          </a:blip>
          <a:srcRect/>
          <a:stretch>
            <a:fillRect/>
          </a:stretch>
        </p:blipFill>
        <p:spPr>
          <a:xfrm>
            <a:off x="719998" y="4700518"/>
            <a:ext cx="8100002" cy="1779477"/>
          </a:xfrm>
          <a:prstGeom prst="rect">
            <a:avLst/>
          </a:prstGeom>
          <a:noFill/>
          <a:ln cap="flat">
            <a:noFill/>
          </a:ln>
        </p:spPr>
      </p:pic>
      <p:pic>
        <p:nvPicPr>
          <p:cNvPr id="6" name="Imagen 5">
            <a:extLst>
              <a:ext uri="{FF2B5EF4-FFF2-40B4-BE49-F238E27FC236}">
                <a16:creationId xmlns:a16="http://schemas.microsoft.com/office/drawing/2014/main" id="{70D98323-362A-4CAE-A26D-345370024275}"/>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1211672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DFAE44-3DB1-43A0-BAB5-9E44954B45C5}"/>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F5D056BA-5B12-49CC-AC8E-4604A4B77D2E}"/>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La versión con la que vamos a trabajar es la </a:t>
            </a:r>
            <a:r>
              <a:rPr lang="es-ES" b="1"/>
              <a:t>16.04</a:t>
            </a:r>
            <a:r>
              <a:rPr lang="es-ES"/>
              <a:t> </a:t>
            </a:r>
          </a:p>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Versión liberada en 2016.</a:t>
            </a:r>
          </a:p>
        </p:txBody>
      </p:sp>
      <p:pic>
        <p:nvPicPr>
          <p:cNvPr id="4" name="Imagen 3">
            <a:extLst>
              <a:ext uri="{FF2B5EF4-FFF2-40B4-BE49-F238E27FC236}">
                <a16:creationId xmlns:a16="http://schemas.microsoft.com/office/drawing/2014/main" id="{590DAA2F-1C0F-46ED-B606-35291FE5A054}"/>
              </a:ext>
            </a:extLst>
          </p:cNvPr>
          <p:cNvPicPr>
            <a:picLocks noChangeAspect="1"/>
          </p:cNvPicPr>
          <p:nvPr/>
        </p:nvPicPr>
        <p:blipFill>
          <a:blip r:embed="rId3">
            <a:lum/>
            <a:alphaModFix/>
          </a:blip>
          <a:srcRect/>
          <a:stretch>
            <a:fillRect/>
          </a:stretch>
        </p:blipFill>
        <p:spPr>
          <a:xfrm>
            <a:off x="3564002" y="4436997"/>
            <a:ext cx="1942917" cy="1943282"/>
          </a:xfrm>
          <a:prstGeom prst="rect">
            <a:avLst/>
          </a:prstGeom>
          <a:noFill/>
          <a:ln cap="flat">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7C063-8A00-45F4-BA6E-615D005DF1F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E7D1BB0-6AEF-4EB1-BA4F-AC863F9E80B0}"/>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FB439D1-E612-478B-8B77-09D4DF89BB9D}"/>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Eliminar Particiones</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l"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1º Desmontar volumen</a:t>
            </a:r>
          </a:p>
          <a:p>
            <a:pPr marL="0" marR="0" lvl="2" indent="0" algn="l"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Umount /dev/sda8</a:t>
            </a:r>
          </a:p>
          <a:p>
            <a:pPr marL="0" marR="0" lvl="1" indent="0" algn="l"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2º fdisk /dev/sda</a:t>
            </a:r>
          </a:p>
          <a:p>
            <a:pPr marL="0" marR="0" lvl="2" indent="0" algn="l"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Nº de particion</a:t>
            </a:r>
          </a:p>
          <a:p>
            <a:pPr marL="0" marR="0" lvl="2" indent="0" algn="l"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(d) delete / (w) grabar</a:t>
            </a:r>
          </a:p>
          <a:p>
            <a:pPr marL="0" marR="0" lvl="2" indent="0" algn="l"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Partprobe para acutualizar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4693AA61-08AC-42DE-A4C2-BD02C016979E}"/>
              </a:ext>
            </a:extLst>
          </p:cNvPr>
          <p:cNvPicPr>
            <a:picLocks noChangeAspect="1"/>
          </p:cNvPicPr>
          <p:nvPr/>
        </p:nvPicPr>
        <p:blipFill>
          <a:blip r:embed="rId3">
            <a:lum/>
            <a:alphaModFix/>
          </a:blip>
          <a:srcRect/>
          <a:stretch>
            <a:fillRect/>
          </a:stretch>
        </p:blipFill>
        <p:spPr>
          <a:xfrm>
            <a:off x="359999" y="4859999"/>
            <a:ext cx="8460001" cy="1799996"/>
          </a:xfrm>
          <a:prstGeom prst="rect">
            <a:avLst/>
          </a:prstGeom>
          <a:noFill/>
          <a:ln cap="flat">
            <a:noFill/>
          </a:ln>
        </p:spPr>
      </p:pic>
      <p:pic>
        <p:nvPicPr>
          <p:cNvPr id="6" name="Imagen 5">
            <a:extLst>
              <a:ext uri="{FF2B5EF4-FFF2-40B4-BE49-F238E27FC236}">
                <a16:creationId xmlns:a16="http://schemas.microsoft.com/office/drawing/2014/main" id="{3DE6C7E3-5235-4B84-9D1C-101F0311D039}"/>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2303121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6073B7-78ED-405E-9CB2-E2B071F2013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425433D-BCE8-4AEA-BF2E-E06F41E611C9}"/>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380FBD5-F5C4-420F-8D35-6B1BD8891CB1}"/>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AUTOMATIZAR TAREAS COMANDO CRON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Para aquellos que no lo conozcan el comando </a:t>
            </a:r>
            <a:r>
              <a:rPr lang="es-ES" sz="26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cron</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permite establecer la periodicidad con la que queremos ejecutar determinada tarea: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hacer copia de seguridad de algún directorio</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transferir por </a:t>
            </a:r>
            <a:r>
              <a:rPr lang="es-ES" sz="26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FTP</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ficheros a determinado servidor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enviar </a:t>
            </a:r>
            <a:r>
              <a:rPr lang="es-ES" sz="26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correos</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con alguna </a:t>
            </a:r>
            <a:r>
              <a:rPr lang="es-ES" sz="26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notificación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etc.</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Hay 3 aplicaciones en modo gráfico:</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Gcrontab</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Gnome Shedule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KCron</a:t>
            </a:r>
          </a:p>
        </p:txBody>
      </p:sp>
      <p:pic>
        <p:nvPicPr>
          <p:cNvPr id="5" name="Imagen 4">
            <a:extLst>
              <a:ext uri="{FF2B5EF4-FFF2-40B4-BE49-F238E27FC236}">
                <a16:creationId xmlns:a16="http://schemas.microsoft.com/office/drawing/2014/main" id="{E0D2BB8E-D8CB-4F3E-AD28-DEFFB5E402E1}"/>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20038570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060E5-EEE9-41A3-BFC6-BF1443EAA56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3152FD5-DBDF-4508-B66B-A61C0D2C48F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40BCF3C-5EF8-4030-9C7F-0EEAE93DC4C6}"/>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AUTOMATIZAR TAREAS COMANDO CRON</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Para la configuración de tareas vamos a usar el programa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crontab</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que viene con el paquete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cron</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y que nos va a servir para configurar nuestras tareas automáticas de un modo muy simple.</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La manera de decirle que queremos que algo se ejecute en nuestro ordenador un día a una hora especifico es muy sencilla pero hay que entenderla.</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Imaginemos que necesitemos que una vez a la semana se comprima todo un directorio completo y nos cree un fichero en formato </a:t>
            </a:r>
            <a:r>
              <a:rPr lang="es-ES" sz="24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tar.gz</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para tener una copia de seguridad. Ademas vamos a suponer que lo necesitamos todos los domingos a las 6:30 de la mañana …</a:t>
            </a:r>
          </a:p>
        </p:txBody>
      </p:sp>
      <p:pic>
        <p:nvPicPr>
          <p:cNvPr id="5" name="Imagen 4">
            <a:extLst>
              <a:ext uri="{FF2B5EF4-FFF2-40B4-BE49-F238E27FC236}">
                <a16:creationId xmlns:a16="http://schemas.microsoft.com/office/drawing/2014/main" id="{4992463F-F889-45E4-AF92-28FF62DF987D}"/>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38946176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13F7C-EFE4-441F-8A5B-F34A1B910F1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2319A8F-1CE2-4E9B-BBB1-7AB28618509C}"/>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A950169-37A4-4088-8D39-5CABAF786A84}"/>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AUTOMATIZAR TAREAS COMANDO CRON</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sudo crontab -e ( editar)</a:t>
            </a:r>
          </a:p>
        </p:txBody>
      </p:sp>
      <p:pic>
        <p:nvPicPr>
          <p:cNvPr id="5" name="Imagen 4">
            <a:extLst>
              <a:ext uri="{FF2B5EF4-FFF2-40B4-BE49-F238E27FC236}">
                <a16:creationId xmlns:a16="http://schemas.microsoft.com/office/drawing/2014/main" id="{F5F9BEF4-3DC3-47A8-A283-54967ED53A65}"/>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64D88338-A3C4-4599-BCD5-4A19CAA71814}"/>
              </a:ext>
            </a:extLst>
          </p:cNvPr>
          <p:cNvPicPr>
            <a:picLocks noChangeAspect="1"/>
          </p:cNvPicPr>
          <p:nvPr/>
        </p:nvPicPr>
        <p:blipFill>
          <a:blip r:embed="rId4">
            <a:lum/>
            <a:alphaModFix/>
          </a:blip>
          <a:srcRect/>
          <a:stretch>
            <a:fillRect/>
          </a:stretch>
        </p:blipFill>
        <p:spPr>
          <a:xfrm>
            <a:off x="789118" y="2520004"/>
            <a:ext cx="7850882" cy="3780001"/>
          </a:xfrm>
          <a:prstGeom prst="rect">
            <a:avLst/>
          </a:prstGeom>
          <a:noFill/>
          <a:ln cap="flat">
            <a:noFill/>
          </a:ln>
        </p:spPr>
      </p:pic>
    </p:spTree>
    <p:extLst>
      <p:ext uri="{BB962C8B-B14F-4D97-AF65-F5344CB8AC3E}">
        <p14:creationId xmlns:p14="http://schemas.microsoft.com/office/powerpoint/2010/main" val="359955920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05EEAF-34E1-4149-B1C5-7EEA1B58D91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66982F2-FA01-49CF-84F8-3E7C3FBF5477}"/>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2BE20AE-FC5F-464A-8951-913AD12E2287}"/>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AUTOMATIZAR TAREAS COMANDO CRON</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30 6 * * 0 tar -czf /home/www/almacen/Backup-Server/backupweb.tar.gz /home/www/almacen/web</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4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Como veis delante del comando tar le indico que se ejecute todos los domingos del mes a las 6:30 de la mañana. La explicación de todo esto es la siguiente. (los asteriscos significan todos)</a:t>
            </a:r>
          </a:p>
        </p:txBody>
      </p:sp>
      <p:pic>
        <p:nvPicPr>
          <p:cNvPr id="5" name="Imagen 4">
            <a:extLst>
              <a:ext uri="{FF2B5EF4-FFF2-40B4-BE49-F238E27FC236}">
                <a16:creationId xmlns:a16="http://schemas.microsoft.com/office/drawing/2014/main" id="{A4704EFC-941F-498D-B262-690C30965116}"/>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2AC6D31D-63EA-4BEC-9D9E-13894E579554}"/>
              </a:ext>
            </a:extLst>
          </p:cNvPr>
          <p:cNvPicPr>
            <a:picLocks noChangeAspect="1"/>
          </p:cNvPicPr>
          <p:nvPr/>
        </p:nvPicPr>
        <p:blipFill>
          <a:blip r:embed="rId4">
            <a:lum/>
            <a:alphaModFix/>
          </a:blip>
          <a:srcRect/>
          <a:stretch>
            <a:fillRect/>
          </a:stretch>
        </p:blipFill>
        <p:spPr>
          <a:xfrm>
            <a:off x="409322" y="4039197"/>
            <a:ext cx="8410678" cy="2080799"/>
          </a:xfrm>
          <a:prstGeom prst="rect">
            <a:avLst/>
          </a:prstGeom>
          <a:noFill/>
          <a:ln cap="flat">
            <a:noFill/>
          </a:ln>
        </p:spPr>
      </p:pic>
      <p:sp>
        <p:nvSpPr>
          <p:cNvPr id="7" name="CuadroTexto 6">
            <a:extLst>
              <a:ext uri="{FF2B5EF4-FFF2-40B4-BE49-F238E27FC236}">
                <a16:creationId xmlns:a16="http://schemas.microsoft.com/office/drawing/2014/main" id="{216DB959-4DDE-479A-9C63-2046BC2F0052}"/>
              </a:ext>
            </a:extLst>
          </p:cNvPr>
          <p:cNvSpPr txBox="1"/>
          <p:nvPr/>
        </p:nvSpPr>
        <p:spPr>
          <a:xfrm>
            <a:off x="539998" y="6299996"/>
            <a:ext cx="8280001" cy="359999"/>
          </a:xfrm>
          <a:prstGeom prst="rect">
            <a:avLst/>
          </a:prstGeom>
          <a:noFill/>
          <a:ln cap="flat">
            <a:noFill/>
          </a:ln>
        </p:spPr>
        <p:txBody>
          <a:bodyPr vert="horz" wrap="square" lIns="0" tIns="0" rIns="0" bIns="0" anchor="t" anchorCtr="0" compatLnSpc="0">
            <a:noAutofit/>
          </a:bodyPr>
          <a:lstStyle/>
          <a:p>
            <a:pPr marL="0" marR="0" lvl="0" indent="0" algn="l" defTabSz="914400" rtl="0" fontAlgn="auto" hangingPunct="0">
              <a:lnSpc>
                <a:spcPct val="100000"/>
              </a:lnSpc>
              <a:spcBef>
                <a:spcPts val="880"/>
              </a:spcBef>
              <a:spcAft>
                <a:spcPts val="880"/>
              </a:spcAft>
              <a:buNone/>
              <a:tabLst/>
              <a:defRPr sz="1800" b="0" i="0" u="none" strike="noStrike" kern="0" cap="none" spc="0" baseline="0">
                <a:solidFill>
                  <a:srgbClr val="000000"/>
                </a:solidFill>
                <a:uFillTx/>
              </a:defRPr>
            </a:pPr>
            <a:r>
              <a:rPr lang="es-ES" sz="2200" b="1" i="0" u="none" strike="noStrike" kern="1200" cap="none" spc="0" baseline="0">
                <a:solidFill>
                  <a:srgbClr val="000000"/>
                </a:solidFill>
                <a:uFillTx/>
                <a:latin typeface="Liberation Serif" pitchFamily="18"/>
                <a:ea typeface="DejaVu Sans" pitchFamily="2"/>
                <a:cs typeface="DejaVu Sans" pitchFamily="2"/>
              </a:rPr>
              <a:t>sudo /etc/init.d/cron restart</a:t>
            </a:r>
          </a:p>
        </p:txBody>
      </p:sp>
    </p:spTree>
    <p:extLst>
      <p:ext uri="{BB962C8B-B14F-4D97-AF65-F5344CB8AC3E}">
        <p14:creationId xmlns:p14="http://schemas.microsoft.com/office/powerpoint/2010/main" val="32137232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995B5-C28D-4D28-BAFA-270D9ADA1D1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A301209-17A1-4EFF-B26E-72CA0025EA5D}"/>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4EAF928-4D0E-4C7F-A600-46D49646E2D7}"/>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AUTOMATIZAR TAREAS COMANDO CRON</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660A21D0-8759-4210-920B-1433807C1429}"/>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2DD58B60-5B94-4BF1-8E85-E797A67AAE95}"/>
              </a:ext>
            </a:extLst>
          </p:cNvPr>
          <p:cNvPicPr>
            <a:picLocks noChangeAspect="1"/>
          </p:cNvPicPr>
          <p:nvPr/>
        </p:nvPicPr>
        <p:blipFill>
          <a:blip r:embed="rId4">
            <a:lum/>
            <a:alphaModFix/>
          </a:blip>
          <a:srcRect/>
          <a:stretch>
            <a:fillRect/>
          </a:stretch>
        </p:blipFill>
        <p:spPr>
          <a:xfrm>
            <a:off x="359999" y="2159995"/>
            <a:ext cx="8460001" cy="4320000"/>
          </a:xfrm>
          <a:prstGeom prst="rect">
            <a:avLst/>
          </a:prstGeom>
          <a:noFill/>
          <a:ln cap="flat">
            <a:noFill/>
          </a:ln>
        </p:spPr>
      </p:pic>
    </p:spTree>
    <p:extLst>
      <p:ext uri="{BB962C8B-B14F-4D97-AF65-F5344CB8AC3E}">
        <p14:creationId xmlns:p14="http://schemas.microsoft.com/office/powerpoint/2010/main" val="16634267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0C98A7-353B-48C2-8B59-65FC7A2F6DD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F1C0CF3-036B-48F2-A3DA-B6B6E4A7D77C}"/>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37EE98D-98A9-466D-967F-E8091966B3AF}"/>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El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hlinkClick r:id="rId3"/>
              </a:rPr>
              <a:t>kernel ó núcleo</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de linux se puede definir como el corazón de este sistema operativo. Es el encargado de que el software y el hardware de tu ordenador puedan trabajar juntos.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Las funciones más importantes del mismo, aunque no las únicas, son: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a:t>
            </a:r>
            <a:r>
              <a:rPr lang="es-ES" sz="2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Administración de la memoria</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para todos los programas y procesos en ejecución.</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a:t>
            </a:r>
            <a:r>
              <a:rPr lang="es-ES" sz="2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Administración del tiempo</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de procesador que los programas y procesos en ejecución utilizan.</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 el encargado de que podamos acceder a los </a:t>
            </a:r>
            <a:r>
              <a:rPr lang="es-ES" sz="2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periféricos/elementos</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de nuestro ordenador de una manera cómoda.</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7F3E3520-4233-41E5-B7A8-38D802958FCC}"/>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170100637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1FC9E-9819-4C3F-8FF0-EC7B5AB7F72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E03359D-8630-489C-80D8-5EB98F527A72}"/>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F459942-80A1-4220-AE4B-CDE12443DF64}"/>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Hasta que empezó el desarrollo de la serie 2.6 del núcleo, existieron dos tipos de versiones del núcleo:</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a:t>
            </a:r>
            <a:r>
              <a:rPr lang="es-ES" sz="26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Versión de producción: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La versión de producción, era la versión estable hasta el momento. Esta versión era el resultado final de las versiones de desarrollo o experimentales.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1"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a:t>
            </a:r>
            <a:r>
              <a:rPr lang="es-ES" sz="2600" b="0"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Versión de desarrollo: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Esta versión era experimental y era la que utilizaban los desarrolladores para programar, comprobar y verificar nuevas características, correcciones, etc. Estos núcleos solían ser inestables y no se debían usar sin saber .</a:t>
            </a:r>
          </a:p>
        </p:txBody>
      </p:sp>
      <p:pic>
        <p:nvPicPr>
          <p:cNvPr id="5" name="Imagen 4">
            <a:extLst>
              <a:ext uri="{FF2B5EF4-FFF2-40B4-BE49-F238E27FC236}">
                <a16:creationId xmlns:a16="http://schemas.microsoft.com/office/drawing/2014/main" id="{A896A044-6C32-4908-BE1C-76E870B68B0F}"/>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80548873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BCB9B-8AFD-44B4-9EEB-127FF9FDBBF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8BDA121-E3B5-4E54-9C8C-4C3E597281C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1C3348F-24AA-4D08-B4B2-B2E3C1F44FF8}"/>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Como interpretar los numeros de las versiones de las </a:t>
            </a:r>
            <a:r>
              <a:rPr lang="es-ES" sz="24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series por debajo de la 2.6</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	</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Las versiones del núcleo se numeraban con 3 números, de la siguiente forma: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AA.BB.CC</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AA</a:t>
            </a:r>
            <a: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Indicaba la serie/versión principal del núcleo. Solo han existido  1 / 2.</a:t>
            </a:r>
            <a:b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BB</a:t>
            </a:r>
            <a: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Indicaba si la versión era de desarrollo ó de producción. Un número impar, significaba que era de desarrollo, uno par, que era de producción.</a:t>
            </a:r>
            <a:b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2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CC</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Indicaba nuevas revisiones dentro de una versión, en las que lo único que se había modificado eran fallos de programación.</a:t>
            </a:r>
          </a:p>
        </p:txBody>
      </p:sp>
      <p:pic>
        <p:nvPicPr>
          <p:cNvPr id="5" name="Imagen 4">
            <a:extLst>
              <a:ext uri="{FF2B5EF4-FFF2-40B4-BE49-F238E27FC236}">
                <a16:creationId xmlns:a16="http://schemas.microsoft.com/office/drawing/2014/main" id="{FFE69DD6-974C-4F0D-A765-09DEE12A5E56}"/>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37653528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7F5D9-EFBD-455C-A388-02F9BB75CC3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1701A33-A4AF-4C0B-AD71-4396F0665D5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0E56094-C7E4-4579-8FD9-98ECEEC6EBFC}"/>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 la </a:t>
            </a:r>
            <a:r>
              <a:rPr lang="es-ES" sz="2400" b="1" i="1"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serie 2.6</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del núcleo, el sistema de numeración asi como el modelo de desarrollo han cambiado. Las versiones han pasado a numerarse con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4 dígitos</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y no existen versiones de producción y desarrollo.</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Symbol" pitchFamily="18"/>
                <a:ea typeface="Symbol" pitchFamily="2"/>
                <a:cs typeface="Symbol" pitchFamily="2"/>
              </a:rPr>
              <a:t>·	</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Las versiones del núcleo son de la siguiente forma: AA.BB.CC.DD.</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AA:</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Indica la serie/versión principal del núcleo.</a:t>
            </a:r>
            <a:b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BB</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Indica la revisión principal del núcleo. Números pares e impares ya no tienen ningún significado.</a:t>
            </a:r>
            <a:b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CC</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Indica nuevas revisiones menores del núcleo. Cambia cuando nuevas características y drivers son soportados.</a:t>
            </a:r>
            <a:b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DD</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Este dígito cambia cuando se corrigen fallos de programación o fallos de seguridad dentro de una revisión.</a:t>
            </a:r>
          </a:p>
        </p:txBody>
      </p:sp>
      <p:pic>
        <p:nvPicPr>
          <p:cNvPr id="5" name="Imagen 4">
            <a:extLst>
              <a:ext uri="{FF2B5EF4-FFF2-40B4-BE49-F238E27FC236}">
                <a16:creationId xmlns:a16="http://schemas.microsoft.com/office/drawing/2014/main" id="{44ABEF8E-0515-4EF4-89B6-70ECEED0970E}"/>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1195497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948-CBB3-4463-8B50-CB0065D08010}"/>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A90EF001-67E7-4295-9394-0B92FAC3C6B7}"/>
              </a:ext>
            </a:extLst>
          </p:cNvPr>
          <p:cNvSpPr txBox="1">
            <a:spLocks noGrp="1"/>
          </p:cNvSpPr>
          <p:nvPr>
            <p:ph type="body" idx="4294967295"/>
          </p:nvPr>
        </p:nvSpPr>
        <p:spPr>
          <a:xfrm>
            <a:off x="457200" y="1719355"/>
            <a:ext cx="8229600" cy="4411440"/>
          </a:xfrm>
        </p:spPr>
        <p:txBody>
          <a:bodyPr/>
          <a:lstStyle/>
          <a:p>
            <a:pPr marL="0" lvl="0" indent="0">
              <a:lnSpc>
                <a:spcPct val="90000"/>
              </a:lnSpc>
              <a:spcBef>
                <a:spcPts val="525"/>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t>Principios.</a:t>
            </a:r>
          </a:p>
          <a:p>
            <a:pPr marL="0" lvl="1" indent="0" algn="just">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latin typeface="Arial" pitchFamily="18"/>
              </a:rPr>
              <a:t>Ubuntu siempre será gratuito, y no habrá un coste adicional para la «edición profesional»; queremos que lo mejor de nuestro trabajo esté libremente disponible para todos.</a:t>
            </a:r>
          </a:p>
          <a:p>
            <a:pPr marL="0" lvl="1" indent="0" algn="just">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latin typeface="Arial" pitchFamily="18"/>
              </a:rPr>
              <a:t>Para hacer que Ubuntu pueda ser usado por el mayor número de personas posible, Ubuntu emplea las mejores herramientas de traducción y accesibilidad que la comunidad del Software Libre es capaz de ofrecer.</a:t>
            </a:r>
          </a:p>
          <a:p>
            <a:pPr marL="0" lvl="1" indent="0" algn="just">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latin typeface="Arial" pitchFamily="18"/>
              </a:rPr>
              <a:t>Ubuntu publica de manera regular y predecible, una nueva versión cada seis meses. Puede usar la versión estable o probar y ayudar a mejorar la versión en desarrollo.</a:t>
            </a:r>
          </a:p>
          <a:p>
            <a:pPr marL="0" lvl="1" indent="0" algn="just">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latin typeface="Arial" pitchFamily="18"/>
              </a:rPr>
              <a:t>Ubuntu está totalmente comprometido con los principios de desarrollo del software de código abierto, animamos a la gente a utilizarlo, mejorarlo y compartirlo.</a:t>
            </a:r>
          </a:p>
        </p:txBody>
      </p:sp>
      <p:pic>
        <p:nvPicPr>
          <p:cNvPr id="4" name="Imagen 3">
            <a:extLst>
              <a:ext uri="{FF2B5EF4-FFF2-40B4-BE49-F238E27FC236}">
                <a16:creationId xmlns:a16="http://schemas.microsoft.com/office/drawing/2014/main" id="{CE9F0CD8-0134-445D-91B1-23EF9065555E}"/>
              </a:ext>
            </a:extLst>
          </p:cNvPr>
          <p:cNvPicPr>
            <a:picLocks noChangeAspect="1"/>
          </p:cNvPicPr>
          <p:nvPr/>
        </p:nvPicPr>
        <p:blipFill>
          <a:blip r:embed="rId3">
            <a:lum/>
            <a:alphaModFix/>
          </a:blip>
          <a:srcRect/>
          <a:stretch>
            <a:fillRect/>
          </a:stretch>
        </p:blipFill>
        <p:spPr>
          <a:xfrm>
            <a:off x="5724363" y="188997"/>
            <a:ext cx="1943282" cy="1942917"/>
          </a:xfrm>
          <a:prstGeom prst="rect">
            <a:avLst/>
          </a:prstGeom>
          <a:noFill/>
          <a:ln cap="flat">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FC1DA-DC50-451C-939F-89F4248F433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EEB2AE7-701F-40EC-A991-7CCDB2FB7E92}"/>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4BA0C62-F889-4637-87AF-18A985AFB164}"/>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Dónde conseguir el núcleo</a:t>
            </a:r>
          </a:p>
          <a:p>
            <a:pPr marL="0" marR="0" lvl="2"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El núcleo denominado "vanilla" (sin alteraciones y suministrado por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Linus Torvalds</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se puede bajar de un gran número de servidores en internet pero el sitio oficial es</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hlinkClick r:id="rId3"/>
              </a:rPr>
              <a:t>http://www.kernel.org/</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En este enlace tienes la </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hlinkClick r:id="rId4"/>
              </a:rPr>
              <a:t>lista internacional oficial de servidores espejos</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de donde es posible bajarse cualquier versión del núcleo</a:t>
            </a:r>
          </a:p>
          <a:p>
            <a:pPr marL="0" marR="0" lvl="2"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Cada distribución distribuye sus núcleos por los canales de actualización habituales para cada una de ellas</a:t>
            </a:r>
          </a:p>
        </p:txBody>
      </p:sp>
      <p:pic>
        <p:nvPicPr>
          <p:cNvPr id="5" name="Imagen 4">
            <a:extLst>
              <a:ext uri="{FF2B5EF4-FFF2-40B4-BE49-F238E27FC236}">
                <a16:creationId xmlns:a16="http://schemas.microsoft.com/office/drawing/2014/main" id="{205F700A-9662-4929-B681-D804B678D2F6}"/>
              </a:ext>
            </a:extLst>
          </p:cNvPr>
          <p:cNvPicPr>
            <a:picLocks noChangeAspect="1"/>
          </p:cNvPicPr>
          <p:nvPr/>
        </p:nvPicPr>
        <p:blipFill>
          <a:blip r:embed="rId5">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31159685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1D85F5-E0AA-4983-8DCA-EF88CF40FD2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D69C74C-DF24-4F5E-B7CA-BBA8C93B35D0}"/>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13763BF-72A4-4DB9-8B2C-545A74FE3C42}"/>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 donde lo bajo ( www.kernel.org)</a:t>
            </a:r>
          </a:p>
        </p:txBody>
      </p:sp>
      <p:pic>
        <p:nvPicPr>
          <p:cNvPr id="5" name="Imagen 4">
            <a:extLst>
              <a:ext uri="{FF2B5EF4-FFF2-40B4-BE49-F238E27FC236}">
                <a16:creationId xmlns:a16="http://schemas.microsoft.com/office/drawing/2014/main" id="{E2725692-3EC8-44B5-994F-E761B01D2F8A}"/>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B0815C52-309F-4401-A22F-95D77A844745}"/>
              </a:ext>
            </a:extLst>
          </p:cNvPr>
          <p:cNvPicPr>
            <a:picLocks noChangeAspect="1"/>
          </p:cNvPicPr>
          <p:nvPr/>
        </p:nvPicPr>
        <p:blipFill>
          <a:blip r:embed="rId4">
            <a:lum/>
            <a:alphaModFix/>
          </a:blip>
          <a:srcRect/>
          <a:stretch>
            <a:fillRect/>
          </a:stretch>
        </p:blipFill>
        <p:spPr>
          <a:xfrm>
            <a:off x="254157" y="2780635"/>
            <a:ext cx="8648276" cy="2838242"/>
          </a:xfrm>
          <a:prstGeom prst="rect">
            <a:avLst/>
          </a:prstGeom>
          <a:noFill/>
          <a:ln cap="flat">
            <a:noFill/>
          </a:ln>
        </p:spPr>
      </p:pic>
    </p:spTree>
    <p:extLst>
      <p:ext uri="{BB962C8B-B14F-4D97-AF65-F5344CB8AC3E}">
        <p14:creationId xmlns:p14="http://schemas.microsoft.com/office/powerpoint/2010/main" val="342049681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F925A0-153B-43CA-BD6D-679CD54AC96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684DBA3B-1033-40A8-B700-D415663C795E}"/>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2B38628-E090-4A00-A98E-1187BBFFE23E}"/>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verificar que Kernel tengo Instalado</a:t>
            </a:r>
          </a:p>
        </p:txBody>
      </p:sp>
      <p:pic>
        <p:nvPicPr>
          <p:cNvPr id="5" name="Imagen 4">
            <a:extLst>
              <a:ext uri="{FF2B5EF4-FFF2-40B4-BE49-F238E27FC236}">
                <a16:creationId xmlns:a16="http://schemas.microsoft.com/office/drawing/2014/main" id="{80C41947-61CF-4107-9D6C-7850DD4BEECC}"/>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A71ED99F-D5D2-481D-A970-66AB73C01490}"/>
              </a:ext>
            </a:extLst>
          </p:cNvPr>
          <p:cNvPicPr>
            <a:picLocks noChangeAspect="1"/>
          </p:cNvPicPr>
          <p:nvPr/>
        </p:nvPicPr>
        <p:blipFill>
          <a:blip r:embed="rId4">
            <a:lum/>
            <a:alphaModFix/>
          </a:blip>
          <a:srcRect/>
          <a:stretch>
            <a:fillRect/>
          </a:stretch>
        </p:blipFill>
        <p:spPr>
          <a:xfrm>
            <a:off x="899998" y="2700003"/>
            <a:ext cx="7740002" cy="2520004"/>
          </a:xfrm>
          <a:prstGeom prst="rect">
            <a:avLst/>
          </a:prstGeom>
          <a:noFill/>
          <a:ln cap="flat">
            <a:noFill/>
          </a:ln>
        </p:spPr>
      </p:pic>
    </p:spTree>
    <p:extLst>
      <p:ext uri="{BB962C8B-B14F-4D97-AF65-F5344CB8AC3E}">
        <p14:creationId xmlns:p14="http://schemas.microsoft.com/office/powerpoint/2010/main" val="10266266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9B804-0B70-4D95-B757-F9DE8A1C797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A75DC50-9507-454A-979D-759879AE1152}"/>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DF5BA0D-5C81-4838-A17B-618709CA4BE8}"/>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CONFIGURAR EL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Hay varias formas de configurar el kernel.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make menuconfig o make xconfig. La diferencia es que con make menuconfig no hace falta tener las Xwindow corriendo, y con make xconfig sí.</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br>
              <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br>
              <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Nota:</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para utilizar make menuconfig necesitaremos el paquete </a:t>
            </a:r>
            <a: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libncurses5-dev</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(con todas sus dependencias) y para utilizar make xconfig necesitaremos el paquete </a:t>
            </a:r>
            <a: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libqt3-dev</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(con todas sus dependencias).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sudo apt-get install libncurses5-dev</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sudo apt-get install libqt3-dev</a:t>
            </a:r>
          </a:p>
        </p:txBody>
      </p:sp>
      <p:pic>
        <p:nvPicPr>
          <p:cNvPr id="5" name="Imagen 4">
            <a:extLst>
              <a:ext uri="{FF2B5EF4-FFF2-40B4-BE49-F238E27FC236}">
                <a16:creationId xmlns:a16="http://schemas.microsoft.com/office/drawing/2014/main" id="{18514D08-5B1A-47DF-ADB3-8B9CE6F77575}"/>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8901332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AD0F6C-300A-48FB-A9BE-A2E6A0AF00C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20A0829-CB2B-43E9-B29F-588FA641A44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B8C5697-4649-43A2-B4C5-34C78B8A8BEA}"/>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 – versión 3.0</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Descarga de paquetes: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wget http://kernel.ubuntu.com/~kernel-ppa/mainline/v3.0-oneiric/linux-headers-3.0.0-0300_3.0.0-0300.201107220917_all.deb</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wget http://kernel.ubuntu.com/~kernel-ppa/mainline/v3.0-oneiric/linux-headers-3.0.0-0300-generic_3.0.0-0300.201107220917_i386.deb</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wget http://kernel.ubuntu.com/~kernel-ppa/mainline/v3.0-oneiric/linux-image-3.0.0-0300-generic_3.0.0-0300.201107220917_i386.deb</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3C98514E-8D69-44E7-9448-4642A75C0443}"/>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23009038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2F957-AADA-4797-8F42-6EF340CA0F9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971C990-2C40-4D94-B25E-222C5B42E66B}"/>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9BE9154-2A89-49ED-8917-33EEC33C1A82}"/>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 – versión 3.0</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Instalación  de paquetes: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sudo dpkg -i linux-headers-3.0.0-0300_3.0.0-0300.201107220917_all.deb linux-headers-3.0.0-0300-generic_3.0.0-0300.201107220917_i386.deb linux-image-3.0.0-0300-generic_3.0.0-0300.201107220917_i386.deb</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6D7A1E90-E9AE-4F32-ABAE-116A864E007A}"/>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8953814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C35A2D-5563-4B9D-9C93-3C963BF1DCE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B3572B0-F802-4FA1-A0EF-F27B4AD00519}"/>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DB77D4B-70FA-4E61-AA46-1AD8A6F6457B}"/>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 – versión 3.0</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Instalación  de paquetes: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sudo dpkg -i linux-headers-3.0.0-0300_3.0.0-0300.201107220917_all.deb linux-headers-3.0.0-0300-generic_3.0.0-0300.201107220917_i386.deb linux-image-3.0.0-0300-generic_3.0.0-0300.201107220917_i386.deb</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5CB9649E-BFEC-4211-A4C5-F9F19486CE7E}"/>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B4BC8F27-0E21-4CDA-B563-047E896FD6E1}"/>
              </a:ext>
            </a:extLst>
          </p:cNvPr>
          <p:cNvPicPr>
            <a:picLocks noChangeAspect="1"/>
          </p:cNvPicPr>
          <p:nvPr/>
        </p:nvPicPr>
        <p:blipFill>
          <a:blip r:embed="rId4">
            <a:lum/>
            <a:alphaModFix/>
          </a:blip>
          <a:srcRect/>
          <a:stretch>
            <a:fillRect/>
          </a:stretch>
        </p:blipFill>
        <p:spPr>
          <a:xfrm>
            <a:off x="1439997" y="3420002"/>
            <a:ext cx="5990755" cy="3066842"/>
          </a:xfrm>
          <a:prstGeom prst="rect">
            <a:avLst/>
          </a:prstGeom>
          <a:noFill/>
          <a:ln cap="flat">
            <a:noFill/>
          </a:ln>
        </p:spPr>
      </p:pic>
    </p:spTree>
    <p:extLst>
      <p:ext uri="{BB962C8B-B14F-4D97-AF65-F5344CB8AC3E}">
        <p14:creationId xmlns:p14="http://schemas.microsoft.com/office/powerpoint/2010/main" val="150087725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BA0F-14B5-49A1-98D8-EB41B92BB88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62175D5-BAD9-471B-8E70-C7FB85F713B9}"/>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1965706-BE27-4BD7-B545-05E8BBD33917}"/>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KERNEL – versión 3.0</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Al finalizar la instalación reiniciamos y en el menú de GRUB seleccionamos el Kernel 3.0.</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Es importante aclarar que no he desistalado el Kernel anterior que tenía, pues en caso de que el Kernel 3 presente algún problema, podemos volver a arrancar con este y remover el Kernel 3.0 en caso de que no querramos entrar en reparaciones.</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br>
              <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F647CF9F-5C8E-4FA1-A3DF-BC3880990744}"/>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91A27888-0FB3-4A52-97BE-A5AB75C22A5E}"/>
              </a:ext>
            </a:extLst>
          </p:cNvPr>
          <p:cNvPicPr>
            <a:picLocks noChangeAspect="1"/>
          </p:cNvPicPr>
          <p:nvPr/>
        </p:nvPicPr>
        <p:blipFill>
          <a:blip r:embed="rId4">
            <a:lum/>
            <a:alphaModFix/>
          </a:blip>
          <a:srcRect/>
          <a:stretch>
            <a:fillRect/>
          </a:stretch>
        </p:blipFill>
        <p:spPr>
          <a:xfrm>
            <a:off x="1439997" y="4679999"/>
            <a:ext cx="6839995" cy="1619996"/>
          </a:xfrm>
          <a:prstGeom prst="rect">
            <a:avLst/>
          </a:prstGeom>
          <a:noFill/>
          <a:ln cap="flat">
            <a:noFill/>
          </a:ln>
        </p:spPr>
      </p:pic>
    </p:spTree>
    <p:extLst>
      <p:ext uri="{BB962C8B-B14F-4D97-AF65-F5344CB8AC3E}">
        <p14:creationId xmlns:p14="http://schemas.microsoft.com/office/powerpoint/2010/main" val="26770786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7ED358-E516-4515-B91C-65F01894814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60D21657-CA8F-4430-8505-C079B98274F0}"/>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48BBB57-03AF-4D27-869D-3F21AF905F57}"/>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Compilar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Es un proceso por el cual se traducen programas en código fuente a programas en código objeto. El programa que realiza esta traducción se llama compilador. </a:t>
            </a:r>
            <a:b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b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Ubuntu no trae por defecto uno de estos, así que instalarlo es sencillo, ya que viene en repositorios: </a:t>
            </a:r>
            <a:b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b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sudo apt-get install build-essential </a:t>
            </a:r>
            <a:b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br>
              <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05F7DAFC-1473-43FE-8AB7-F8E9C4DB03DC}"/>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671709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7AD32F-4461-4263-9EE7-B13949457EA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D01AAD0-0337-4B49-B7BC-32B08D37B1B3}"/>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33BF833-1688-45F9-9ACF-CA1BB0489D4C}"/>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Compilar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sudo apt-get install build-essential </a:t>
            </a: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Esto instala los paquetes necesarios para poder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hlinkClick r:id="rId3"/>
              </a:rPr>
              <a:t>compilar</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que son los siguientes: </a:t>
            </a: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g++ </a:t>
            </a: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g++-3.3 </a:t>
            </a: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gcc </a:t>
            </a: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gcc-3.3 </a:t>
            </a: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libstdc++5-3.3-dev </a:t>
            </a:r>
            <a:br>
              <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br>
              <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86F84E1F-3B73-42B5-B36D-B67474084C22}"/>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2982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69CDE-28C5-4A7D-95A9-740771AD7F58}"/>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4795E43-E556-4D5D-9B8A-2C31F28BB27E}"/>
              </a:ext>
            </a:extLst>
          </p:cNvPr>
          <p:cNvSpPr txBox="1">
            <a:spLocks noGrp="1"/>
          </p:cNvSpPr>
          <p:nvPr>
            <p:ph type="body" idx="4294967295"/>
          </p:nvPr>
        </p:nvSpPr>
        <p:spPr>
          <a:xfrm>
            <a:off x="457200" y="1719355"/>
            <a:ext cx="8229600" cy="4411440"/>
          </a:xfrm>
        </p:spPr>
        <p:txBody>
          <a:bodyPr/>
          <a:lstStyle/>
          <a:p>
            <a:pPr marL="0" lvl="0" indent="0">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Software Libre.</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El proyecto Ubuntu está totalmente basado en los principios del desarrollo de software de código abierto; se anima a que la gente use, mejore y distribuya software de código abierto.</a:t>
            </a:r>
          </a:p>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GNU/Linux.</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Es un sistema operativo GNU que usa como núcleo el kernel Linux.</a:t>
            </a:r>
          </a:p>
        </p:txBody>
      </p:sp>
      <p:pic>
        <p:nvPicPr>
          <p:cNvPr id="4" name="Imagen 3">
            <a:extLst>
              <a:ext uri="{FF2B5EF4-FFF2-40B4-BE49-F238E27FC236}">
                <a16:creationId xmlns:a16="http://schemas.microsoft.com/office/drawing/2014/main" id="{4FACFB75-4606-40DC-8089-D16198E0DF6A}"/>
              </a:ext>
            </a:extLst>
          </p:cNvPr>
          <p:cNvPicPr>
            <a:picLocks noChangeAspect="1"/>
          </p:cNvPicPr>
          <p:nvPr/>
        </p:nvPicPr>
        <p:blipFill>
          <a:blip r:embed="rId3">
            <a:lum/>
            <a:alphaModFix/>
          </a:blip>
          <a:srcRect/>
          <a:stretch>
            <a:fillRect/>
          </a:stretch>
        </p:blipFill>
        <p:spPr>
          <a:xfrm>
            <a:off x="5724363" y="188997"/>
            <a:ext cx="1943282" cy="1942917"/>
          </a:xfrm>
          <a:prstGeom prst="rect">
            <a:avLst/>
          </a:prstGeom>
          <a:noFill/>
          <a:ln cap="flat">
            <a:noFill/>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796432-59CC-440C-956C-3BFB5F28692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3E79299-5F99-440A-972E-5044A9665B14}"/>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E189934-81DF-4D1F-A788-F7B6B7421882}"/>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Compilar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Imaginemos que queremos instalar un archivo .tar.gz, que son los más comunes a la hora de </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hlinkClick r:id="rId3"/>
              </a:rPr>
              <a:t>compilar</a:t>
            </a: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el proceso es sencillo, lo primero será descomprimir el archivo: </a:t>
            </a:r>
            <a:b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t</a:t>
            </a:r>
            <a: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ar -xzvf nombre_archivo.tar.gz</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Después, t descomprimirá una carpeta, solo tenemos que ir hasta ella: 	</a:t>
            </a:r>
            <a:b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cd directorio_carpeta </a:t>
            </a:r>
            <a:b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b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Una vez en la misma, configuramos: </a:t>
            </a:r>
            <a:b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b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/configure </a:t>
            </a: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4568EEE1-4820-4339-AC09-E5E0F1284437}"/>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17332560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A6120-0F87-41BF-90A5-A7C1D2CF1CB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550DDD3-3F8F-4CA7-A7F7-92310E3CE33C}"/>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D2D6386-1B50-4361-AD9E-06A97A6EFDA6}"/>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Compilar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E</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 próximo comando esta la complicación, donde hay que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hlinkClick r:id="rId3"/>
              </a:rPr>
              <a:t>compilar</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si te da errores, fíjate bien qué paquete falta.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Le echas un vistazo a Synaptic y lo instalas. Si aún así te sigue dando el mismo error.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Tienes que instalar el mismo paquete pero que tiene “-dev” en su nombre, son las cabeceras de la biblioteca y el desarrollo.</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make </a:t>
            </a: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Una vez compilado, solo queda instalar: </a:t>
            </a: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b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sudo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hlinkClick r:id="rId4"/>
              </a:rPr>
              <a:t>make</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install</a:t>
            </a:r>
          </a:p>
        </p:txBody>
      </p:sp>
      <p:pic>
        <p:nvPicPr>
          <p:cNvPr id="5" name="Imagen 4">
            <a:extLst>
              <a:ext uri="{FF2B5EF4-FFF2-40B4-BE49-F238E27FC236}">
                <a16:creationId xmlns:a16="http://schemas.microsoft.com/office/drawing/2014/main" id="{F0DFBE59-A0C1-42DC-8B2E-2D1C6B89FB6B}"/>
              </a:ext>
            </a:extLst>
          </p:cNvPr>
          <p:cNvPicPr>
            <a:picLocks noChangeAspect="1"/>
          </p:cNvPicPr>
          <p:nvPr/>
        </p:nvPicPr>
        <p:blipFill>
          <a:blip r:embed="rId5">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18962967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16F9BA-9639-4D1B-9A5E-EDA5C27C3C2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D61A34E-9A8A-40B4-8461-0C1F2B0FC6A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E519DE5-038D-43E5-9460-97E3C38B13ED}"/>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INFORMACIÓN DEL PC</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cat /proc/cpuinfo</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D08D6AFD-53B0-42F7-B788-6D8152F8D876}"/>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C3958B56-4AEF-43FE-B337-F8FE627B7A3A}"/>
              </a:ext>
            </a:extLst>
          </p:cNvPr>
          <p:cNvPicPr>
            <a:picLocks noChangeAspect="1"/>
          </p:cNvPicPr>
          <p:nvPr/>
        </p:nvPicPr>
        <p:blipFill>
          <a:blip r:embed="rId4">
            <a:lum/>
            <a:alphaModFix/>
          </a:blip>
          <a:srcRect/>
          <a:stretch>
            <a:fillRect/>
          </a:stretch>
        </p:blipFill>
        <p:spPr>
          <a:xfrm>
            <a:off x="539998" y="2585164"/>
            <a:ext cx="8100002" cy="3857396"/>
          </a:xfrm>
          <a:prstGeom prst="rect">
            <a:avLst/>
          </a:prstGeom>
          <a:noFill/>
          <a:ln cap="flat">
            <a:noFill/>
          </a:ln>
        </p:spPr>
      </p:pic>
    </p:spTree>
    <p:extLst>
      <p:ext uri="{BB962C8B-B14F-4D97-AF65-F5344CB8AC3E}">
        <p14:creationId xmlns:p14="http://schemas.microsoft.com/office/powerpoint/2010/main" val="3516380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EC8017-12E0-42AD-9CAE-55CC65E8817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796245B-C279-44E1-97BE-8FA622ADEFAE}"/>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E282EAAC-81B1-4E13-99AA-ADC36C79FFCE}"/>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MAS INFORMACIÓN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uname -a → Información del sistema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uname -r → Versión del Kerner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uname -n → Nombre de Equipo</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uname -m → Arquitectura del Procesado</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uname -s → Nombre del Sistema Operativo</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36944F37-145A-4522-92F9-49E8DC3A0E0E}"/>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extLst>
      <p:ext uri="{BB962C8B-B14F-4D97-AF65-F5344CB8AC3E}">
        <p14:creationId xmlns:p14="http://schemas.microsoft.com/office/powerpoint/2010/main" val="5816939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33F246-4D39-4EC9-AAEC-E97900DE5E5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36D1A56-59FB-4678-8965-C7A429FC4B1D}"/>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679D344-89B5-4812-9EB9-A9961560B961}"/>
              </a:ext>
            </a:extLst>
          </p:cNvPr>
          <p:cNvSpPr/>
          <p:nvPr/>
        </p:nvSpPr>
        <p:spPr>
          <a:xfrm>
            <a:off x="359999" y="1799996"/>
            <a:ext cx="8460001"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MODO GRAFICO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El modo gráfico, depende de la distribución instalada, en cuanto al aspecto y programas instalados.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Los entornos gráficos mas populares son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a:t>
            </a: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KDE</a:t>
            </a: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y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XFCE4.</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También existen distribuciones sectoriales basadas en uno de los anteriores entornos pero con diferente instalación del software, son las llamadas SPINS</a:t>
            </a:r>
          </a:p>
        </p:txBody>
      </p:sp>
      <p:pic>
        <p:nvPicPr>
          <p:cNvPr id="5" name="Imagen 4">
            <a:extLst>
              <a:ext uri="{FF2B5EF4-FFF2-40B4-BE49-F238E27FC236}">
                <a16:creationId xmlns:a16="http://schemas.microsoft.com/office/drawing/2014/main" id="{AD049929-FFB7-4B01-81EC-F5E2BBCFBCF1}"/>
              </a:ext>
            </a:extLst>
          </p:cNvPr>
          <p:cNvPicPr>
            <a:picLocks noChangeAspect="1"/>
          </p:cNvPicPr>
          <p:nvPr/>
        </p:nvPicPr>
        <p:blipFill>
          <a:blip r:embed="rId3">
            <a:lum/>
            <a:alphaModFix/>
          </a:blip>
          <a:srcRect/>
          <a:stretch>
            <a:fillRect/>
          </a:stretch>
        </p:blipFill>
        <p:spPr>
          <a:xfrm>
            <a:off x="6173635" y="152284"/>
            <a:ext cx="1368363" cy="1368719"/>
          </a:xfrm>
          <a:prstGeom prst="rect">
            <a:avLst/>
          </a:prstGeom>
          <a:noFill/>
          <a:ln cap="flat">
            <a:noFill/>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FF47CB-6769-4CF6-9601-B381EF560FC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B572544-598E-42DE-AB3D-C821ED63188A}"/>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C765F73-5234-4FBC-9E1D-EE394D2BC7A3}"/>
              </a:ext>
            </a:extLst>
          </p:cNvPr>
          <p:cNvSpPr/>
          <p:nvPr/>
        </p:nvSpPr>
        <p:spPr>
          <a:xfrm>
            <a:off x="359999" y="1799996"/>
            <a:ext cx="8460001"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DIVIDO EN 3 PARTES: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PANEL SUPERIOR</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 donde se sitúan el acceso a los menús y lanzadores habituales (es configurable)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ESCRITORIO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Donde se ubican los accesos directos a programas, unidades y dispositivos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PANEL INFERIOR</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Muestra los programas abiertos y la Papelera</a:t>
            </a:r>
          </a:p>
        </p:txBody>
      </p:sp>
      <p:pic>
        <p:nvPicPr>
          <p:cNvPr id="5" name="Imagen 4">
            <a:extLst>
              <a:ext uri="{FF2B5EF4-FFF2-40B4-BE49-F238E27FC236}">
                <a16:creationId xmlns:a16="http://schemas.microsoft.com/office/drawing/2014/main" id="{5872A779-15C9-4C45-A5D7-2B96E668079B}"/>
              </a:ext>
            </a:extLst>
          </p:cNvPr>
          <p:cNvPicPr>
            <a:picLocks noChangeAspect="1"/>
          </p:cNvPicPr>
          <p:nvPr/>
        </p:nvPicPr>
        <p:blipFill>
          <a:blip r:embed="rId3">
            <a:lum/>
            <a:alphaModFix/>
          </a:blip>
          <a:srcRect/>
          <a:stretch>
            <a:fillRect/>
          </a:stretch>
        </p:blipFill>
        <p:spPr>
          <a:xfrm>
            <a:off x="6174001" y="152284"/>
            <a:ext cx="1368363" cy="1368719"/>
          </a:xfrm>
          <a:prstGeom prst="rect">
            <a:avLst/>
          </a:prstGeom>
          <a:noFill/>
          <a:ln cap="flat">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10AF5-B9A4-417B-92F4-4D4F0EDA6E1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B2ED1DE-4029-4560-8095-C1635CE7E1F0}"/>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E0EA408D-2A7D-47B0-B490-4AB0CDE3D922}"/>
              </a:ext>
            </a:extLst>
          </p:cNvPr>
          <p:cNvSpPr/>
          <p:nvPr/>
        </p:nvSpPr>
        <p:spPr>
          <a:xfrm>
            <a:off x="359999" y="1619996"/>
            <a:ext cx="8460001" cy="467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PANEL SUPERIOR (Derecha a Izquierda)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Usuario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Fecha Sistema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Grupo Iconos (cargados automáticamente)</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Lanzadores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Menús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Sistema</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Lugares</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Aplicaciones</a:t>
            </a:r>
          </a:p>
        </p:txBody>
      </p:sp>
      <p:pic>
        <p:nvPicPr>
          <p:cNvPr id="5" name="Imagen 4">
            <a:extLst>
              <a:ext uri="{FF2B5EF4-FFF2-40B4-BE49-F238E27FC236}">
                <a16:creationId xmlns:a16="http://schemas.microsoft.com/office/drawing/2014/main" id="{24A9F215-283F-4DA4-9EAE-B9D5C8A71E5C}"/>
              </a:ext>
            </a:extLst>
          </p:cNvPr>
          <p:cNvPicPr>
            <a:picLocks noChangeAspect="1"/>
          </p:cNvPicPr>
          <p:nvPr/>
        </p:nvPicPr>
        <p:blipFill>
          <a:blip r:embed="rId3">
            <a:lum/>
            <a:alphaModFix/>
          </a:blip>
          <a:srcRect/>
          <a:stretch>
            <a:fillRect/>
          </a:stretch>
        </p:blipFill>
        <p:spPr>
          <a:xfrm>
            <a:off x="356" y="6625440"/>
            <a:ext cx="9143643" cy="232559"/>
          </a:xfrm>
          <a:prstGeom prst="rect">
            <a:avLst/>
          </a:prstGeom>
          <a:noFill/>
          <a:ln cap="flat">
            <a:noFill/>
          </a:ln>
        </p:spPr>
      </p:pic>
      <p:pic>
        <p:nvPicPr>
          <p:cNvPr id="6" name="Imagen 5">
            <a:extLst>
              <a:ext uri="{FF2B5EF4-FFF2-40B4-BE49-F238E27FC236}">
                <a16:creationId xmlns:a16="http://schemas.microsoft.com/office/drawing/2014/main" id="{B3F4FA6D-E145-457A-A031-7398805E0C7D}"/>
              </a:ext>
            </a:extLst>
          </p:cNvPr>
          <p:cNvPicPr>
            <a:picLocks noChangeAspect="1"/>
          </p:cNvPicPr>
          <p:nvPr/>
        </p:nvPicPr>
        <p:blipFill>
          <a:blip r:embed="rId4">
            <a:lum/>
            <a:alphaModFix/>
          </a:blip>
          <a:srcRect/>
          <a:stretch>
            <a:fillRect/>
          </a:stretch>
        </p:blipFill>
        <p:spPr>
          <a:xfrm>
            <a:off x="6174357" y="152284"/>
            <a:ext cx="1368363" cy="1368719"/>
          </a:xfrm>
          <a:prstGeom prst="rect">
            <a:avLst/>
          </a:prstGeom>
          <a:noFill/>
          <a:ln cap="flat">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name="page15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CF44B-B64A-407B-931B-2335A2D3A7D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5CE3920-4ECF-46EC-8A2A-06DE927957E5}"/>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230B799-95C6-47C5-A11C-AE135B5BDC26}"/>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BOTON ENCENDIDO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Bloquear Pantalla</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Sesión Invitado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Cambiar de Usuario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Cerrar sesión</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Suspender</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Hibernar</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Reiniciar</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Apagar</a:t>
            </a:r>
          </a:p>
        </p:txBody>
      </p:sp>
      <p:pic>
        <p:nvPicPr>
          <p:cNvPr id="5" name="Imagen 4">
            <a:extLst>
              <a:ext uri="{FF2B5EF4-FFF2-40B4-BE49-F238E27FC236}">
                <a16:creationId xmlns:a16="http://schemas.microsoft.com/office/drawing/2014/main" id="{AB523FF3-AD58-44F8-99B5-29ADCF0EEA42}"/>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name="page16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06242A-8F76-4CF7-B5E3-624C9169E88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C8068AA-D675-4954-85A8-BD6937D6998C}"/>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6F4FBF3-BE92-41C6-8E7F-AB0D5B6E6BD9}"/>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USUARIO</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Definir Estado Usuario en Chat / Difusión</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Cuentas de Chat</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Cuentas de Difusión</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Ubuntu One</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 cerca de mi</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4428EA2E-2951-44D4-9748-D49AE2710B60}"/>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name="page16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EB3D0-0F16-4D36-ABBD-55434FC1E89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CE77BF6-CB60-4703-86BE-239968A849AD}"/>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964A958-83D8-4F15-A8A0-1715BEBDA8CC}"/>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USUARIO – CUENTAS DE CHAT</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D3A06390-D366-4F70-B71A-40962E22D829}"/>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523EFE50-DAAF-4269-8B85-9C178DECBF20}"/>
              </a:ext>
            </a:extLst>
          </p:cNvPr>
          <p:cNvPicPr>
            <a:picLocks noChangeAspect="1"/>
          </p:cNvPicPr>
          <p:nvPr/>
        </p:nvPicPr>
        <p:blipFill>
          <a:blip r:embed="rId4">
            <a:lum/>
            <a:alphaModFix/>
          </a:blip>
          <a:srcRect/>
          <a:stretch>
            <a:fillRect/>
          </a:stretch>
        </p:blipFill>
        <p:spPr>
          <a:xfrm>
            <a:off x="1998722" y="2159995"/>
            <a:ext cx="5381280" cy="4257364"/>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29B973-0FFF-4982-9203-A813E7CF05F0}"/>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0F8C2FE7-AECC-4B08-8CC5-3982FD25074E}"/>
              </a:ext>
            </a:extLst>
          </p:cNvPr>
          <p:cNvSpPr txBox="1">
            <a:spLocks noGrp="1"/>
          </p:cNvSpPr>
          <p:nvPr>
            <p:ph type="body" idx="4294967295"/>
          </p:nvPr>
        </p:nvSpPr>
        <p:spPr>
          <a:xfrm>
            <a:off x="457200" y="1719355"/>
            <a:ext cx="8229600" cy="4411440"/>
          </a:xfrm>
        </p:spPr>
        <p:txBody>
          <a:bodyPr/>
          <a:lstStyle/>
          <a:p>
            <a:pPr marL="0" lvl="0" indent="0">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Soporte a largo plazo.</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Cada versión de Ubuntu está soportada al menos durante 18 meses con actualizaciones genéricas y de seguridad.</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Se identifica como «LTS» o «Long-Term Support» (Soporte a Largo Plazo).</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La última versión LTS de Ubuntu es la 10.04 "Lucid Lynx" lanzada el 29 de abril de 2010.</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4754AA59-AB9E-4BF7-81C9-78587E9FE747}"/>
              </a:ext>
            </a:extLst>
          </p:cNvPr>
          <p:cNvPicPr>
            <a:picLocks noChangeAspect="1"/>
          </p:cNvPicPr>
          <p:nvPr/>
        </p:nvPicPr>
        <p:blipFill>
          <a:blip r:embed="rId3">
            <a:lum/>
            <a:alphaModFix/>
          </a:blip>
          <a:srcRect/>
          <a:stretch>
            <a:fillRect/>
          </a:stretch>
        </p:blipFill>
        <p:spPr>
          <a:xfrm>
            <a:off x="5724363" y="188997"/>
            <a:ext cx="1943282" cy="1942917"/>
          </a:xfrm>
          <a:prstGeom prst="rect">
            <a:avLst/>
          </a:prstGeom>
          <a:noFill/>
          <a:ln cap="flat">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name="page16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76CCE-5BF0-41EC-9DF3-E7BE36A7D56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41E92CE-761D-49BA-BE18-BC8EEC2B346B}"/>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1D1A838-AEA3-4AAF-8163-BA7B6B96AF90}"/>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USUARIO – CUENTAS DE DIFUSIÓN</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B834DCB1-81A1-4026-81D0-48AC84976176}"/>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7CF9BA37-5D5A-4B78-8639-1D591CBFA541}"/>
              </a:ext>
            </a:extLst>
          </p:cNvPr>
          <p:cNvPicPr>
            <a:picLocks noChangeAspect="1"/>
          </p:cNvPicPr>
          <p:nvPr/>
        </p:nvPicPr>
        <p:blipFill>
          <a:blip r:embed="rId4">
            <a:lum/>
            <a:alphaModFix/>
          </a:blip>
          <a:srcRect/>
          <a:stretch>
            <a:fillRect/>
          </a:stretch>
        </p:blipFill>
        <p:spPr>
          <a:xfrm>
            <a:off x="1445401" y="2474284"/>
            <a:ext cx="6114601" cy="3285722"/>
          </a:xfrm>
          <a:prstGeom prst="rect">
            <a:avLst/>
          </a:prstGeom>
          <a:noFill/>
          <a:ln cap="flat">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name="page16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848767-018F-402C-8EB9-06F0DEC992D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A2EE6DF-00FF-4B4C-937F-0483323C3EC8}"/>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4B3828B-C115-4851-959B-D512B22AF21F}"/>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USUARIO – UBUNTU ONE</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C3E66939-2553-4ED4-B43F-BB0AA470C6E4}"/>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EE280438-5444-42BA-84A7-F3624CF7A652}"/>
              </a:ext>
            </a:extLst>
          </p:cNvPr>
          <p:cNvPicPr>
            <a:picLocks noChangeAspect="1"/>
          </p:cNvPicPr>
          <p:nvPr/>
        </p:nvPicPr>
        <p:blipFill>
          <a:blip r:embed="rId4">
            <a:lum/>
            <a:alphaModFix/>
          </a:blip>
          <a:srcRect/>
          <a:stretch>
            <a:fillRect/>
          </a:stretch>
        </p:blipFill>
        <p:spPr>
          <a:xfrm>
            <a:off x="1439997" y="2183038"/>
            <a:ext cx="6839995" cy="4476957"/>
          </a:xfrm>
          <a:prstGeom prst="rect">
            <a:avLst/>
          </a:prstGeom>
          <a:noFill/>
          <a:ln cap="flat">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name="page16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DAAEA9-C885-4DBA-8ADC-289FE3879C5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63284F8-F55A-40A0-B04B-E67F4EE08014}"/>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ACCC9D1-6FBA-4FAB-B03B-557B58ED97B8}"/>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USUARIO – ACERCA DE MI</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DBCF3CE6-CE29-43F4-82B4-A695CD7DD039}"/>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BDA92B1E-13C0-469E-B047-5F649F77B424}"/>
              </a:ext>
            </a:extLst>
          </p:cNvPr>
          <p:cNvPicPr>
            <a:picLocks noChangeAspect="1"/>
          </p:cNvPicPr>
          <p:nvPr/>
        </p:nvPicPr>
        <p:blipFill>
          <a:blip r:embed="rId4">
            <a:lum/>
            <a:alphaModFix/>
          </a:blip>
          <a:srcRect/>
          <a:stretch>
            <a:fillRect/>
          </a:stretch>
        </p:blipFill>
        <p:spPr>
          <a:xfrm>
            <a:off x="1259997" y="2700003"/>
            <a:ext cx="6543364" cy="3933355"/>
          </a:xfrm>
          <a:prstGeom prst="rect">
            <a:avLst/>
          </a:prstGeom>
          <a:noFill/>
          <a:ln cap="flat">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name="page16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2EF5F3-7926-416D-ADB3-88FA8C973F5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2DA8B6E-C52B-48D6-8A16-D6A1CE382B96}"/>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EC629FF1-85B3-4AEC-AC4D-FF5028916EDF}"/>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USUARIO – FECHA SISTEMA</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B33ACCD6-5E40-49F4-9B30-B32EC3D743AD}"/>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AB6E3EEF-EC7E-437D-8BA9-104F753C4465}"/>
              </a:ext>
            </a:extLst>
          </p:cNvPr>
          <p:cNvPicPr>
            <a:picLocks noChangeAspect="1"/>
          </p:cNvPicPr>
          <p:nvPr/>
        </p:nvPicPr>
        <p:blipFill>
          <a:blip r:embed="rId4">
            <a:lum/>
            <a:alphaModFix/>
          </a:blip>
          <a:srcRect/>
          <a:stretch>
            <a:fillRect/>
          </a:stretch>
        </p:blipFill>
        <p:spPr>
          <a:xfrm>
            <a:off x="1128963" y="2159995"/>
            <a:ext cx="6791038" cy="4190759"/>
          </a:xfrm>
          <a:prstGeom prst="rect">
            <a:avLst/>
          </a:prstGeom>
          <a:noFill/>
          <a:ln cap="flat">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name="page16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B3BFC0-18A9-4B91-A832-D71D73FF129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CD416E5-250A-4458-A65A-D62E8237CE07}"/>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0400721-7030-41D1-8787-B5BBF3FBF506}"/>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USUARIO – ICONOS SISTEMA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CORREO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SONIDO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CONEXIÓN RED / INTERNET</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A3559404-9CDA-49D8-AAD0-7B4FDA304E97}"/>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1F35431E-2186-43C0-979B-DC72927F0685}"/>
              </a:ext>
            </a:extLst>
          </p:cNvPr>
          <p:cNvPicPr>
            <a:picLocks noChangeAspect="1"/>
          </p:cNvPicPr>
          <p:nvPr/>
        </p:nvPicPr>
        <p:blipFill>
          <a:blip r:embed="rId4">
            <a:lum/>
            <a:alphaModFix/>
          </a:blip>
          <a:srcRect/>
          <a:stretch>
            <a:fillRect/>
          </a:stretch>
        </p:blipFill>
        <p:spPr>
          <a:xfrm>
            <a:off x="3386882" y="4110840"/>
            <a:ext cx="3453121" cy="569159"/>
          </a:xfrm>
          <a:prstGeom prst="rect">
            <a:avLst/>
          </a:prstGeom>
          <a:noFill/>
          <a:ln cap="flat">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name="page16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B721-1FE4-4198-AACF-769A18ABCB3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E9D6E7B-7C31-4B59-A405-22E7CE6550CB}"/>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9E506C2-C270-49E2-B3FE-E37ECF82E5CB}"/>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USUARIO – ICONOS USUARIO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FIREFOX</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16B5D81B-201A-40A8-BB9A-EE6D5084F136}"/>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48B0C2B0-687F-4709-BC19-DB71DD51FF9E}"/>
              </a:ext>
            </a:extLst>
          </p:cNvPr>
          <p:cNvPicPr>
            <a:picLocks noChangeAspect="1"/>
          </p:cNvPicPr>
          <p:nvPr/>
        </p:nvPicPr>
        <p:blipFill>
          <a:blip r:embed="rId4">
            <a:lum/>
            <a:alphaModFix/>
          </a:blip>
          <a:srcRect/>
          <a:stretch>
            <a:fillRect/>
          </a:stretch>
        </p:blipFill>
        <p:spPr>
          <a:xfrm>
            <a:off x="3240002" y="3240002"/>
            <a:ext cx="2808716" cy="818278"/>
          </a:xfrm>
          <a:prstGeom prst="rect">
            <a:avLst/>
          </a:prstGeom>
          <a:noFill/>
          <a:ln cap="flat">
            <a:noFill/>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name="page16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EEAEF-CAEA-47DA-B8C2-BC177AD7D6F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D040EC8-D514-4C88-AAC0-26BA39327BD3}"/>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86B1E6D-D248-4E8B-8E29-0886CF328109}"/>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87927FDD-4A5B-4035-8ED3-3356E42A8A5D}"/>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44FED763-A978-4807-B8D3-101FC70AA6E4}"/>
              </a:ext>
            </a:extLst>
          </p:cNvPr>
          <p:cNvPicPr>
            <a:picLocks noChangeAspect="1"/>
          </p:cNvPicPr>
          <p:nvPr/>
        </p:nvPicPr>
        <p:blipFill>
          <a:blip r:embed="rId4">
            <a:lum/>
            <a:alphaModFix/>
          </a:blip>
          <a:srcRect/>
          <a:stretch>
            <a:fillRect/>
          </a:stretch>
        </p:blipFill>
        <p:spPr>
          <a:xfrm>
            <a:off x="1750682" y="2340004"/>
            <a:ext cx="5629320" cy="3780001"/>
          </a:xfrm>
          <a:prstGeom prst="rect">
            <a:avLst/>
          </a:prstGeom>
          <a:noFill/>
          <a:ln cap="flat">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name="page16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4C7C1-02AC-44B1-8DE0-FC88FA26219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7B9D9E5-50CE-4CF1-9CD6-D207C980420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A010714-9EC8-4899-8D7F-43718A6D75CE}"/>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A84B7FBD-7711-452B-8267-BEE42779DA0E}"/>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C4C70DD5-9713-464C-A42D-20E9D7C16C33}"/>
              </a:ext>
            </a:extLst>
          </p:cNvPr>
          <p:cNvPicPr>
            <a:picLocks noChangeAspect="1"/>
          </p:cNvPicPr>
          <p:nvPr/>
        </p:nvPicPr>
        <p:blipFill>
          <a:blip r:embed="rId4">
            <a:lum/>
            <a:alphaModFix/>
          </a:blip>
          <a:srcRect/>
          <a:stretch>
            <a:fillRect/>
          </a:stretch>
        </p:blipFill>
        <p:spPr>
          <a:xfrm>
            <a:off x="1079997" y="2340004"/>
            <a:ext cx="7920002" cy="4320000"/>
          </a:xfrm>
          <a:prstGeom prst="rect">
            <a:avLst/>
          </a:prstGeom>
          <a:noFill/>
          <a:ln cap="flat">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name="page17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5DE1F-9FD8-448F-AE11-1D6CE17CB90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007DB1F-A85F-4238-968F-633FB117853D}"/>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D6E4846-6580-470D-9A27-7D7A2937535C}"/>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ACERCA DE MI</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C7B8B9F0-CD07-420C-94C9-30CDB14F7F93}"/>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B1BCF7F2-F134-4ACB-A0E1-A52BD9DA3B46}"/>
              </a:ext>
            </a:extLst>
          </p:cNvPr>
          <p:cNvPicPr>
            <a:picLocks noChangeAspect="1"/>
          </p:cNvPicPr>
          <p:nvPr/>
        </p:nvPicPr>
        <p:blipFill>
          <a:blip r:embed="rId4">
            <a:lum/>
            <a:alphaModFix/>
          </a:blip>
          <a:srcRect/>
          <a:stretch>
            <a:fillRect/>
          </a:stretch>
        </p:blipFill>
        <p:spPr>
          <a:xfrm>
            <a:off x="1225076" y="2520004"/>
            <a:ext cx="6514917" cy="4009680"/>
          </a:xfrm>
          <a:prstGeom prst="rect">
            <a:avLst/>
          </a:prstGeom>
          <a:noFill/>
          <a:ln cap="flat">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name="page17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C952A-74E5-42D8-A8D3-34022BCAD85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47DE5EB-4D6F-4625-97F3-DB96BF8FF767}"/>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3B1E35D-4801-4F6E-A775-A55D12A58C2D}"/>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APARIENCIA</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76992637-20D8-4DF9-9065-32194B3FE472}"/>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216F18A0-AA41-4D2A-AF75-01338A10E6FA}"/>
              </a:ext>
            </a:extLst>
          </p:cNvPr>
          <p:cNvPicPr>
            <a:picLocks noChangeAspect="1"/>
          </p:cNvPicPr>
          <p:nvPr/>
        </p:nvPicPr>
        <p:blipFill>
          <a:blip r:embed="rId4">
            <a:lum/>
            <a:alphaModFix/>
          </a:blip>
          <a:srcRect/>
          <a:stretch>
            <a:fillRect/>
          </a:stretch>
        </p:blipFill>
        <p:spPr>
          <a:xfrm>
            <a:off x="1259997" y="2520004"/>
            <a:ext cx="7380003" cy="4164835"/>
          </a:xfrm>
          <a:prstGeom prst="rect">
            <a:avLst/>
          </a:prstGeom>
          <a:noFill/>
          <a:ln cap="flat">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A952C-7DE4-4035-8DC6-01175133637E}"/>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5BD440ED-9D3E-4A48-8146-8800E195BF4E}"/>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Que CD escojo</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¿Ubuntu, Kubuntu, Xubuntu, Edubuntu, cuál instalo?</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Distintos entornos gráficos para el mismo sistema.</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Determinando tu tipo de ordenador.</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Diferentes CDs para cada arquitectura.</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Desktop CD, Alternate CD, Server CD, DVD.</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Diferentes tipos de descargas según las necesidades del usuario.</a:t>
            </a:r>
          </a:p>
          <a:p>
            <a:pPr marL="690481" lvl="1" indent="-347755">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2F5ED848-0AAB-4413-8D8A-BE3FEDD38550}"/>
              </a:ext>
            </a:extLst>
          </p:cNvPr>
          <p:cNvPicPr>
            <a:picLocks noChangeAspect="1"/>
          </p:cNvPicPr>
          <p:nvPr/>
        </p:nvPicPr>
        <p:blipFill>
          <a:blip r:embed="rId3">
            <a:lum/>
            <a:alphaModFix/>
          </a:blip>
          <a:srcRect/>
          <a:stretch>
            <a:fillRect/>
          </a:stretch>
        </p:blipFill>
        <p:spPr>
          <a:xfrm>
            <a:off x="5724363" y="188997"/>
            <a:ext cx="1943282" cy="1942917"/>
          </a:xfrm>
          <a:prstGeom prst="rect">
            <a:avLst/>
          </a:prstGeom>
          <a:noFill/>
          <a:ln cap="flat">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name="page17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7C56A-4EAF-4569-832C-6055227F413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E943383-6672-441E-B231-59C277B1E034}"/>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DE5C287-DC15-43C7-A687-5EC275A3D902}"/>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APLICACIONES AL INICIO</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2C060EAE-A1AF-4AB1-B13F-599863B2E961}"/>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79F17B0B-E4B6-4849-9B79-6ECDB311F326}"/>
              </a:ext>
            </a:extLst>
          </p:cNvPr>
          <p:cNvPicPr>
            <a:picLocks noChangeAspect="1"/>
          </p:cNvPicPr>
          <p:nvPr/>
        </p:nvPicPr>
        <p:blipFill>
          <a:blip r:embed="rId4">
            <a:lum/>
            <a:alphaModFix/>
          </a:blip>
          <a:srcRect/>
          <a:stretch>
            <a:fillRect/>
          </a:stretch>
        </p:blipFill>
        <p:spPr>
          <a:xfrm>
            <a:off x="1779477" y="2576157"/>
            <a:ext cx="5960516" cy="4083838"/>
          </a:xfrm>
          <a:prstGeom prst="rect">
            <a:avLst/>
          </a:prstGeom>
          <a:noFill/>
          <a:ln cap="flat">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name="page17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7C4BEA-C5C2-4008-9E30-79446449024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D22F5EA-2A50-4C3A-83AE-DACED7916487}"/>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E015F48-E0E6-4EBC-BCBB-73D177B65528}"/>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APLICACIONES PREFERIDAS</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46A44ACA-AF2E-475F-8740-835985371B97}"/>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BC88132F-FDAE-4BC6-B4C4-3D8F0455C556}"/>
              </a:ext>
            </a:extLst>
          </p:cNvPr>
          <p:cNvPicPr>
            <a:picLocks noChangeAspect="1"/>
          </p:cNvPicPr>
          <p:nvPr/>
        </p:nvPicPr>
        <p:blipFill>
          <a:blip r:embed="rId4">
            <a:lum/>
            <a:alphaModFix/>
          </a:blip>
          <a:srcRect/>
          <a:stretch>
            <a:fillRect/>
          </a:stretch>
        </p:blipFill>
        <p:spPr>
          <a:xfrm>
            <a:off x="1799996" y="2545561"/>
            <a:ext cx="5219276" cy="4114443"/>
          </a:xfrm>
          <a:prstGeom prst="rect">
            <a:avLst/>
          </a:prstGeom>
          <a:noFill/>
          <a:ln cap="flat">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name="page17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AD81-647A-43D3-BE8C-0664C566B2C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9153147-4834-4692-8B08-59EA59194365}"/>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95055B8-82BE-4221-8052-83D9905C8B88}"/>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BLUETOOH</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D6545184-64AA-48BA-A299-1AA932030AB4}"/>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FB67614A-9FD1-4B25-AE1F-AF5B0A22AC93}"/>
              </a:ext>
            </a:extLst>
          </p:cNvPr>
          <p:cNvPicPr>
            <a:picLocks noChangeAspect="1"/>
          </p:cNvPicPr>
          <p:nvPr/>
        </p:nvPicPr>
        <p:blipFill>
          <a:blip r:embed="rId4">
            <a:lum/>
            <a:alphaModFix/>
          </a:blip>
          <a:srcRect/>
          <a:stretch>
            <a:fillRect/>
          </a:stretch>
        </p:blipFill>
        <p:spPr>
          <a:xfrm>
            <a:off x="1619996" y="2572198"/>
            <a:ext cx="5743081" cy="4285801"/>
          </a:xfrm>
          <a:prstGeom prst="rect">
            <a:avLst/>
          </a:prstGeom>
          <a:noFill/>
          <a:ln cap="flat">
            <a:noFill/>
          </a:ln>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name="page17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6C026-BEE1-4506-B672-9EFBA694E6D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47EAD44-0258-49C6-84F1-C4F282D4E602}"/>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D0AF5B7-FBAA-440F-9656-F4EDD324A553}"/>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COMBINACIONES DE TECLAS</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A02D22CA-4670-4217-8B69-413FD36842F2}"/>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5A5CFB13-3544-4C15-AFB6-2926C98E4F9B}"/>
              </a:ext>
            </a:extLst>
          </p:cNvPr>
          <p:cNvPicPr>
            <a:picLocks noChangeAspect="1"/>
          </p:cNvPicPr>
          <p:nvPr/>
        </p:nvPicPr>
        <p:blipFill>
          <a:blip r:embed="rId4">
            <a:lum/>
            <a:alphaModFix/>
          </a:blip>
          <a:srcRect/>
          <a:stretch>
            <a:fillRect/>
          </a:stretch>
        </p:blipFill>
        <p:spPr>
          <a:xfrm>
            <a:off x="1136516" y="2700003"/>
            <a:ext cx="7143475" cy="4000317"/>
          </a:xfrm>
          <a:prstGeom prst="rect">
            <a:avLst/>
          </a:prstGeom>
          <a:noFill/>
          <a:ln cap="flat">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name="page17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FE0EC-6A67-4A5D-AF17-7FC000F8B7A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7DDC5BD-5824-47F5-B371-6C0E3ED12E9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093A9D7-A4E4-4037-A9D6-FD7A95E4279C}"/>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CONEXIONES DE RED</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149CF9AF-F441-4720-A5E7-537E245F739B}"/>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D6012DB0-3BBF-4EEE-9327-037CBA3B8817}"/>
              </a:ext>
            </a:extLst>
          </p:cNvPr>
          <p:cNvPicPr>
            <a:picLocks noChangeAspect="1"/>
          </p:cNvPicPr>
          <p:nvPr/>
        </p:nvPicPr>
        <p:blipFill>
          <a:blip r:embed="rId4">
            <a:lum/>
            <a:alphaModFix/>
          </a:blip>
          <a:srcRect/>
          <a:stretch>
            <a:fillRect/>
          </a:stretch>
        </p:blipFill>
        <p:spPr>
          <a:xfrm>
            <a:off x="899998" y="2700003"/>
            <a:ext cx="7740002" cy="3960001"/>
          </a:xfrm>
          <a:prstGeom prst="rect">
            <a:avLst/>
          </a:prstGeom>
          <a:noFill/>
          <a:ln cap="flat">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name="page17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76CD98-E0CE-42E1-B7F1-E36B8CA6E15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C83E772-9745-4FF7-94C5-9A6060A4D425}"/>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54A060D-D3CC-4173-A377-EDB0C3366B53}"/>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CONEXIONES DE RED</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E801AE13-68E7-4924-9857-F29DA0BF2293}"/>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8A771B7C-A132-449F-B09F-E30582F8A416}"/>
              </a:ext>
            </a:extLst>
          </p:cNvPr>
          <p:cNvPicPr>
            <a:picLocks noChangeAspect="1"/>
          </p:cNvPicPr>
          <p:nvPr/>
        </p:nvPicPr>
        <p:blipFill>
          <a:blip r:embed="rId4">
            <a:lum/>
            <a:alphaModFix/>
          </a:blip>
          <a:srcRect/>
          <a:stretch>
            <a:fillRect/>
          </a:stretch>
        </p:blipFill>
        <p:spPr>
          <a:xfrm>
            <a:off x="1440719" y="2871362"/>
            <a:ext cx="6119274" cy="3428643"/>
          </a:xfrm>
          <a:prstGeom prst="rect">
            <a:avLst/>
          </a:prstGeom>
          <a:noFill/>
          <a:ln cap="flat">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name="page17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1AEA3D-0ED2-426E-9DC6-1DF0B8666E1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72D93D8-5245-4A83-AFC8-D1E0375D96A7}"/>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EEB1F78-B51A-4BAC-AACD-171F5707E457}"/>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DE CORREO.</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8177EC48-A776-4132-B145-2DF194CDED06}"/>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C9A43570-1659-4CB1-8632-DA4050EA080D}"/>
              </a:ext>
            </a:extLst>
          </p:cNvPr>
          <p:cNvPicPr>
            <a:picLocks noChangeAspect="1"/>
          </p:cNvPicPr>
          <p:nvPr/>
        </p:nvPicPr>
        <p:blipFill>
          <a:blip r:embed="rId4">
            <a:lum/>
            <a:alphaModFix/>
          </a:blip>
          <a:srcRect/>
          <a:stretch>
            <a:fillRect/>
          </a:stretch>
        </p:blipFill>
        <p:spPr>
          <a:xfrm>
            <a:off x="356" y="2880003"/>
            <a:ext cx="9143643" cy="3600001"/>
          </a:xfrm>
          <a:prstGeom prst="rect">
            <a:avLst/>
          </a:prstGeom>
          <a:noFill/>
          <a:ln cap="flat">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name="page17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78CCA-7879-4EEE-B29C-BE0931EEC4D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06C29F5-37AE-4FC9-A1C9-5DC2180660C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BD0A1E5-27AF-4783-AEDD-296BD993FF30}"/>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CONTRASEÑAS Y CLAVES DE CIFRADO.</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DA530FAD-DD04-46F3-BA40-6FE5F45C027C}"/>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B724CFB0-F863-4374-B95E-23BA12DA8B7C}"/>
              </a:ext>
            </a:extLst>
          </p:cNvPr>
          <p:cNvPicPr>
            <a:picLocks noChangeAspect="1"/>
          </p:cNvPicPr>
          <p:nvPr/>
        </p:nvPicPr>
        <p:blipFill>
          <a:blip r:embed="rId4">
            <a:lum/>
            <a:alphaModFix/>
          </a:blip>
          <a:srcRect/>
          <a:stretch>
            <a:fillRect/>
          </a:stretch>
        </p:blipFill>
        <p:spPr>
          <a:xfrm>
            <a:off x="1079997" y="2781001"/>
            <a:ext cx="7560003" cy="3519004"/>
          </a:xfrm>
          <a:prstGeom prst="rect">
            <a:avLst/>
          </a:prstGeom>
          <a:noFill/>
          <a:ln cap="flat">
            <a:noFill/>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name="page18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E61F42-57BD-4CE2-8D07-A58DDD90E33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200F3FE-0E10-4D72-9AB8-2D0A26ED31D2}"/>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93613DE-A0E3-4FAB-A754-D67758C50640}"/>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CUENTAS DE DIFUSION.</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12E82528-1CA5-44FA-9BBF-B07ED4660893}"/>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98F3B89A-05F8-4672-85FE-C1755C4F4DCE}"/>
              </a:ext>
            </a:extLst>
          </p:cNvPr>
          <p:cNvPicPr>
            <a:picLocks noChangeAspect="1"/>
          </p:cNvPicPr>
          <p:nvPr/>
        </p:nvPicPr>
        <p:blipFill>
          <a:blip r:embed="rId4">
            <a:lum/>
            <a:alphaModFix/>
          </a:blip>
          <a:srcRect/>
          <a:stretch>
            <a:fillRect/>
          </a:stretch>
        </p:blipFill>
        <p:spPr>
          <a:xfrm>
            <a:off x="1439997" y="2700003"/>
            <a:ext cx="6659995" cy="3690719"/>
          </a:xfrm>
          <a:prstGeom prst="rect">
            <a:avLst/>
          </a:prstGeom>
          <a:noFill/>
          <a:ln cap="flat">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name="page18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26A2B-8CA9-4512-B229-A942FF0E9C1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5EFFB44-1B9D-4A26-BB1E-67815CCB9B99}"/>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91B32D5-19D1-4DF3-98E2-F4A49309771C}"/>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CUENTAS DE MENSAJERIA Y VOZ IP.</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1EC4A113-D805-4E6C-9DD4-F5EF2CCFB5F5}"/>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92532E6A-DA55-479C-AAAD-0144E5219463}"/>
              </a:ext>
            </a:extLst>
          </p:cNvPr>
          <p:cNvPicPr>
            <a:picLocks noChangeAspect="1"/>
          </p:cNvPicPr>
          <p:nvPr/>
        </p:nvPicPr>
        <p:blipFill>
          <a:blip r:embed="rId4">
            <a:lum/>
            <a:alphaModFix/>
          </a:blip>
          <a:srcRect/>
          <a:stretch>
            <a:fillRect/>
          </a:stretch>
        </p:blipFill>
        <p:spPr>
          <a:xfrm>
            <a:off x="1374123" y="2635200"/>
            <a:ext cx="6725878" cy="3664796"/>
          </a:xfrm>
          <a:prstGeom prst="rect">
            <a:avLst/>
          </a:prstGeom>
          <a:noFill/>
          <a:ln cap="flat">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64D60-867E-4B33-B143-BB697FC957F5}"/>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C9F57CA1-CD66-4CA8-B101-FB34EC100168}"/>
              </a:ext>
            </a:extLst>
          </p:cNvPr>
          <p:cNvSpPr txBox="1">
            <a:spLocks noGrp="1"/>
          </p:cNvSpPr>
          <p:nvPr>
            <p:ph type="body" idx="4294967295"/>
          </p:nvPr>
        </p:nvSpPr>
        <p:spPr>
          <a:xfrm>
            <a:off x="457200" y="1719355"/>
            <a:ext cx="8229600" cy="4411440"/>
          </a:xfrm>
        </p:spPr>
        <p:txBody>
          <a:bodyPr/>
          <a:lstStyle/>
          <a:p>
            <a:pPr marL="0" lvl="0" indent="0" algn="just">
              <a:lnSpc>
                <a:spcPct val="90000"/>
              </a:lnSpc>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¿Ubuntu, Kubuntu, Xubuntu, Edubuntu, cual instalo?  (Oficiales)</a:t>
            </a:r>
          </a:p>
          <a:p>
            <a:pPr marL="0" lvl="1" indent="0" algn="just">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Ubuntu.</a:t>
            </a:r>
          </a:p>
          <a:p>
            <a:pPr marL="0" lvl="2" indent="0" algn="just">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Es la versión «original», utiliza la interfaz gráfica por defecto GNOME. Es la versión más utilizada y la más recomendable para principiantes.</a:t>
            </a:r>
          </a:p>
          <a:p>
            <a:pPr marL="0" lvl="3" indent="0" algn="just">
              <a:buClr>
                <a:srgbClr val="330066"/>
              </a:buClr>
              <a:buSzPct val="75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solidFill>
                  <a:srgbClr val="7E9CE8"/>
                </a:solidFill>
                <a:latin typeface="Arial" pitchFamily="18"/>
              </a:rPr>
              <a:t>www.ubuntu-es.org</a:t>
            </a:r>
            <a:r>
              <a:rPr lang="es-ES" sz="3000">
                <a:latin typeface="Arial" pitchFamily="18"/>
              </a:rPr>
              <a:t> // </a:t>
            </a:r>
            <a:r>
              <a:rPr lang="es-ES" sz="3000">
                <a:solidFill>
                  <a:srgbClr val="7E9CE8"/>
                </a:solidFill>
                <a:latin typeface="Arial" pitchFamily="18"/>
              </a:rPr>
              <a:t>www.ubuntu.com</a:t>
            </a:r>
          </a:p>
          <a:p>
            <a:pPr marL="0" lvl="1" indent="0" algn="just">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Kubuntu.</a:t>
            </a:r>
          </a:p>
          <a:p>
            <a:pPr marL="0" lvl="2" indent="0" algn="just">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Variantes oficial de Ubuntu que hace uso de la interfaz gráfica KDE por defecto</a:t>
            </a:r>
          </a:p>
          <a:p>
            <a:pPr marL="0" lvl="3" indent="0" algn="just">
              <a:buClr>
                <a:srgbClr val="330066"/>
              </a:buClr>
              <a:buSzPct val="75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solidFill>
                  <a:srgbClr val="7E9CE8"/>
                </a:solidFill>
                <a:latin typeface="Arial" pitchFamily="18"/>
              </a:rPr>
              <a:t>www.kubuntu-es.org</a:t>
            </a:r>
            <a:r>
              <a:rPr lang="es-ES" sz="3000">
                <a:latin typeface="Arial" pitchFamily="18"/>
              </a:rPr>
              <a:t> // </a:t>
            </a:r>
            <a:r>
              <a:rPr lang="es-ES" sz="3000">
                <a:solidFill>
                  <a:srgbClr val="7E9CE8"/>
                </a:solidFill>
                <a:latin typeface="Arial" pitchFamily="18"/>
              </a:rPr>
              <a:t>www.kubuntu.com</a:t>
            </a:r>
          </a:p>
          <a:p>
            <a:pPr marL="1279437" lvl="3" indent="-290523" algn="just">
              <a:buNone/>
              <a:tabLst>
                <a:tab pos="1279437" algn="l"/>
                <a:tab pos="1385635" algn="l"/>
                <a:tab pos="1834916" algn="l"/>
                <a:tab pos="2284198" algn="l"/>
                <a:tab pos="2733479" algn="l"/>
                <a:tab pos="3182760" algn="l"/>
                <a:tab pos="3632032" algn="l"/>
                <a:tab pos="4081314" algn="l"/>
                <a:tab pos="4530595" algn="l"/>
                <a:tab pos="4979876" algn="l"/>
                <a:tab pos="5429157" algn="l"/>
                <a:tab pos="5878073" algn="l"/>
                <a:tab pos="6327354" algn="l"/>
                <a:tab pos="6776636" algn="l"/>
                <a:tab pos="7225917" algn="l"/>
                <a:tab pos="7675198" algn="l"/>
                <a:tab pos="8124479" algn="l"/>
                <a:tab pos="8573752" algn="l"/>
                <a:tab pos="9023033" algn="l"/>
                <a:tab pos="9472314" algn="l"/>
                <a:tab pos="9921595" algn="l"/>
              </a:tabLst>
            </a:pPr>
            <a:endParaRPr lang="es-ES" sz="3000">
              <a:solidFill>
                <a:srgbClr val="7E9CE8"/>
              </a:solidFill>
              <a:latin typeface="Arial" pitchFamily="18"/>
            </a:endParaRPr>
          </a:p>
        </p:txBody>
      </p:sp>
      <p:pic>
        <p:nvPicPr>
          <p:cNvPr id="4" name="Imagen 3">
            <a:extLst>
              <a:ext uri="{FF2B5EF4-FFF2-40B4-BE49-F238E27FC236}">
                <a16:creationId xmlns:a16="http://schemas.microsoft.com/office/drawing/2014/main" id="{C57F2454-80F4-4DD9-8A1C-C28F0BE915A0}"/>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name="page18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5CCCCB-F484-41E7-82ED-4A4AAF6550B7}"/>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4253355-E48E-4560-B291-35714A36ABB0}"/>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72921BA-35A0-457B-B957-84EEC8FF4C1A}"/>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ESCRITORIO REMOTO.</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2A106703-931C-4529-9E7E-D2A581A4849E}"/>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F837CB06-523E-4616-A60B-F64D8387AF07}"/>
              </a:ext>
            </a:extLst>
          </p:cNvPr>
          <p:cNvPicPr>
            <a:picLocks noChangeAspect="1"/>
          </p:cNvPicPr>
          <p:nvPr/>
        </p:nvPicPr>
        <p:blipFill>
          <a:blip r:embed="rId4">
            <a:lum/>
            <a:alphaModFix/>
          </a:blip>
          <a:srcRect/>
          <a:stretch>
            <a:fillRect/>
          </a:stretch>
        </p:blipFill>
        <p:spPr>
          <a:xfrm>
            <a:off x="918715" y="2520004"/>
            <a:ext cx="7901275" cy="3866759"/>
          </a:xfrm>
          <a:prstGeom prst="rect">
            <a:avLst/>
          </a:prstGeom>
          <a:noFill/>
          <a:ln cap="flat">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name="page18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D12E99-0193-4760-B57E-55F7DEC1BE0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128637C-789A-4DD1-8035-B7574988CAF2}"/>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4B36C93-7257-48E8-89FD-FE98365DD458}"/>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GESTOR DE ENERGIA.</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4C85F891-B2EA-43A0-A54E-3765D48A2179}"/>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1BDDC30B-0A5F-44B7-A7A8-36BD7CB9E702}"/>
              </a:ext>
            </a:extLst>
          </p:cNvPr>
          <p:cNvPicPr>
            <a:picLocks noChangeAspect="1"/>
          </p:cNvPicPr>
          <p:nvPr/>
        </p:nvPicPr>
        <p:blipFill>
          <a:blip r:embed="rId4">
            <a:lum/>
            <a:alphaModFix/>
          </a:blip>
          <a:srcRect/>
          <a:stretch>
            <a:fillRect/>
          </a:stretch>
        </p:blipFill>
        <p:spPr>
          <a:xfrm>
            <a:off x="539998" y="2700003"/>
            <a:ext cx="8100002" cy="3838322"/>
          </a:xfrm>
          <a:prstGeom prst="rect">
            <a:avLst/>
          </a:prstGeom>
          <a:noFill/>
          <a:ln cap="flat">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name="page18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B2D1A-3625-4580-AE5C-C9292862561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69A15BD-E1EF-479C-AA14-DC8F6713031C}"/>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5F4C56D-EA95-4BA3-9C3D-E07BECD21CD3}"/>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INPUT METHOD SWITCHER</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26CFABDA-8F5F-4F68-866E-55666308C6EE}"/>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E41A4FFF-243B-4889-941A-4C3B1493EA63}"/>
              </a:ext>
            </a:extLst>
          </p:cNvPr>
          <p:cNvPicPr>
            <a:picLocks noChangeAspect="1"/>
          </p:cNvPicPr>
          <p:nvPr/>
        </p:nvPicPr>
        <p:blipFill>
          <a:blip r:embed="rId4">
            <a:lum/>
            <a:alphaModFix/>
          </a:blip>
          <a:srcRect/>
          <a:stretch>
            <a:fillRect/>
          </a:stretch>
        </p:blipFill>
        <p:spPr>
          <a:xfrm>
            <a:off x="1094756" y="2700003"/>
            <a:ext cx="7545235" cy="3533397"/>
          </a:xfrm>
          <a:prstGeom prst="rect">
            <a:avLst/>
          </a:prstGeom>
          <a:noFill/>
          <a:ln cap="flat">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name="page18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E745B-C4BD-4BC6-BA26-BEAAD43956D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15B4226-52CF-47BD-9EBD-FC1EF4C38AD8}"/>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B9E55DE-EA92-4FE8-BA66-86A81AF78C1B}"/>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INPUT MENU PRINCIPAL</a:t>
            </a:r>
          </a:p>
        </p:txBody>
      </p:sp>
      <p:pic>
        <p:nvPicPr>
          <p:cNvPr id="5" name="Imagen 4">
            <a:extLst>
              <a:ext uri="{FF2B5EF4-FFF2-40B4-BE49-F238E27FC236}">
                <a16:creationId xmlns:a16="http://schemas.microsoft.com/office/drawing/2014/main" id="{919B90A7-2410-4BE8-9C06-4F3A192FBE17}"/>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35806825-D2FB-4AC6-80A3-C1F344843555}"/>
              </a:ext>
            </a:extLst>
          </p:cNvPr>
          <p:cNvPicPr>
            <a:picLocks noChangeAspect="1"/>
          </p:cNvPicPr>
          <p:nvPr/>
        </p:nvPicPr>
        <p:blipFill>
          <a:blip r:embed="rId4">
            <a:lum/>
            <a:alphaModFix/>
          </a:blip>
          <a:srcRect/>
          <a:stretch>
            <a:fillRect/>
          </a:stretch>
        </p:blipFill>
        <p:spPr>
          <a:xfrm>
            <a:off x="719998" y="2657164"/>
            <a:ext cx="8100002" cy="3822841"/>
          </a:xfrm>
          <a:prstGeom prst="rect">
            <a:avLst/>
          </a:prstGeom>
          <a:noFill/>
          <a:ln cap="flat">
            <a:noFill/>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name="page18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7461DC-44A3-47AA-8A10-950A9BDC5D7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ABE1D50-A8E9-48DF-A04E-5D2751026C38}"/>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62DB27D-175D-478C-AC7D-3BDFE94BF763}"/>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METODOS DE ENTRADA DEL TECLADO</a:t>
            </a:r>
          </a:p>
        </p:txBody>
      </p:sp>
      <p:pic>
        <p:nvPicPr>
          <p:cNvPr id="5" name="Imagen 4">
            <a:extLst>
              <a:ext uri="{FF2B5EF4-FFF2-40B4-BE49-F238E27FC236}">
                <a16:creationId xmlns:a16="http://schemas.microsoft.com/office/drawing/2014/main" id="{BDBE4165-5A6A-4FA3-8021-77B7B6DFB025}"/>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5541762F-8AAE-44B2-B5FF-0805930710BB}"/>
              </a:ext>
            </a:extLst>
          </p:cNvPr>
          <p:cNvPicPr>
            <a:picLocks noChangeAspect="1"/>
          </p:cNvPicPr>
          <p:nvPr/>
        </p:nvPicPr>
        <p:blipFill>
          <a:blip r:embed="rId4">
            <a:lum/>
            <a:alphaModFix/>
          </a:blip>
          <a:srcRect/>
          <a:stretch>
            <a:fillRect/>
          </a:stretch>
        </p:blipFill>
        <p:spPr>
          <a:xfrm>
            <a:off x="1259997" y="2638802"/>
            <a:ext cx="7200003" cy="4021202"/>
          </a:xfrm>
          <a:prstGeom prst="rect">
            <a:avLst/>
          </a:prstGeom>
          <a:noFill/>
          <a:ln cap="flat">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name="page18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1EFC6-425A-4C54-9E45-C5C347BAE3C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23C9620-3BC4-4E20-B632-16BDBFEEC882}"/>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2F8F6C7-8F12-49CE-8E5E-8439EC24311A}"/>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MONITORES</a:t>
            </a:r>
          </a:p>
        </p:txBody>
      </p:sp>
      <p:pic>
        <p:nvPicPr>
          <p:cNvPr id="5" name="Imagen 4">
            <a:extLst>
              <a:ext uri="{FF2B5EF4-FFF2-40B4-BE49-F238E27FC236}">
                <a16:creationId xmlns:a16="http://schemas.microsoft.com/office/drawing/2014/main" id="{4DA89DC8-E693-4F99-8561-231398100400}"/>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F26CF2D8-C953-4C5D-AD6D-05E758695A2F}"/>
              </a:ext>
            </a:extLst>
          </p:cNvPr>
          <p:cNvPicPr>
            <a:picLocks noChangeAspect="1"/>
          </p:cNvPicPr>
          <p:nvPr/>
        </p:nvPicPr>
        <p:blipFill>
          <a:blip r:embed="rId4">
            <a:lum/>
            <a:alphaModFix/>
          </a:blip>
          <a:srcRect/>
          <a:stretch>
            <a:fillRect/>
          </a:stretch>
        </p:blipFill>
        <p:spPr>
          <a:xfrm>
            <a:off x="1088282" y="3205804"/>
            <a:ext cx="7057796" cy="3485875"/>
          </a:xfrm>
          <a:prstGeom prst="rect">
            <a:avLst/>
          </a:prstGeom>
          <a:noFill/>
          <a:ln cap="flat">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name="page18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93D304-FA93-4B80-98CC-166C466BE73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2FDFE87-C8E6-4D0F-B024-AB7ACE7D7A5B}"/>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AF2CFD9-58D6-48C1-A9B6-F7C95F0C8D66}"/>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DIFUSION DE MENSAJES</a:t>
            </a:r>
          </a:p>
        </p:txBody>
      </p:sp>
      <p:pic>
        <p:nvPicPr>
          <p:cNvPr id="5" name="Imagen 4">
            <a:extLst>
              <a:ext uri="{FF2B5EF4-FFF2-40B4-BE49-F238E27FC236}">
                <a16:creationId xmlns:a16="http://schemas.microsoft.com/office/drawing/2014/main" id="{4A850EC8-E8AF-43DC-9F76-8E159CCC309E}"/>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F466FB3E-1B0D-4DB2-ADF6-62DF2E722816}"/>
              </a:ext>
            </a:extLst>
          </p:cNvPr>
          <p:cNvPicPr>
            <a:picLocks noChangeAspect="1"/>
          </p:cNvPicPr>
          <p:nvPr/>
        </p:nvPicPr>
        <p:blipFill>
          <a:blip r:embed="rId4">
            <a:lum/>
            <a:alphaModFix/>
          </a:blip>
          <a:srcRect/>
          <a:stretch>
            <a:fillRect/>
          </a:stretch>
        </p:blipFill>
        <p:spPr>
          <a:xfrm>
            <a:off x="1259997" y="2880003"/>
            <a:ext cx="6659995" cy="3687839"/>
          </a:xfrm>
          <a:prstGeom prst="rect">
            <a:avLst/>
          </a:prstGeom>
          <a:noFill/>
          <a:ln cap="flat">
            <a:noFill/>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name="page18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2C259A-9598-45A9-AC42-A1C428430FD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C3189A1-FCE0-4E35-A951-52AE190EE01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6A9DDC8-BE0A-4C13-B986-1855F460EF1D}"/>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PREFERENCIAS DEL PROXY</a:t>
            </a:r>
          </a:p>
        </p:txBody>
      </p:sp>
      <p:pic>
        <p:nvPicPr>
          <p:cNvPr id="5" name="Imagen 4">
            <a:extLst>
              <a:ext uri="{FF2B5EF4-FFF2-40B4-BE49-F238E27FC236}">
                <a16:creationId xmlns:a16="http://schemas.microsoft.com/office/drawing/2014/main" id="{85915C4B-D6BF-4850-8AF9-209A1E71DE01}"/>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2031FA13-3701-47D4-B915-020FDA93CBA2}"/>
              </a:ext>
            </a:extLst>
          </p:cNvPr>
          <p:cNvPicPr>
            <a:picLocks noChangeAspect="1"/>
          </p:cNvPicPr>
          <p:nvPr/>
        </p:nvPicPr>
        <p:blipFill>
          <a:blip r:embed="rId4">
            <a:lum/>
            <a:alphaModFix/>
          </a:blip>
          <a:srcRect/>
          <a:stretch>
            <a:fillRect/>
          </a:stretch>
        </p:blipFill>
        <p:spPr>
          <a:xfrm>
            <a:off x="695876" y="2769123"/>
            <a:ext cx="7764115" cy="3890881"/>
          </a:xfrm>
          <a:prstGeom prst="rect">
            <a:avLst/>
          </a:prstGeom>
          <a:noFill/>
          <a:ln cap="flat">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name="page19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9D465-E5D6-496D-BBB8-9659136B969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6E4D32D1-22D8-4253-8CAC-3A28FE1527C5}"/>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5783B8E-4F4D-4B7C-9E7F-D500713B5690}"/>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RATON</a:t>
            </a:r>
          </a:p>
        </p:txBody>
      </p:sp>
      <p:pic>
        <p:nvPicPr>
          <p:cNvPr id="5" name="Imagen 4">
            <a:extLst>
              <a:ext uri="{FF2B5EF4-FFF2-40B4-BE49-F238E27FC236}">
                <a16:creationId xmlns:a16="http://schemas.microsoft.com/office/drawing/2014/main" id="{6A138550-2875-4D68-8A97-6C27DE196D42}"/>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C4B5D7D9-2FB1-41D6-AA53-D11EA919DD7E}"/>
              </a:ext>
            </a:extLst>
          </p:cNvPr>
          <p:cNvPicPr>
            <a:picLocks noChangeAspect="1"/>
          </p:cNvPicPr>
          <p:nvPr/>
        </p:nvPicPr>
        <p:blipFill>
          <a:blip r:embed="rId4">
            <a:lum/>
            <a:alphaModFix/>
          </a:blip>
          <a:srcRect/>
          <a:stretch>
            <a:fillRect/>
          </a:stretch>
        </p:blipFill>
        <p:spPr>
          <a:xfrm>
            <a:off x="539998" y="2324880"/>
            <a:ext cx="8100002" cy="3795116"/>
          </a:xfrm>
          <a:prstGeom prst="rect">
            <a:avLst/>
          </a:prstGeom>
          <a:noFill/>
          <a:ln cap="flat">
            <a:noFill/>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name="page19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4AA927-3D78-4047-AE50-D076AA0AFE0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32FEAEA-4CC9-4868-A91B-1CF08410FA7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FB62D85-54BE-4411-B719-2003FEEDB60C}"/>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REMOVABLE DRIVERS AND MEDIA</a:t>
            </a:r>
          </a:p>
        </p:txBody>
      </p:sp>
      <p:pic>
        <p:nvPicPr>
          <p:cNvPr id="5" name="Imagen 4">
            <a:extLst>
              <a:ext uri="{FF2B5EF4-FFF2-40B4-BE49-F238E27FC236}">
                <a16:creationId xmlns:a16="http://schemas.microsoft.com/office/drawing/2014/main" id="{1064C5D9-2A6D-4C09-8B7C-10373A751F7F}"/>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1E40FF5F-1E26-4F63-9EBB-1C194625E3A9}"/>
              </a:ext>
            </a:extLst>
          </p:cNvPr>
          <p:cNvPicPr>
            <a:picLocks noChangeAspect="1"/>
          </p:cNvPicPr>
          <p:nvPr/>
        </p:nvPicPr>
        <p:blipFill>
          <a:blip r:embed="rId4">
            <a:lum/>
            <a:alphaModFix/>
          </a:blip>
          <a:srcRect/>
          <a:stretch>
            <a:fillRect/>
          </a:stretch>
        </p:blipFill>
        <p:spPr>
          <a:xfrm>
            <a:off x="1079997" y="2520004"/>
            <a:ext cx="7380003" cy="4257364"/>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3B5E29-8874-4484-BABB-2056A5791055}"/>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91EB5A3-293A-4A8B-BFCD-A4D94348B42F}"/>
              </a:ext>
            </a:extLst>
          </p:cNvPr>
          <p:cNvSpPr txBox="1">
            <a:spLocks noGrp="1"/>
          </p:cNvSpPr>
          <p:nvPr>
            <p:ph type="body" idx="4294967295"/>
          </p:nvPr>
        </p:nvSpPr>
        <p:spPr>
          <a:xfrm>
            <a:off x="457200" y="1719355"/>
            <a:ext cx="8229600" cy="4411440"/>
          </a:xfrm>
        </p:spPr>
        <p:txBody>
          <a:bodyPr/>
          <a:lstStyle/>
          <a:p>
            <a:pPr marL="0" lvl="0"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¿Ubuntu, Kubuntu, Xubuntu, Edubuntu, cual instalo? (Oficiales)</a:t>
            </a:r>
          </a:p>
          <a:p>
            <a:pPr marL="0" lvl="1" indent="0" algn="just">
              <a:lnSpc>
                <a:spcPct val="100000"/>
              </a:lnSpc>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a:latin typeface="Arial" pitchFamily="18"/>
              </a:rPr>
              <a:t>Edubuntu.</a:t>
            </a:r>
          </a:p>
          <a:p>
            <a:pPr marL="0" lvl="2" indent="0" algn="just">
              <a:lnSpc>
                <a:spcPct val="100000"/>
              </a:lnSpc>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Variantes oficial de Ubuntu orientada a usos educativos, tanto particulares como en centros de enseñanza. Utiliza la interfaz gráfica GNOME personalizado y aplicaciones específicas para la enseñanza.</a:t>
            </a:r>
          </a:p>
          <a:p>
            <a:pPr marL="0" lvl="3" indent="0" algn="just">
              <a:lnSpc>
                <a:spcPct val="100000"/>
              </a:lnSpc>
              <a:spcBef>
                <a:spcPts val="450"/>
              </a:spcBef>
              <a:buClr>
                <a:srgbClr val="330066"/>
              </a:buClr>
              <a:buSzPct val="75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www.edubuntu-es.org // www.edubuntu.com</a:t>
            </a:r>
          </a:p>
          <a:p>
            <a:pPr marL="0" lvl="1" indent="0" algn="just">
              <a:lnSpc>
                <a:spcPct val="100000"/>
              </a:lnSpc>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a:latin typeface="Arial" pitchFamily="18"/>
              </a:rPr>
              <a:t>Ubuntu Server Edition.</a:t>
            </a:r>
          </a:p>
          <a:p>
            <a:pPr marL="0" lvl="2" indent="0" algn="just">
              <a:lnSpc>
                <a:spcPct val="100000"/>
              </a:lnSpc>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Variantes oficial destinada a servidores, no instala ninguna interfaz gráfica.</a:t>
            </a:r>
          </a:p>
          <a:p>
            <a:pPr marL="0" lvl="3" indent="0" algn="just">
              <a:lnSpc>
                <a:spcPct val="100000"/>
              </a:lnSpc>
              <a:spcBef>
                <a:spcPts val="450"/>
              </a:spcBef>
              <a:buClr>
                <a:srgbClr val="330066"/>
              </a:buClr>
              <a:buSzPct val="75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http://www.ubuntu.com/business/server/overview</a:t>
            </a:r>
          </a:p>
          <a:p>
            <a:pPr marL="1279437" lvl="3" indent="-290523">
              <a:lnSpc>
                <a:spcPct val="100000"/>
              </a:lnSpc>
              <a:spcBef>
                <a:spcPts val="450"/>
              </a:spcBef>
              <a:buNone/>
              <a:tabLst>
                <a:tab pos="1279437" algn="l"/>
                <a:tab pos="1385635" algn="l"/>
                <a:tab pos="1834916" algn="l"/>
                <a:tab pos="2284198" algn="l"/>
                <a:tab pos="2733479" algn="l"/>
                <a:tab pos="3182760" algn="l"/>
                <a:tab pos="3632032" algn="l"/>
                <a:tab pos="4081314" algn="l"/>
                <a:tab pos="4530595" algn="l"/>
                <a:tab pos="4979876" algn="l"/>
                <a:tab pos="5429157" algn="l"/>
                <a:tab pos="5878073" algn="l"/>
                <a:tab pos="6327354" algn="l"/>
                <a:tab pos="6776636" algn="l"/>
                <a:tab pos="7225917" algn="l"/>
                <a:tab pos="7675198" algn="l"/>
                <a:tab pos="8124479" algn="l"/>
                <a:tab pos="8573752" algn="l"/>
                <a:tab pos="9023033" algn="l"/>
                <a:tab pos="9472314" algn="l"/>
                <a:tab pos="9921595" algn="l"/>
              </a:tabLst>
            </a:pPr>
            <a:endParaRPr lang="es-ES">
              <a:latin typeface="Arial" pitchFamily="18"/>
            </a:endParaRPr>
          </a:p>
          <a:p>
            <a:pPr marL="1279437" lvl="3" indent="-290523">
              <a:lnSpc>
                <a:spcPct val="100000"/>
              </a:lnSpc>
              <a:spcBef>
                <a:spcPts val="450"/>
              </a:spcBef>
              <a:buNone/>
              <a:tabLst>
                <a:tab pos="1279437" algn="l"/>
                <a:tab pos="1385635" algn="l"/>
                <a:tab pos="1834916" algn="l"/>
                <a:tab pos="2284198" algn="l"/>
                <a:tab pos="2733479" algn="l"/>
                <a:tab pos="3182760" algn="l"/>
                <a:tab pos="3632032" algn="l"/>
                <a:tab pos="4081314" algn="l"/>
                <a:tab pos="4530595" algn="l"/>
                <a:tab pos="4979876" algn="l"/>
                <a:tab pos="5429157" algn="l"/>
                <a:tab pos="5878073" algn="l"/>
                <a:tab pos="6327354" algn="l"/>
                <a:tab pos="6776636" algn="l"/>
                <a:tab pos="7225917" algn="l"/>
                <a:tab pos="7675198" algn="l"/>
                <a:tab pos="8124479" algn="l"/>
                <a:tab pos="8573752" algn="l"/>
                <a:tab pos="9023033" algn="l"/>
                <a:tab pos="9472314" algn="l"/>
                <a:tab pos="9921595" algn="l"/>
              </a:tabLst>
            </a:pPr>
            <a:endParaRPr lang="es-ES">
              <a:latin typeface="Arial" pitchFamily="18"/>
            </a:endParaRPr>
          </a:p>
        </p:txBody>
      </p:sp>
      <p:pic>
        <p:nvPicPr>
          <p:cNvPr id="4" name="Imagen 3">
            <a:extLst>
              <a:ext uri="{FF2B5EF4-FFF2-40B4-BE49-F238E27FC236}">
                <a16:creationId xmlns:a16="http://schemas.microsoft.com/office/drawing/2014/main" id="{9BCBDCBB-EB95-4FC8-9847-2DA7E73F642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name="page19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5F7B9B-5979-4320-A9D5-24432B3BE06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46F19EC-B10A-4877-AC73-F409A4BC36FC}"/>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917AC95-70E4-40A1-8C2D-7061F250FADD}"/>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SALVAPANTALLAS</a:t>
            </a:r>
          </a:p>
        </p:txBody>
      </p:sp>
      <p:pic>
        <p:nvPicPr>
          <p:cNvPr id="5" name="Imagen 4">
            <a:extLst>
              <a:ext uri="{FF2B5EF4-FFF2-40B4-BE49-F238E27FC236}">
                <a16:creationId xmlns:a16="http://schemas.microsoft.com/office/drawing/2014/main" id="{54AB2FB7-4B29-4EAF-B0A9-4BB431B1C775}"/>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90A3F871-1545-4563-9255-9B7AD6F10CB3}"/>
              </a:ext>
            </a:extLst>
          </p:cNvPr>
          <p:cNvPicPr>
            <a:picLocks noChangeAspect="1"/>
          </p:cNvPicPr>
          <p:nvPr/>
        </p:nvPicPr>
        <p:blipFill>
          <a:blip r:embed="rId4">
            <a:lum/>
            <a:alphaModFix/>
          </a:blip>
          <a:srcRect/>
          <a:stretch>
            <a:fillRect/>
          </a:stretch>
        </p:blipFill>
        <p:spPr>
          <a:xfrm>
            <a:off x="719998" y="2700003"/>
            <a:ext cx="7920002" cy="3960001"/>
          </a:xfrm>
          <a:prstGeom prst="rect">
            <a:avLst/>
          </a:prstGeom>
          <a:noFill/>
          <a:ln cap="flat">
            <a:noFill/>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name="page19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8198E-BF56-42A9-8354-1F700CCD666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D16F9B4-1CEC-41D0-9184-ABB05B2F0974}"/>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4381DF6-9BCA-4294-B364-DE0B29BFA1CB}"/>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SONIDO</a:t>
            </a:r>
          </a:p>
        </p:txBody>
      </p:sp>
      <p:pic>
        <p:nvPicPr>
          <p:cNvPr id="5" name="Imagen 4">
            <a:extLst>
              <a:ext uri="{FF2B5EF4-FFF2-40B4-BE49-F238E27FC236}">
                <a16:creationId xmlns:a16="http://schemas.microsoft.com/office/drawing/2014/main" id="{3A7FDAE0-8A04-49D4-92CF-072E1032BF23}"/>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AB50C6D4-326F-4941-8FD6-AC3F54701D3F}"/>
              </a:ext>
            </a:extLst>
          </p:cNvPr>
          <p:cNvPicPr>
            <a:picLocks noChangeAspect="1"/>
          </p:cNvPicPr>
          <p:nvPr/>
        </p:nvPicPr>
        <p:blipFill>
          <a:blip r:embed="rId4">
            <a:lum/>
            <a:alphaModFix/>
          </a:blip>
          <a:srcRect/>
          <a:stretch>
            <a:fillRect/>
          </a:stretch>
        </p:blipFill>
        <p:spPr>
          <a:xfrm>
            <a:off x="899998" y="2572198"/>
            <a:ext cx="8100002" cy="4285801"/>
          </a:xfrm>
          <a:prstGeom prst="rect">
            <a:avLst/>
          </a:prstGeom>
          <a:noFill/>
          <a:ln cap="flat">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name="page19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0B6790-086E-42A2-B496-851FCC2AF36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37EFCF7-967A-4AC3-B847-3CCAC8ECA693}"/>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6BA626A-9F04-4197-BBEB-F4A75557BCE1}"/>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TECLADO</a:t>
            </a:r>
          </a:p>
        </p:txBody>
      </p:sp>
      <p:pic>
        <p:nvPicPr>
          <p:cNvPr id="5" name="Imagen 4">
            <a:extLst>
              <a:ext uri="{FF2B5EF4-FFF2-40B4-BE49-F238E27FC236}">
                <a16:creationId xmlns:a16="http://schemas.microsoft.com/office/drawing/2014/main" id="{87DB7670-52A7-4BBC-BF0B-001C0BE596C1}"/>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34712134-3A42-47A0-8F2D-AA62514E1905}"/>
              </a:ext>
            </a:extLst>
          </p:cNvPr>
          <p:cNvPicPr>
            <a:picLocks noChangeAspect="1"/>
          </p:cNvPicPr>
          <p:nvPr/>
        </p:nvPicPr>
        <p:blipFill>
          <a:blip r:embed="rId4">
            <a:lum/>
            <a:alphaModFix/>
          </a:blip>
          <a:srcRect/>
          <a:stretch>
            <a:fillRect/>
          </a:stretch>
        </p:blipFill>
        <p:spPr>
          <a:xfrm>
            <a:off x="359999" y="2700003"/>
            <a:ext cx="8640001" cy="3960001"/>
          </a:xfrm>
          <a:prstGeom prst="rect">
            <a:avLst/>
          </a:prstGeom>
          <a:noFill/>
          <a:ln cap="flat">
            <a:noFill/>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name="page19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79441-C4A4-4ADF-8C66-C5F4757A94B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ADD10F2-1764-4A48-85EB-A99A8C55890F}"/>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0EA4976-E5A5-4608-A29E-E9DEA93A479B}"/>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TECNOLOGIAS</a:t>
            </a:r>
          </a:p>
        </p:txBody>
      </p:sp>
      <p:pic>
        <p:nvPicPr>
          <p:cNvPr id="5" name="Imagen 4">
            <a:extLst>
              <a:ext uri="{FF2B5EF4-FFF2-40B4-BE49-F238E27FC236}">
                <a16:creationId xmlns:a16="http://schemas.microsoft.com/office/drawing/2014/main" id="{984DC957-377A-4B30-8C06-FC50CCE2EFB4}"/>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16C85F60-3843-49D6-992E-8D5B3AA4DB76}"/>
              </a:ext>
            </a:extLst>
          </p:cNvPr>
          <p:cNvPicPr>
            <a:picLocks noChangeAspect="1"/>
          </p:cNvPicPr>
          <p:nvPr/>
        </p:nvPicPr>
        <p:blipFill>
          <a:blip r:embed="rId4">
            <a:lum/>
            <a:alphaModFix/>
          </a:blip>
          <a:srcRect/>
          <a:stretch>
            <a:fillRect/>
          </a:stretch>
        </p:blipFill>
        <p:spPr>
          <a:xfrm>
            <a:off x="899998" y="2797204"/>
            <a:ext cx="7560003" cy="3682800"/>
          </a:xfrm>
          <a:prstGeom prst="rect">
            <a:avLst/>
          </a:prstGeom>
          <a:noFill/>
          <a:ln cap="flat">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name="page19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2B2F1-62C8-4BBF-A2E1-33FF8A1CB42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29D495C-BDA7-484C-869C-C5ED6ED67822}"/>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87B144A-5F2E-4942-87A5-08F70A4467F1}"/>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PREFERENCIAS – VENTANAS</a:t>
            </a:r>
          </a:p>
        </p:txBody>
      </p:sp>
      <p:pic>
        <p:nvPicPr>
          <p:cNvPr id="5" name="Imagen 4">
            <a:extLst>
              <a:ext uri="{FF2B5EF4-FFF2-40B4-BE49-F238E27FC236}">
                <a16:creationId xmlns:a16="http://schemas.microsoft.com/office/drawing/2014/main" id="{682D7B47-B105-4DA2-89CD-08536DDF4BCA}"/>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1F94D185-8529-4092-87CE-DD8DF4400FF9}"/>
              </a:ext>
            </a:extLst>
          </p:cNvPr>
          <p:cNvPicPr>
            <a:picLocks noChangeAspect="1"/>
          </p:cNvPicPr>
          <p:nvPr/>
        </p:nvPicPr>
        <p:blipFill>
          <a:blip r:embed="rId4">
            <a:lum/>
            <a:alphaModFix/>
          </a:blip>
          <a:srcRect/>
          <a:stretch>
            <a:fillRect/>
          </a:stretch>
        </p:blipFill>
        <p:spPr>
          <a:xfrm>
            <a:off x="719998" y="2936879"/>
            <a:ext cx="8100002" cy="3723116"/>
          </a:xfrm>
          <a:prstGeom prst="rect">
            <a:avLst/>
          </a:prstGeom>
          <a:noFill/>
          <a:ln cap="flat">
            <a:noFill/>
          </a:ln>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name="page19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258CD-EDDA-4C64-96C0-470DCF9C94A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58C9E54-A2BB-4DD3-A48D-495112F28D50}"/>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E244C57-E939-4FBE-85DB-E4192A393613}"/>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a:t>
            </a:r>
          </a:p>
        </p:txBody>
      </p:sp>
      <p:pic>
        <p:nvPicPr>
          <p:cNvPr id="5" name="Imagen 4">
            <a:extLst>
              <a:ext uri="{FF2B5EF4-FFF2-40B4-BE49-F238E27FC236}">
                <a16:creationId xmlns:a16="http://schemas.microsoft.com/office/drawing/2014/main" id="{1CA51B89-F784-4F0F-B1B8-B926195FCF59}"/>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669E0ACB-0577-41E6-AFE9-02D4BF260753}"/>
              </a:ext>
            </a:extLst>
          </p:cNvPr>
          <p:cNvPicPr>
            <a:picLocks noChangeAspect="1"/>
          </p:cNvPicPr>
          <p:nvPr/>
        </p:nvPicPr>
        <p:blipFill>
          <a:blip r:embed="rId4">
            <a:lum/>
            <a:alphaModFix/>
          </a:blip>
          <a:srcRect/>
          <a:stretch>
            <a:fillRect/>
          </a:stretch>
        </p:blipFill>
        <p:spPr>
          <a:xfrm>
            <a:off x="1416597" y="2069278"/>
            <a:ext cx="6143396" cy="4590717"/>
          </a:xfrm>
          <a:prstGeom prst="rect">
            <a:avLst/>
          </a:prstGeom>
          <a:noFill/>
          <a:ln cap="flat">
            <a:noFill/>
          </a:ln>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name="page19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70F94-657A-4FE5-9089-41C8419CBE9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C699D7D-16E1-4B17-B8D8-B72A1E4327FC}"/>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B6C420E-270D-4018-9F1F-04651ED567C7}"/>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COMPROBACIÓN DEL SISTEMA</a:t>
            </a:r>
          </a:p>
        </p:txBody>
      </p:sp>
      <p:pic>
        <p:nvPicPr>
          <p:cNvPr id="5" name="Imagen 4">
            <a:extLst>
              <a:ext uri="{FF2B5EF4-FFF2-40B4-BE49-F238E27FC236}">
                <a16:creationId xmlns:a16="http://schemas.microsoft.com/office/drawing/2014/main" id="{6F52B93D-949D-4F3E-8DB3-D67804D11B06}"/>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B8D502E0-BD0F-4398-8D54-8D0B0F7A1F5B}"/>
              </a:ext>
            </a:extLst>
          </p:cNvPr>
          <p:cNvPicPr>
            <a:picLocks noChangeAspect="1"/>
          </p:cNvPicPr>
          <p:nvPr/>
        </p:nvPicPr>
        <p:blipFill>
          <a:blip r:embed="rId4">
            <a:lum/>
            <a:alphaModFix/>
          </a:blip>
          <a:srcRect/>
          <a:stretch>
            <a:fillRect/>
          </a:stretch>
        </p:blipFill>
        <p:spPr>
          <a:xfrm>
            <a:off x="1439997" y="2564635"/>
            <a:ext cx="6479996" cy="4114443"/>
          </a:xfrm>
          <a:prstGeom prst="rect">
            <a:avLst/>
          </a:prstGeom>
          <a:noFill/>
          <a:ln cap="flat">
            <a:noFill/>
          </a:ln>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name="page19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01BBFA-CCDF-4B32-A386-50CFA801D33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7BD542D-D7A7-4E8F-B38B-CE8E62EA3153}"/>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FC14814-872A-4E96-A98C-78FB6D530C33}"/>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CREAR DISCO DE ARRANQUE</a:t>
            </a:r>
          </a:p>
        </p:txBody>
      </p:sp>
      <p:pic>
        <p:nvPicPr>
          <p:cNvPr id="5" name="Imagen 4">
            <a:extLst>
              <a:ext uri="{FF2B5EF4-FFF2-40B4-BE49-F238E27FC236}">
                <a16:creationId xmlns:a16="http://schemas.microsoft.com/office/drawing/2014/main" id="{274FF8E7-BA0F-4F87-8A51-FC976B1FE78E}"/>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8A9F4EF2-1431-4B48-B2EC-5B32348C7A64}"/>
              </a:ext>
            </a:extLst>
          </p:cNvPr>
          <p:cNvPicPr>
            <a:picLocks noChangeAspect="1"/>
          </p:cNvPicPr>
          <p:nvPr/>
        </p:nvPicPr>
        <p:blipFill>
          <a:blip r:embed="rId4">
            <a:lum/>
            <a:alphaModFix/>
          </a:blip>
          <a:srcRect/>
          <a:stretch>
            <a:fillRect/>
          </a:stretch>
        </p:blipFill>
        <p:spPr>
          <a:xfrm>
            <a:off x="899998" y="2678039"/>
            <a:ext cx="7380003" cy="3801956"/>
          </a:xfrm>
          <a:prstGeom prst="rect">
            <a:avLst/>
          </a:prstGeom>
          <a:noFill/>
          <a:ln cap="flat">
            <a:noFill/>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name="page20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F2BB9-E6CE-4D1B-B0B1-6BB66E5967F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E8813BD-DBD4-41AA-8D4F-40314A0DA853}"/>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D8E3C7D-287C-49BB-9A8E-606FB672EA62}"/>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ENCARGADO DE LIMPIEZA</a:t>
            </a:r>
          </a:p>
        </p:txBody>
      </p:sp>
      <p:pic>
        <p:nvPicPr>
          <p:cNvPr id="5" name="Imagen 4">
            <a:extLst>
              <a:ext uri="{FF2B5EF4-FFF2-40B4-BE49-F238E27FC236}">
                <a16:creationId xmlns:a16="http://schemas.microsoft.com/office/drawing/2014/main" id="{D0CF8D75-7977-4C44-B86C-5B8011D61815}"/>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E171EC80-0F7E-48A2-AB96-C1357D22AF15}"/>
              </a:ext>
            </a:extLst>
          </p:cNvPr>
          <p:cNvPicPr>
            <a:picLocks noChangeAspect="1"/>
          </p:cNvPicPr>
          <p:nvPr/>
        </p:nvPicPr>
        <p:blipFill>
          <a:blip r:embed="rId4">
            <a:lum/>
            <a:alphaModFix/>
          </a:blip>
          <a:srcRect/>
          <a:stretch>
            <a:fillRect/>
          </a:stretch>
        </p:blipFill>
        <p:spPr>
          <a:xfrm>
            <a:off x="539998" y="2625480"/>
            <a:ext cx="7920002" cy="4034515"/>
          </a:xfrm>
          <a:prstGeom prst="rect">
            <a:avLst/>
          </a:prstGeom>
          <a:noFill/>
          <a:ln cap="flat">
            <a:noFill/>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name="page20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7152B2-2B44-4E21-9679-CE4E9045E50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FE7C9C1-2A35-4E05-AA4A-36BD4E5FF3B9}"/>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2261990-2334-45C1-9E60-0E82CB43684F}"/>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GESTOR DE ACTUALIZACIONES</a:t>
            </a:r>
          </a:p>
        </p:txBody>
      </p:sp>
      <p:pic>
        <p:nvPicPr>
          <p:cNvPr id="5" name="Imagen 4">
            <a:extLst>
              <a:ext uri="{FF2B5EF4-FFF2-40B4-BE49-F238E27FC236}">
                <a16:creationId xmlns:a16="http://schemas.microsoft.com/office/drawing/2014/main" id="{15E11456-EA33-4076-A711-AF53E010A493}"/>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1B49E8D0-F2D4-4247-8E19-385EC25DE32D}"/>
              </a:ext>
            </a:extLst>
          </p:cNvPr>
          <p:cNvPicPr>
            <a:picLocks noChangeAspect="1"/>
          </p:cNvPicPr>
          <p:nvPr/>
        </p:nvPicPr>
        <p:blipFill>
          <a:blip r:embed="rId4">
            <a:lum/>
            <a:alphaModFix/>
          </a:blip>
          <a:srcRect/>
          <a:stretch>
            <a:fillRect/>
          </a:stretch>
        </p:blipFill>
        <p:spPr>
          <a:xfrm>
            <a:off x="719998" y="2682721"/>
            <a:ext cx="7740002" cy="3797274"/>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3CA147-A21F-47BA-80DF-86E1E7943E68}"/>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D9010E4F-E7FD-4A15-AB48-243987DFD76B}"/>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t>GNU/Linux es un </a:t>
            </a:r>
            <a:r>
              <a:rPr lang="es-ES" sz="2900">
                <a:solidFill>
                  <a:srgbClr val="336699"/>
                </a:solidFill>
              </a:rPr>
              <a:t>sistema operativo</a:t>
            </a:r>
            <a:r>
              <a:rPr lang="es-ES" sz="2900"/>
              <a:t> similar a </a:t>
            </a:r>
            <a:r>
              <a:rPr lang="es-ES" sz="2900">
                <a:solidFill>
                  <a:srgbClr val="336699"/>
                </a:solidFill>
              </a:rPr>
              <a:t>Unix</a:t>
            </a:r>
            <a:r>
              <a:rPr lang="es-ES" sz="2900"/>
              <a:t> que se distribuye bajo la Licencia Pública GNU  (GNU GPL), es decir que es </a:t>
            </a:r>
            <a:r>
              <a:rPr lang="es-ES" sz="2900">
                <a:solidFill>
                  <a:srgbClr val="336699"/>
                </a:solidFill>
              </a:rPr>
              <a:t>software libre</a:t>
            </a:r>
            <a:r>
              <a:rPr lang="es-ES" sz="2900"/>
              <a:t>.</a:t>
            </a:r>
          </a:p>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t>Su nombre proviene del </a:t>
            </a:r>
            <a:r>
              <a:rPr lang="es-ES" sz="2900">
                <a:solidFill>
                  <a:srgbClr val="336699"/>
                </a:solidFill>
              </a:rPr>
              <a:t>kernel (núcleo) Linux</a:t>
            </a:r>
            <a:r>
              <a:rPr lang="es-ES" sz="2900"/>
              <a:t>, desarrollado desde </a:t>
            </a:r>
            <a:r>
              <a:rPr lang="es-ES" sz="2900">
                <a:solidFill>
                  <a:srgbClr val="336699"/>
                </a:solidFill>
              </a:rPr>
              <a:t>1991</a:t>
            </a:r>
            <a:r>
              <a:rPr lang="es-ES" sz="2900"/>
              <a:t> por Linus</a:t>
            </a:r>
            <a:r>
              <a:rPr lang="es-ES" sz="2900">
                <a:solidFill>
                  <a:srgbClr val="336699"/>
                </a:solidFill>
              </a:rPr>
              <a:t> Torvalds</a:t>
            </a:r>
            <a:r>
              <a:rPr lang="es-ES" sz="2900"/>
              <a:t>, y el </a:t>
            </a:r>
            <a:r>
              <a:rPr lang="es-ES" sz="2900">
                <a:solidFill>
                  <a:srgbClr val="336699"/>
                </a:solidFill>
              </a:rPr>
              <a:t>proyecto GNU</a:t>
            </a:r>
            <a:r>
              <a:rPr lang="es-ES" sz="2900"/>
              <a:t>, iniciado en </a:t>
            </a:r>
            <a:r>
              <a:rPr lang="es-ES" sz="2900">
                <a:solidFill>
                  <a:srgbClr val="336699"/>
                </a:solidFill>
              </a:rPr>
              <a:t>1983</a:t>
            </a:r>
            <a:r>
              <a:rPr lang="es-ES" sz="2900"/>
              <a:t> por Richard </a:t>
            </a:r>
            <a:r>
              <a:rPr lang="es-ES" sz="2900">
                <a:solidFill>
                  <a:srgbClr val="336699"/>
                </a:solidFill>
              </a:rPr>
              <a:t>Stallman.</a:t>
            </a:r>
          </a:p>
        </p:txBody>
      </p:sp>
      <p:pic>
        <p:nvPicPr>
          <p:cNvPr id="5" name="Imagen 4"/>
          <p:cNvPicPr>
            <a:picLocks noChangeAspect="1"/>
          </p:cNvPicPr>
          <p:nvPr/>
        </p:nvPicPr>
        <p:blipFill>
          <a:blip r:embed="rId3"/>
          <a:stretch>
            <a:fillRect/>
          </a:stretch>
        </p:blipFill>
        <p:spPr>
          <a:xfrm>
            <a:off x="6473564" y="0"/>
            <a:ext cx="2552700" cy="17907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C6B37-0463-406F-B81B-39F88ABAA9E7}"/>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7AE64152-1F8F-4E11-91F3-0AC6E47F9B6E}"/>
              </a:ext>
            </a:extLst>
          </p:cNvPr>
          <p:cNvSpPr txBox="1">
            <a:spLocks noGrp="1"/>
          </p:cNvSpPr>
          <p:nvPr>
            <p:ph type="body" idx="4294967295"/>
          </p:nvPr>
        </p:nvSpPr>
        <p:spPr>
          <a:xfrm>
            <a:off x="457200" y="1719355"/>
            <a:ext cx="8229600" cy="4411440"/>
          </a:xfrm>
        </p:spPr>
        <p:txBody>
          <a:bodyPr/>
          <a:lstStyle/>
          <a:p>
            <a:pPr marL="0" lvl="0"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¿Ubuntu, Kubuntu, Xubuntu, Edubuntu, cual instalo? (Reconocidas)</a:t>
            </a:r>
          </a:p>
          <a:p>
            <a:pPr marL="0" lvl="1" indent="0" algn="just">
              <a:lnSpc>
                <a:spcPct val="100000"/>
              </a:lnSpc>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a:latin typeface="Arial" pitchFamily="18"/>
              </a:rPr>
              <a:t>Xubuntu.</a:t>
            </a:r>
          </a:p>
          <a:p>
            <a:pPr marL="0" lvl="2" indent="0" algn="just">
              <a:lnSpc>
                <a:spcPct val="100000"/>
              </a:lnSpc>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Variantes de Ubuntu que hace uso del interfaz gráfico Xfce, diseñado para usuarios con computadores que poseen recursos limitados de sistema, o para usuarios que buscan un entorno de escritorio altamente eficiente.</a:t>
            </a:r>
          </a:p>
          <a:p>
            <a:pPr marL="0" lvl="3" indent="0" algn="just">
              <a:lnSpc>
                <a:spcPct val="100000"/>
              </a:lnSpc>
              <a:spcBef>
                <a:spcPts val="450"/>
              </a:spcBef>
              <a:buClr>
                <a:srgbClr val="330066"/>
              </a:buClr>
              <a:buSzPct val="75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www.xubuntu.org</a:t>
            </a:r>
          </a:p>
          <a:p>
            <a:pPr marL="0" lvl="1" indent="0" algn="just">
              <a:lnSpc>
                <a:spcPct val="100000"/>
              </a:lnSpc>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a:latin typeface="Arial" pitchFamily="18"/>
              </a:rPr>
              <a:t>Ubuntu Studio.</a:t>
            </a:r>
          </a:p>
          <a:p>
            <a:pPr marL="0" lvl="2" indent="0" algn="just">
              <a:lnSpc>
                <a:spcPct val="100000"/>
              </a:lnSpc>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Variantes de Ubuntu especializada en creación y edición multimedia</a:t>
            </a:r>
          </a:p>
          <a:p>
            <a:pPr marL="0" lvl="3" indent="0" algn="just">
              <a:lnSpc>
                <a:spcPct val="100000"/>
              </a:lnSpc>
              <a:spcBef>
                <a:spcPts val="450"/>
              </a:spcBef>
              <a:buClr>
                <a:srgbClr val="330066"/>
              </a:buClr>
              <a:buSzPct val="75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http://www.ubuntustudio.org</a:t>
            </a:r>
          </a:p>
        </p:txBody>
      </p:sp>
      <p:pic>
        <p:nvPicPr>
          <p:cNvPr id="4" name="Imagen 3">
            <a:extLst>
              <a:ext uri="{FF2B5EF4-FFF2-40B4-BE49-F238E27FC236}">
                <a16:creationId xmlns:a16="http://schemas.microsoft.com/office/drawing/2014/main" id="{CB1A2584-CB1F-4AB8-9C19-2121E8AD0527}"/>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name="page20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D81BF8-0755-4FEB-8AD0-8634F9D0781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6ACDF4D-229D-41AA-A55E-D36F965F3C0F}"/>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AC5B77E-4813-4ADE-8E15-2EB4A5588169}"/>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GESTOR DE PAQUETES SYNAPTIC</a:t>
            </a:r>
          </a:p>
        </p:txBody>
      </p:sp>
      <p:pic>
        <p:nvPicPr>
          <p:cNvPr id="5" name="Imagen 4">
            <a:extLst>
              <a:ext uri="{FF2B5EF4-FFF2-40B4-BE49-F238E27FC236}">
                <a16:creationId xmlns:a16="http://schemas.microsoft.com/office/drawing/2014/main" id="{C7E8F562-2F29-477A-A14F-B3B238B59716}"/>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7E0B1013-D30F-4FD6-9171-6AB49BD7835D}"/>
              </a:ext>
            </a:extLst>
          </p:cNvPr>
          <p:cNvPicPr>
            <a:picLocks noChangeAspect="1"/>
          </p:cNvPicPr>
          <p:nvPr/>
        </p:nvPicPr>
        <p:blipFill>
          <a:blip r:embed="rId4">
            <a:lum/>
            <a:alphaModFix/>
          </a:blip>
          <a:srcRect/>
          <a:stretch>
            <a:fillRect/>
          </a:stretch>
        </p:blipFill>
        <p:spPr>
          <a:xfrm>
            <a:off x="740517" y="2678762"/>
            <a:ext cx="7899483" cy="3981242"/>
          </a:xfrm>
          <a:prstGeom prst="rect">
            <a:avLst/>
          </a:prstGeom>
          <a:noFill/>
          <a:ln cap="flat">
            <a:noFill/>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name="page20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35F7A-BDC9-4B48-A904-2FD606E91E2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6569EF1-7B5A-469D-B800-C85F2232B215}"/>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A67EF83-330E-4FDB-BF50-918F837C5E0D}"/>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HERRAMIENTAS DE RED</a:t>
            </a:r>
          </a:p>
        </p:txBody>
      </p:sp>
      <p:pic>
        <p:nvPicPr>
          <p:cNvPr id="5" name="Imagen 4">
            <a:extLst>
              <a:ext uri="{FF2B5EF4-FFF2-40B4-BE49-F238E27FC236}">
                <a16:creationId xmlns:a16="http://schemas.microsoft.com/office/drawing/2014/main" id="{167876A7-860C-40EE-B3E6-737617B98FB6}"/>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33A12235-869E-48DA-A587-72F0D55DA0A1}"/>
              </a:ext>
            </a:extLst>
          </p:cNvPr>
          <p:cNvPicPr>
            <a:picLocks noChangeAspect="1"/>
          </p:cNvPicPr>
          <p:nvPr/>
        </p:nvPicPr>
        <p:blipFill>
          <a:blip r:embed="rId4">
            <a:lum/>
            <a:alphaModFix/>
          </a:blip>
          <a:srcRect/>
          <a:stretch>
            <a:fillRect/>
          </a:stretch>
        </p:blipFill>
        <p:spPr>
          <a:xfrm>
            <a:off x="899998" y="2616839"/>
            <a:ext cx="7560003" cy="4043156"/>
          </a:xfrm>
          <a:prstGeom prst="rect">
            <a:avLst/>
          </a:prstGeom>
          <a:noFill/>
          <a:ln cap="flat">
            <a:noFill/>
          </a:ln>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D4E06-A8E5-4965-8672-FF934D2C79E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E391744-01DC-4D8B-B01A-E53753069D0C}"/>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44A95AD-A6C6-4059-A79B-E66DB9EA5085}"/>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AJUSTES DE HORA Y FECHA</a:t>
            </a:r>
          </a:p>
        </p:txBody>
      </p:sp>
      <p:pic>
        <p:nvPicPr>
          <p:cNvPr id="5" name="Imagen 4">
            <a:extLst>
              <a:ext uri="{FF2B5EF4-FFF2-40B4-BE49-F238E27FC236}">
                <a16:creationId xmlns:a16="http://schemas.microsoft.com/office/drawing/2014/main" id="{80CEA655-B4CE-4FE9-B712-A22F6B8D9B00}"/>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FCCB5F3B-B1C9-489E-BEC8-0613888B6EB3}"/>
              </a:ext>
            </a:extLst>
          </p:cNvPr>
          <p:cNvPicPr>
            <a:picLocks noChangeAspect="1"/>
          </p:cNvPicPr>
          <p:nvPr/>
        </p:nvPicPr>
        <p:blipFill>
          <a:blip r:embed="rId4">
            <a:lum/>
            <a:alphaModFix/>
          </a:blip>
          <a:srcRect/>
          <a:stretch>
            <a:fillRect/>
          </a:stretch>
        </p:blipFill>
        <p:spPr>
          <a:xfrm>
            <a:off x="792364" y="2841123"/>
            <a:ext cx="7571881" cy="3561844"/>
          </a:xfrm>
          <a:prstGeom prst="rect">
            <a:avLst/>
          </a:prstGeom>
          <a:noFill/>
          <a:ln cap="flat">
            <a:noFill/>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D326-12E9-44D2-80EF-66959D07ACC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A14F523-1845-4BBE-BF08-07B492C1376A}"/>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BF43883-C9FD-48CC-906F-253A8B178D6F}"/>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CONFIGURAR IMPRESORA</a:t>
            </a:r>
          </a:p>
        </p:txBody>
      </p:sp>
      <p:pic>
        <p:nvPicPr>
          <p:cNvPr id="5" name="Imagen 4">
            <a:extLst>
              <a:ext uri="{FF2B5EF4-FFF2-40B4-BE49-F238E27FC236}">
                <a16:creationId xmlns:a16="http://schemas.microsoft.com/office/drawing/2014/main" id="{5971D1A3-2A7A-4C03-9592-61CF55A6A1F4}"/>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162D426E-E869-4203-A649-21A28F5333C2}"/>
              </a:ext>
            </a:extLst>
          </p:cNvPr>
          <p:cNvPicPr>
            <a:picLocks noChangeAspect="1"/>
          </p:cNvPicPr>
          <p:nvPr/>
        </p:nvPicPr>
        <p:blipFill>
          <a:blip r:embed="rId4">
            <a:lum/>
            <a:alphaModFix/>
          </a:blip>
          <a:srcRect/>
          <a:stretch>
            <a:fillRect/>
          </a:stretch>
        </p:blipFill>
        <p:spPr>
          <a:xfrm>
            <a:off x="753840" y="2753999"/>
            <a:ext cx="7346161" cy="3545997"/>
          </a:xfrm>
          <a:prstGeom prst="rect">
            <a:avLst/>
          </a:prstGeom>
          <a:noFill/>
          <a:ln cap="flat">
            <a:noFill/>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5B688-3986-4198-A8A4-C003ECD1D16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35D7B35-432B-42B9-975A-1458DA2C5D2D}"/>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B825C64-ED8A-4372-B49E-A9E747D56759}"/>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MONITOR DEL SISTEMA</a:t>
            </a:r>
          </a:p>
        </p:txBody>
      </p:sp>
      <p:pic>
        <p:nvPicPr>
          <p:cNvPr id="5" name="Imagen 4">
            <a:extLst>
              <a:ext uri="{FF2B5EF4-FFF2-40B4-BE49-F238E27FC236}">
                <a16:creationId xmlns:a16="http://schemas.microsoft.com/office/drawing/2014/main" id="{D4B7CEC3-0AFB-41C8-BA6F-DB145032F2D8}"/>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8F179AD3-E165-412D-9109-7461D856AE2C}"/>
              </a:ext>
            </a:extLst>
          </p:cNvPr>
          <p:cNvPicPr>
            <a:picLocks noChangeAspect="1"/>
          </p:cNvPicPr>
          <p:nvPr/>
        </p:nvPicPr>
        <p:blipFill>
          <a:blip r:embed="rId4">
            <a:lum/>
            <a:alphaModFix/>
          </a:blip>
          <a:srcRect/>
          <a:stretch>
            <a:fillRect/>
          </a:stretch>
        </p:blipFill>
        <p:spPr>
          <a:xfrm>
            <a:off x="596517" y="2744635"/>
            <a:ext cx="8223482" cy="3735360"/>
          </a:xfrm>
          <a:prstGeom prst="rect">
            <a:avLst/>
          </a:prstGeom>
          <a:noFill/>
          <a:ln cap="flat">
            <a:noFill/>
          </a:ln>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17AF3-D894-438F-BF2F-B4110C721FC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6D191C8-64C3-415C-B3EF-A3898C668327}"/>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29C8166-5B1A-4B52-84AC-A075827DC935}"/>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CONFIGURACIÓN PANTALLA DE ACCESO</a:t>
            </a:r>
          </a:p>
        </p:txBody>
      </p:sp>
      <p:pic>
        <p:nvPicPr>
          <p:cNvPr id="5" name="Imagen 4">
            <a:extLst>
              <a:ext uri="{FF2B5EF4-FFF2-40B4-BE49-F238E27FC236}">
                <a16:creationId xmlns:a16="http://schemas.microsoft.com/office/drawing/2014/main" id="{039343B5-B620-4FAC-B82F-AEDB071B4E04}"/>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534A2B11-6EA0-4E5A-BC4B-2AB8BB1A2D5A}"/>
              </a:ext>
            </a:extLst>
          </p:cNvPr>
          <p:cNvPicPr>
            <a:picLocks noChangeAspect="1"/>
          </p:cNvPicPr>
          <p:nvPr/>
        </p:nvPicPr>
        <p:blipFill>
          <a:blip r:embed="rId4">
            <a:lum/>
            <a:alphaModFix/>
          </a:blip>
          <a:srcRect/>
          <a:stretch>
            <a:fillRect/>
          </a:stretch>
        </p:blipFill>
        <p:spPr>
          <a:xfrm>
            <a:off x="1049758" y="2789642"/>
            <a:ext cx="7050243" cy="3510363"/>
          </a:xfrm>
          <a:prstGeom prst="rect">
            <a:avLst/>
          </a:prstGeom>
          <a:noFill/>
          <a:ln cap="flat">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C9C16-7C87-4B52-B66C-1970DB25B47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06D6758-F68B-4458-8A2E-A7D81496E0B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0F55F7A-6B8D-481B-A81B-287EA4C0AFF2}"/>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SOPORTE DE IDIOMAS</a:t>
            </a:r>
          </a:p>
        </p:txBody>
      </p:sp>
      <p:pic>
        <p:nvPicPr>
          <p:cNvPr id="5" name="Imagen 4">
            <a:extLst>
              <a:ext uri="{FF2B5EF4-FFF2-40B4-BE49-F238E27FC236}">
                <a16:creationId xmlns:a16="http://schemas.microsoft.com/office/drawing/2014/main" id="{6895DADD-80E1-4A1E-ADBC-D40849E5DE45}"/>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2AD958FA-1B06-42D2-A051-D9CB2C636BDA}"/>
              </a:ext>
            </a:extLst>
          </p:cNvPr>
          <p:cNvPicPr>
            <a:picLocks noChangeAspect="1"/>
          </p:cNvPicPr>
          <p:nvPr/>
        </p:nvPicPr>
        <p:blipFill>
          <a:blip r:embed="rId4">
            <a:lum/>
            <a:alphaModFix/>
          </a:blip>
          <a:srcRect/>
          <a:stretch>
            <a:fillRect/>
          </a:stretch>
        </p:blipFill>
        <p:spPr>
          <a:xfrm>
            <a:off x="719998" y="2536198"/>
            <a:ext cx="7560003" cy="4171675"/>
          </a:xfrm>
          <a:prstGeom prst="rect">
            <a:avLst/>
          </a:prstGeom>
          <a:noFill/>
          <a:ln cap="flat">
            <a:noFill/>
          </a:ln>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DA5FD2-BBB2-4658-9B72-E3F6CE0A9BE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B3380F7-EED5-48AD-984C-8265CDC7C0A3}"/>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FAF320D-9F56-4F79-B2E8-D767772641AC}"/>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USUARIOS Y GRUPOS</a:t>
            </a:r>
          </a:p>
        </p:txBody>
      </p:sp>
      <p:pic>
        <p:nvPicPr>
          <p:cNvPr id="5" name="Imagen 4">
            <a:extLst>
              <a:ext uri="{FF2B5EF4-FFF2-40B4-BE49-F238E27FC236}">
                <a16:creationId xmlns:a16="http://schemas.microsoft.com/office/drawing/2014/main" id="{71AFC32F-1F15-49DD-98E3-96803B317683}"/>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A9321729-F252-4EF4-92C3-18EAA888419C}"/>
              </a:ext>
            </a:extLst>
          </p:cNvPr>
          <p:cNvPicPr>
            <a:picLocks noChangeAspect="1"/>
          </p:cNvPicPr>
          <p:nvPr/>
        </p:nvPicPr>
        <p:blipFill>
          <a:blip r:embed="rId4">
            <a:lum/>
            <a:alphaModFix/>
          </a:blip>
          <a:srcRect/>
          <a:stretch>
            <a:fillRect/>
          </a:stretch>
        </p:blipFill>
        <p:spPr>
          <a:xfrm>
            <a:off x="1230480" y="2569317"/>
            <a:ext cx="6695639" cy="4105079"/>
          </a:xfrm>
          <a:prstGeom prst="rect">
            <a:avLst/>
          </a:prstGeom>
          <a:noFill/>
          <a:ln cap="flat">
            <a:noFill/>
          </a:ln>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6F5CD0-585F-4D01-9F3B-046A56FA77E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9123A37-9F8E-4A53-B41A-0914820A9C62}"/>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F415FC9-E94C-4CC4-ACD2-55008C066DB7}"/>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UTILIDAD DE DISCOS – (Capitulo aparte)</a:t>
            </a:r>
          </a:p>
        </p:txBody>
      </p:sp>
      <p:pic>
        <p:nvPicPr>
          <p:cNvPr id="5" name="Imagen 4">
            <a:extLst>
              <a:ext uri="{FF2B5EF4-FFF2-40B4-BE49-F238E27FC236}">
                <a16:creationId xmlns:a16="http://schemas.microsoft.com/office/drawing/2014/main" id="{F76278A1-18E1-484E-9465-D770B9505A9F}"/>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08913265-DFBF-4010-AD60-AD27D9A604C9}"/>
              </a:ext>
            </a:extLst>
          </p:cNvPr>
          <p:cNvPicPr>
            <a:picLocks noChangeAspect="1"/>
          </p:cNvPicPr>
          <p:nvPr/>
        </p:nvPicPr>
        <p:blipFill>
          <a:blip r:embed="rId4">
            <a:lum/>
            <a:alphaModFix/>
          </a:blip>
          <a:srcRect/>
          <a:stretch>
            <a:fillRect/>
          </a:stretch>
        </p:blipFill>
        <p:spPr>
          <a:xfrm>
            <a:off x="611642" y="2700003"/>
            <a:ext cx="7848359" cy="3760195"/>
          </a:xfrm>
          <a:prstGeom prst="rect">
            <a:avLst/>
          </a:prstGeom>
          <a:noFill/>
          <a:ln cap="flat">
            <a:noFill/>
          </a:ln>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E20ED6-E8CD-4866-9BF3-B0D631FCCFD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8D5311A-DEF7-4A37-AD18-2199142C36C0}"/>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296316C-E8C2-4A1B-87CF-99FC008B3507}"/>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ADMINISTRACION – VISOR DE SUCESOS ( LOG)</a:t>
            </a:r>
          </a:p>
        </p:txBody>
      </p:sp>
      <p:pic>
        <p:nvPicPr>
          <p:cNvPr id="5" name="Imagen 4">
            <a:extLst>
              <a:ext uri="{FF2B5EF4-FFF2-40B4-BE49-F238E27FC236}">
                <a16:creationId xmlns:a16="http://schemas.microsoft.com/office/drawing/2014/main" id="{AF5CC684-6616-4CBC-BC87-E811A18818A4}"/>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D355D329-1283-43CB-9FD6-7415C52BB597}"/>
              </a:ext>
            </a:extLst>
          </p:cNvPr>
          <p:cNvPicPr>
            <a:picLocks noChangeAspect="1"/>
          </p:cNvPicPr>
          <p:nvPr/>
        </p:nvPicPr>
        <p:blipFill>
          <a:blip r:embed="rId4">
            <a:lum/>
            <a:alphaModFix/>
          </a:blip>
          <a:srcRect/>
          <a:stretch>
            <a:fillRect/>
          </a:stretch>
        </p:blipFill>
        <p:spPr>
          <a:xfrm>
            <a:off x="1716484" y="2574356"/>
            <a:ext cx="5723997" cy="4095359"/>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A72DE-7765-4F7F-B6E7-CF8835DF3DA2}"/>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E52BB708-3F6F-49A1-9B95-BA20E0A2DE0A}"/>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¿Ubuntu, Kubuntu, Xubuntu, Edubuntu, cual instalo? (Reconocidas)</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Mythbuntu.</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Variantes de Ubuntu pensada para actuar como un MediaCenter doméstico. Usa como base el escritorio Xfce y MythTV.</a:t>
            </a:r>
          </a:p>
          <a:p>
            <a:pPr marL="0" lvl="3" indent="0" algn="just">
              <a:lnSpc>
                <a:spcPct val="100000"/>
              </a:lnSpc>
              <a:buClr>
                <a:srgbClr val="330066"/>
              </a:buClr>
              <a:buSzPct val="75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www.mythbuntu.org</a:t>
            </a:r>
          </a:p>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¿Decisión … ?</a:t>
            </a:r>
          </a:p>
          <a:p>
            <a:pPr marL="690481" lvl="1" indent="-347755">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FE912977-1744-4366-AF01-72BA539974C0}"/>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5CAB5-C1E1-48E3-9C51-DA151866538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1A412EC-67E3-47F1-A848-37E4816FC501}"/>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886E222-599D-48B9-9668-68673F27DF65}"/>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AYUDA UBUNTU</a:t>
            </a:r>
          </a:p>
        </p:txBody>
      </p:sp>
      <p:pic>
        <p:nvPicPr>
          <p:cNvPr id="5" name="Imagen 4">
            <a:extLst>
              <a:ext uri="{FF2B5EF4-FFF2-40B4-BE49-F238E27FC236}">
                <a16:creationId xmlns:a16="http://schemas.microsoft.com/office/drawing/2014/main" id="{E2E97199-2738-4072-8E77-AB0C8BEDC9F2}"/>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9A8B70EB-639B-4BFE-8B09-C4DFFCA43E3D}"/>
              </a:ext>
            </a:extLst>
          </p:cNvPr>
          <p:cNvPicPr>
            <a:picLocks noChangeAspect="1"/>
          </p:cNvPicPr>
          <p:nvPr/>
        </p:nvPicPr>
        <p:blipFill>
          <a:blip r:embed="rId4">
            <a:lum/>
            <a:alphaModFix/>
          </a:blip>
          <a:srcRect/>
          <a:stretch>
            <a:fillRect/>
          </a:stretch>
        </p:blipFill>
        <p:spPr>
          <a:xfrm>
            <a:off x="899998" y="2203557"/>
            <a:ext cx="7740002" cy="4276438"/>
          </a:xfrm>
          <a:prstGeom prst="rect">
            <a:avLst/>
          </a:prstGeom>
          <a:noFill/>
          <a:ln cap="flat">
            <a:noFill/>
          </a:ln>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8165B-BB28-4FA6-8298-F0567BEE709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43C5E5F-066C-427E-80B3-27ED7D25FBA6}"/>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25A4F37-3D85-4974-AF63-8048825E96CF}"/>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ACERCA GNOME</a:t>
            </a:r>
          </a:p>
        </p:txBody>
      </p:sp>
      <p:pic>
        <p:nvPicPr>
          <p:cNvPr id="5" name="Imagen 4">
            <a:extLst>
              <a:ext uri="{FF2B5EF4-FFF2-40B4-BE49-F238E27FC236}">
                <a16:creationId xmlns:a16="http://schemas.microsoft.com/office/drawing/2014/main" id="{DEEC532F-55D9-4B47-A7D3-F14D4EF9DF47}"/>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3AF2AD6D-2084-41E7-B95C-4AE9EDE5A84F}"/>
              </a:ext>
            </a:extLst>
          </p:cNvPr>
          <p:cNvPicPr>
            <a:picLocks noChangeAspect="1"/>
          </p:cNvPicPr>
          <p:nvPr/>
        </p:nvPicPr>
        <p:blipFill>
          <a:blip r:embed="rId4">
            <a:lum/>
            <a:alphaModFix/>
          </a:blip>
          <a:srcRect/>
          <a:stretch>
            <a:fillRect/>
          </a:stretch>
        </p:blipFill>
        <p:spPr>
          <a:xfrm>
            <a:off x="1192322" y="2545561"/>
            <a:ext cx="6771964" cy="4152601"/>
          </a:xfrm>
          <a:prstGeom prst="rect">
            <a:avLst/>
          </a:prstGeom>
          <a:noFill/>
          <a:ln cap="flat">
            <a:noFill/>
          </a:ln>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DFA862-986E-410F-8E70-72F600FD1AB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647A5393-91CF-4A23-9F1E-0CD43BD662B8}"/>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0ADFD86-D245-4229-AF0D-2CB4398E8182}"/>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SISTEMA – ACERCA UBUNTU</a:t>
            </a:r>
          </a:p>
        </p:txBody>
      </p:sp>
      <p:pic>
        <p:nvPicPr>
          <p:cNvPr id="5" name="Imagen 4">
            <a:extLst>
              <a:ext uri="{FF2B5EF4-FFF2-40B4-BE49-F238E27FC236}">
                <a16:creationId xmlns:a16="http://schemas.microsoft.com/office/drawing/2014/main" id="{BFF7EA17-3D2C-46BA-8C85-722D9FEF2225}"/>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822967F9-BDB3-4579-B9AE-0538F7C134A3}"/>
              </a:ext>
            </a:extLst>
          </p:cNvPr>
          <p:cNvPicPr>
            <a:picLocks noChangeAspect="1"/>
          </p:cNvPicPr>
          <p:nvPr/>
        </p:nvPicPr>
        <p:blipFill>
          <a:blip r:embed="rId4">
            <a:lum/>
            <a:alphaModFix/>
          </a:blip>
          <a:srcRect/>
          <a:stretch>
            <a:fillRect/>
          </a:stretch>
        </p:blipFill>
        <p:spPr>
          <a:xfrm>
            <a:off x="1716484" y="2469602"/>
            <a:ext cx="5723997" cy="4304876"/>
          </a:xfrm>
          <a:prstGeom prst="rect">
            <a:avLst/>
          </a:prstGeom>
          <a:noFill/>
          <a:ln cap="flat">
            <a:noFill/>
          </a:ln>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2CD45-324A-4254-AA12-DBE71144AF0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62F6B307-2446-48A0-B5F4-B69A230CF8F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02D695F-C20A-40FB-90A8-7E729B65CEED}"/>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LUGARES</a:t>
            </a:r>
          </a:p>
        </p:txBody>
      </p:sp>
      <p:pic>
        <p:nvPicPr>
          <p:cNvPr id="5" name="Imagen 4">
            <a:extLst>
              <a:ext uri="{FF2B5EF4-FFF2-40B4-BE49-F238E27FC236}">
                <a16:creationId xmlns:a16="http://schemas.microsoft.com/office/drawing/2014/main" id="{519D90D8-D7AE-4416-92BD-0D4CF894E38B}"/>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BA9FCC66-31C8-4161-B327-16CF0B570E84}"/>
              </a:ext>
            </a:extLst>
          </p:cNvPr>
          <p:cNvPicPr>
            <a:picLocks noChangeAspect="1"/>
          </p:cNvPicPr>
          <p:nvPr/>
        </p:nvPicPr>
        <p:blipFill>
          <a:blip r:embed="rId4">
            <a:lum/>
            <a:alphaModFix/>
          </a:blip>
          <a:srcRect/>
          <a:stretch>
            <a:fillRect/>
          </a:stretch>
        </p:blipFill>
        <p:spPr>
          <a:xfrm>
            <a:off x="2711516" y="2526478"/>
            <a:ext cx="3733559" cy="4190759"/>
          </a:xfrm>
          <a:prstGeom prst="rect">
            <a:avLst/>
          </a:prstGeom>
          <a:noFill/>
          <a:ln cap="flat">
            <a:noFill/>
          </a:ln>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8823D-225C-47DE-B162-79E4D03CD88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63E67B1-8F4F-4309-802F-CE69C1A75666}"/>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9B12A1D-3376-4C39-8D44-43FBCCB39727}"/>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LUGARES - NAUTILIUS</a:t>
            </a:r>
          </a:p>
        </p:txBody>
      </p:sp>
      <p:pic>
        <p:nvPicPr>
          <p:cNvPr id="5" name="Imagen 4">
            <a:extLst>
              <a:ext uri="{FF2B5EF4-FFF2-40B4-BE49-F238E27FC236}">
                <a16:creationId xmlns:a16="http://schemas.microsoft.com/office/drawing/2014/main" id="{76B83847-11E1-417F-8F96-3C70825571F1}"/>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9A8E7DF4-45BF-4283-ACC8-47E552A7D3B3}"/>
              </a:ext>
            </a:extLst>
          </p:cNvPr>
          <p:cNvPicPr>
            <a:picLocks noChangeAspect="1"/>
          </p:cNvPicPr>
          <p:nvPr/>
        </p:nvPicPr>
        <p:blipFill>
          <a:blip r:embed="rId4">
            <a:lum/>
            <a:alphaModFix/>
          </a:blip>
          <a:srcRect/>
          <a:stretch>
            <a:fillRect/>
          </a:stretch>
        </p:blipFill>
        <p:spPr>
          <a:xfrm>
            <a:off x="539998" y="2340004"/>
            <a:ext cx="8100002" cy="4140000"/>
          </a:xfrm>
          <a:prstGeom prst="rect">
            <a:avLst/>
          </a:prstGeom>
          <a:noFill/>
          <a:ln cap="flat">
            <a:noFill/>
          </a:ln>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F7FB9-270A-4D1F-B0BF-D73B9C566A2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AE1CF4C-93A8-4B3B-BE0F-492A4E66905B}"/>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88AF386-AF66-4212-AB00-D298DD25842C}"/>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LUGARES – NAUTILIUS / Ejercicios.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/HOME /FHERRAIZ/</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NAUTILIUS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ADMINISTRACION</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GERENCIA</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SECRETARIA</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PERSONAL</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INFORMATICA</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SEGURIDAD</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DESARROLLO</a:t>
            </a:r>
          </a:p>
        </p:txBody>
      </p:sp>
      <p:pic>
        <p:nvPicPr>
          <p:cNvPr id="5" name="Imagen 4">
            <a:extLst>
              <a:ext uri="{FF2B5EF4-FFF2-40B4-BE49-F238E27FC236}">
                <a16:creationId xmlns:a16="http://schemas.microsoft.com/office/drawing/2014/main" id="{37134FE4-8139-40A9-983E-1DACBABEB1F4}"/>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70FC7-DC32-44AF-9091-1ECBC0ECAA8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9D8496C-F643-417C-B564-CA653A3A1B04}"/>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AA35025-FDE0-4D1A-9BCA-303A1DAC9BE9}"/>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LUGARES – NAUTILIUS / Ejercicios.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/HOME /FHERRAIZ/</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NAUTILIUS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ADMINISTRACION</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GERENCIA (permisos rwxr--r--)</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Fich01.txt / fich02.txt / fich03.txt</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SECRETARIA (permisos rwxrwxr--)</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Fich02.txt / cartas.txt</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PERSONAL (permisos rw-r--r--)</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Fich03.txt / nominas.txt</a:t>
            </a:r>
          </a:p>
        </p:txBody>
      </p:sp>
      <p:pic>
        <p:nvPicPr>
          <p:cNvPr id="5" name="Imagen 4">
            <a:extLst>
              <a:ext uri="{FF2B5EF4-FFF2-40B4-BE49-F238E27FC236}">
                <a16:creationId xmlns:a16="http://schemas.microsoft.com/office/drawing/2014/main" id="{6F79A200-54F6-449A-81CD-DB2652C75B11}"/>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CA56A-F3B7-48CD-91AD-C139C2833BE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119026E-4D47-4BEC-9DC5-5B19C4137506}"/>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4206301-7EEE-4E78-B293-632B01BE5E68}"/>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LUGARES – NAUTILIUS / Ejercicios.</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/HOME /FHERRAIZ/</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NAUTILIUS</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INFORMATICA (permisos rwxr-xr-x)</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SEGURIDAD (rwx------)</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Docseg.txt / contingencia.txt</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DESARROLLO (rwxrwx---)</a:t>
            </a:r>
          </a:p>
          <a:p>
            <a:pPr marL="0" marR="0" lvl="3"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Compila.txt / Descompila.txt</a:t>
            </a:r>
          </a:p>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Crear un lanzador a la cartepa Nautilius en el escritorio y añadir un Marcador</a:t>
            </a:r>
          </a:p>
        </p:txBody>
      </p:sp>
      <p:pic>
        <p:nvPicPr>
          <p:cNvPr id="5" name="Imagen 4">
            <a:extLst>
              <a:ext uri="{FF2B5EF4-FFF2-40B4-BE49-F238E27FC236}">
                <a16:creationId xmlns:a16="http://schemas.microsoft.com/office/drawing/2014/main" id="{F9EFEE8A-FBFE-4C22-8818-0BE30747CC38}"/>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BE49E4-18E5-402F-9D99-589C22E2AA3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BFD1D0F-C232-4AB1-8F5D-08F41F07755B}"/>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A983929-F74D-49ED-AC3B-EE5BAD64E549}"/>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p:txBody>
      </p:sp>
      <p:pic>
        <p:nvPicPr>
          <p:cNvPr id="5" name="Imagen 4">
            <a:extLst>
              <a:ext uri="{FF2B5EF4-FFF2-40B4-BE49-F238E27FC236}">
                <a16:creationId xmlns:a16="http://schemas.microsoft.com/office/drawing/2014/main" id="{DD10AAD8-DEB2-4AE7-BDED-90D79FB09542}"/>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9F08CF96-83DD-4717-9277-53A9012233D5}"/>
              </a:ext>
            </a:extLst>
          </p:cNvPr>
          <p:cNvPicPr>
            <a:picLocks noChangeAspect="1"/>
          </p:cNvPicPr>
          <p:nvPr/>
        </p:nvPicPr>
        <p:blipFill>
          <a:blip r:embed="rId4">
            <a:lum/>
            <a:alphaModFix/>
          </a:blip>
          <a:srcRect/>
          <a:stretch>
            <a:fillRect/>
          </a:stretch>
        </p:blipFill>
        <p:spPr>
          <a:xfrm>
            <a:off x="1439997" y="2683078"/>
            <a:ext cx="6659995" cy="3616918"/>
          </a:xfrm>
          <a:prstGeom prst="rect">
            <a:avLst/>
          </a:prstGeom>
          <a:noFill/>
          <a:ln cap="flat">
            <a:noFill/>
          </a:ln>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E5E87-0DF8-4EB4-9448-0065A051F69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9C6DEAA-0120-4DF3-9AF3-37C11F033100}"/>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EED6C73-C3F5-46F4-B0E2-2F10C793F3E4}"/>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p:txBody>
      </p:sp>
      <p:pic>
        <p:nvPicPr>
          <p:cNvPr id="5" name="Imagen 4">
            <a:extLst>
              <a:ext uri="{FF2B5EF4-FFF2-40B4-BE49-F238E27FC236}">
                <a16:creationId xmlns:a16="http://schemas.microsoft.com/office/drawing/2014/main" id="{4806538B-2ECB-4BD3-85A2-C6D56C943E79}"/>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14034898-D685-4118-AF8E-5AFA80048270}"/>
              </a:ext>
            </a:extLst>
          </p:cNvPr>
          <p:cNvPicPr>
            <a:picLocks noChangeAspect="1"/>
          </p:cNvPicPr>
          <p:nvPr/>
        </p:nvPicPr>
        <p:blipFill>
          <a:blip r:embed="rId4">
            <a:lum/>
            <a:alphaModFix/>
          </a:blip>
          <a:srcRect/>
          <a:stretch>
            <a:fillRect/>
          </a:stretch>
        </p:blipFill>
        <p:spPr>
          <a:xfrm>
            <a:off x="1079997" y="2269796"/>
            <a:ext cx="7740002" cy="4210199"/>
          </a:xfrm>
          <a:prstGeom prst="rect">
            <a:avLst/>
          </a:prstGeom>
          <a:noFill/>
          <a:ln cap="flat">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1808CF-D947-4E71-842B-6CBE8B251F49}"/>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C19F11DE-3578-4556-A890-1DC6D6845021}"/>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Determinar tipo de Ordenador.</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El tipo de ordenador que tienes está determinado por la arquitectura del procesador; éste es un término técnico que simplemente se refiere al tipo de procesador que utiliza el equipo.</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Pc Intel x86</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Mac</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Pc 64 bits</a:t>
            </a:r>
          </a:p>
        </p:txBody>
      </p:sp>
      <p:pic>
        <p:nvPicPr>
          <p:cNvPr id="4" name="Imagen 3">
            <a:extLst>
              <a:ext uri="{FF2B5EF4-FFF2-40B4-BE49-F238E27FC236}">
                <a16:creationId xmlns:a16="http://schemas.microsoft.com/office/drawing/2014/main" id="{E4DAC7EF-7FF0-4F8E-B55B-5752ABD6E57A}"/>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996CE-7FC2-4769-B46F-FB1F73DA6B4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0868617-81CF-4CFE-81DC-ADD2EF552308}"/>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06DAD51-F319-47BB-80FD-DF99FCAD157C}"/>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ADMINISTRAR TRABAJOS DE IMPRESION</a:t>
            </a:r>
          </a:p>
        </p:txBody>
      </p:sp>
      <p:pic>
        <p:nvPicPr>
          <p:cNvPr id="5" name="Imagen 4">
            <a:extLst>
              <a:ext uri="{FF2B5EF4-FFF2-40B4-BE49-F238E27FC236}">
                <a16:creationId xmlns:a16="http://schemas.microsoft.com/office/drawing/2014/main" id="{5C727B1A-3BB2-4E67-B6D0-993901C2A03C}"/>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8D1CD7D2-C24D-4270-AEA6-9600E3A910D8}"/>
              </a:ext>
            </a:extLst>
          </p:cNvPr>
          <p:cNvPicPr>
            <a:picLocks noChangeAspect="1"/>
          </p:cNvPicPr>
          <p:nvPr/>
        </p:nvPicPr>
        <p:blipFill>
          <a:blip r:embed="rId4">
            <a:lum/>
            <a:alphaModFix/>
          </a:blip>
          <a:srcRect/>
          <a:stretch>
            <a:fillRect/>
          </a:stretch>
        </p:blipFill>
        <p:spPr>
          <a:xfrm>
            <a:off x="899998" y="2700003"/>
            <a:ext cx="7200003" cy="3420002"/>
          </a:xfrm>
          <a:prstGeom prst="rect">
            <a:avLst/>
          </a:prstGeom>
          <a:noFill/>
          <a:ln cap="flat">
            <a:noFill/>
          </a:ln>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691E6-74E6-4A8D-911C-FBF97AB246B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61C5C3D-352B-4996-94F3-24BB402BDE4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E8B9338-1DE4-4E69-8F92-9FB77CB8E59E}"/>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ANALIZADOR DE USO DE DISCO</a:t>
            </a:r>
          </a:p>
        </p:txBody>
      </p:sp>
      <p:pic>
        <p:nvPicPr>
          <p:cNvPr id="5" name="Imagen 4">
            <a:extLst>
              <a:ext uri="{FF2B5EF4-FFF2-40B4-BE49-F238E27FC236}">
                <a16:creationId xmlns:a16="http://schemas.microsoft.com/office/drawing/2014/main" id="{48B32F4F-011A-4304-9B9D-433F9837F86B}"/>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D21525DA-A908-427D-A86A-4BAAB09BF26A}"/>
              </a:ext>
            </a:extLst>
          </p:cNvPr>
          <p:cNvPicPr>
            <a:picLocks noChangeAspect="1"/>
          </p:cNvPicPr>
          <p:nvPr/>
        </p:nvPicPr>
        <p:blipFill>
          <a:blip r:embed="rId4">
            <a:lum/>
            <a:alphaModFix/>
          </a:blip>
          <a:srcRect/>
          <a:stretch>
            <a:fillRect/>
          </a:stretch>
        </p:blipFill>
        <p:spPr>
          <a:xfrm>
            <a:off x="786960" y="2699281"/>
            <a:ext cx="7853040" cy="3420715"/>
          </a:xfrm>
          <a:prstGeom prst="rect">
            <a:avLst/>
          </a:prstGeom>
          <a:noFill/>
          <a:ln cap="flat">
            <a:noFill/>
          </a:ln>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17D45-9D62-4A16-AB7C-76425B79E16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AB3C1B1-4057-4A77-81E1-32E907068E73}"/>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6336306-A399-4D2D-9441-74AD2E91884A}"/>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BUSCAR ARCHIVOS</a:t>
            </a:r>
          </a:p>
        </p:txBody>
      </p:sp>
      <p:pic>
        <p:nvPicPr>
          <p:cNvPr id="5" name="Imagen 4">
            <a:extLst>
              <a:ext uri="{FF2B5EF4-FFF2-40B4-BE49-F238E27FC236}">
                <a16:creationId xmlns:a16="http://schemas.microsoft.com/office/drawing/2014/main" id="{F0905E15-F5BF-4CD7-A8AA-EAB246705AE7}"/>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7451CF83-0995-41A1-8E3D-5FC32CB0C6ED}"/>
              </a:ext>
            </a:extLst>
          </p:cNvPr>
          <p:cNvPicPr>
            <a:picLocks noChangeAspect="1"/>
          </p:cNvPicPr>
          <p:nvPr/>
        </p:nvPicPr>
        <p:blipFill>
          <a:blip r:embed="rId4">
            <a:lum/>
            <a:alphaModFix/>
          </a:blip>
          <a:srcRect/>
          <a:stretch>
            <a:fillRect/>
          </a:stretch>
        </p:blipFill>
        <p:spPr>
          <a:xfrm>
            <a:off x="1895039" y="2700003"/>
            <a:ext cx="5304955" cy="3647879"/>
          </a:xfrm>
          <a:prstGeom prst="rect">
            <a:avLst/>
          </a:prstGeom>
          <a:noFill/>
          <a:ln cap="flat">
            <a:noFill/>
          </a:ln>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92319-6551-4FE6-A943-E595ACCA1F2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F2873F0-0EEF-4C81-8F3F-E8578D25B1DD}"/>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EBFEB21-FD00-43AB-85A8-FACF9F14A921}"/>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CALCULADORA</a:t>
            </a:r>
          </a:p>
        </p:txBody>
      </p:sp>
      <p:pic>
        <p:nvPicPr>
          <p:cNvPr id="5" name="Imagen 4">
            <a:extLst>
              <a:ext uri="{FF2B5EF4-FFF2-40B4-BE49-F238E27FC236}">
                <a16:creationId xmlns:a16="http://schemas.microsoft.com/office/drawing/2014/main" id="{DC6DBE36-2652-440C-91AF-D12AAEEDA9D7}"/>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11A8DCC0-A3AA-41B3-B63E-B5827B91572E}"/>
              </a:ext>
            </a:extLst>
          </p:cNvPr>
          <p:cNvPicPr>
            <a:picLocks noChangeAspect="1"/>
          </p:cNvPicPr>
          <p:nvPr/>
        </p:nvPicPr>
        <p:blipFill>
          <a:blip r:embed="rId4">
            <a:lum/>
            <a:alphaModFix/>
          </a:blip>
          <a:srcRect/>
          <a:stretch>
            <a:fillRect/>
          </a:stretch>
        </p:blipFill>
        <p:spPr>
          <a:xfrm>
            <a:off x="899998" y="2682721"/>
            <a:ext cx="7286396" cy="3257275"/>
          </a:xfrm>
          <a:prstGeom prst="rect">
            <a:avLst/>
          </a:prstGeom>
          <a:noFill/>
          <a:ln cap="flat">
            <a:noFill/>
          </a:ln>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4FD927-2E73-48B7-B63F-A08F4237C08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09A4E00-CB74-49C2-80CE-2B78ACBE8121}"/>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8D0B97F-4B66-41F8-87D5-651B2777F1FE}"/>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CAPTURAR PANTALLA</a:t>
            </a:r>
          </a:p>
        </p:txBody>
      </p:sp>
      <p:pic>
        <p:nvPicPr>
          <p:cNvPr id="5" name="Imagen 4">
            <a:extLst>
              <a:ext uri="{FF2B5EF4-FFF2-40B4-BE49-F238E27FC236}">
                <a16:creationId xmlns:a16="http://schemas.microsoft.com/office/drawing/2014/main" id="{5330ECBA-0264-4132-9114-90E3E89E2626}"/>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989961E8-3B9D-4655-ADDB-B5C31C371209}"/>
              </a:ext>
            </a:extLst>
          </p:cNvPr>
          <p:cNvPicPr>
            <a:picLocks noChangeAspect="1"/>
          </p:cNvPicPr>
          <p:nvPr/>
        </p:nvPicPr>
        <p:blipFill>
          <a:blip r:embed="rId4">
            <a:lum/>
            <a:alphaModFix/>
          </a:blip>
          <a:srcRect/>
          <a:stretch>
            <a:fillRect/>
          </a:stretch>
        </p:blipFill>
        <p:spPr>
          <a:xfrm>
            <a:off x="1985400" y="2615037"/>
            <a:ext cx="5754602" cy="3504959"/>
          </a:xfrm>
          <a:prstGeom prst="rect">
            <a:avLst/>
          </a:prstGeom>
          <a:noFill/>
          <a:ln cap="flat">
            <a:noFill/>
          </a:ln>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9A3EE5-2C44-4641-A70B-F0757444D44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B065C02-6EC1-472A-AE9A-E380A35915FE}"/>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E51FE4D9-E8A6-4597-AF88-C8F3BDF29288}"/>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GEDIT (EDITOR DE TEXTOS)</a:t>
            </a:r>
          </a:p>
        </p:txBody>
      </p:sp>
      <p:pic>
        <p:nvPicPr>
          <p:cNvPr id="5" name="Imagen 4">
            <a:extLst>
              <a:ext uri="{FF2B5EF4-FFF2-40B4-BE49-F238E27FC236}">
                <a16:creationId xmlns:a16="http://schemas.microsoft.com/office/drawing/2014/main" id="{78C9E9CE-D402-4214-9D75-61C82411B197}"/>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264AA0E3-714D-4E06-95EE-2A207D215747}"/>
              </a:ext>
            </a:extLst>
          </p:cNvPr>
          <p:cNvPicPr>
            <a:picLocks noChangeAspect="1"/>
          </p:cNvPicPr>
          <p:nvPr/>
        </p:nvPicPr>
        <p:blipFill>
          <a:blip r:embed="rId4">
            <a:lum/>
            <a:alphaModFix/>
          </a:blip>
          <a:srcRect/>
          <a:stretch>
            <a:fillRect/>
          </a:stretch>
        </p:blipFill>
        <p:spPr>
          <a:xfrm>
            <a:off x="776517" y="2860197"/>
            <a:ext cx="7503484" cy="3799798"/>
          </a:xfrm>
          <a:prstGeom prst="rect">
            <a:avLst/>
          </a:prstGeom>
          <a:noFill/>
          <a:ln cap="flat">
            <a:noFill/>
          </a:ln>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FF8C1-C059-4E42-9CF8-41E12290FA4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8BD12EF-51BF-40C3-B99B-9ACBA2EF1AAF}"/>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376E8DF-B895-4017-A4B2-B48A421B0831}"/>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MAPA DE CARACTERES</a:t>
            </a:r>
          </a:p>
        </p:txBody>
      </p:sp>
      <p:pic>
        <p:nvPicPr>
          <p:cNvPr id="5" name="Imagen 4">
            <a:extLst>
              <a:ext uri="{FF2B5EF4-FFF2-40B4-BE49-F238E27FC236}">
                <a16:creationId xmlns:a16="http://schemas.microsoft.com/office/drawing/2014/main" id="{421916E2-F39A-47CB-9659-6B9B24A53618}"/>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4271A395-9725-40DF-8127-FC0B0D1997C9}"/>
              </a:ext>
            </a:extLst>
          </p:cNvPr>
          <p:cNvPicPr>
            <a:picLocks noChangeAspect="1"/>
          </p:cNvPicPr>
          <p:nvPr/>
        </p:nvPicPr>
        <p:blipFill>
          <a:blip r:embed="rId4">
            <a:lum/>
            <a:alphaModFix/>
          </a:blip>
          <a:srcRect/>
          <a:stretch>
            <a:fillRect/>
          </a:stretch>
        </p:blipFill>
        <p:spPr>
          <a:xfrm>
            <a:off x="2159995" y="3013204"/>
            <a:ext cx="4695480" cy="3466801"/>
          </a:xfrm>
          <a:prstGeom prst="rect">
            <a:avLst/>
          </a:prstGeom>
          <a:noFill/>
          <a:ln cap="flat">
            <a:noFill/>
          </a:ln>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129E9A-4E6D-48C0-8B6C-9C8F02ED4E9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E25507B-635A-4E7A-B1D7-45F9CB845BFF}"/>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6CC3800-537F-4001-8B3E-D5E285ABB17D}"/>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NOTAS TOMBOY</a:t>
            </a:r>
          </a:p>
        </p:txBody>
      </p:sp>
      <p:pic>
        <p:nvPicPr>
          <p:cNvPr id="5" name="Imagen 4">
            <a:extLst>
              <a:ext uri="{FF2B5EF4-FFF2-40B4-BE49-F238E27FC236}">
                <a16:creationId xmlns:a16="http://schemas.microsoft.com/office/drawing/2014/main" id="{6526628A-131D-42DF-8AB0-E7B4387A6A05}"/>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D0A1CA58-ED83-4CE8-90F7-52DE6F626801}"/>
              </a:ext>
            </a:extLst>
          </p:cNvPr>
          <p:cNvPicPr>
            <a:picLocks noChangeAspect="1"/>
          </p:cNvPicPr>
          <p:nvPr/>
        </p:nvPicPr>
        <p:blipFill>
          <a:blip r:embed="rId4">
            <a:lum/>
            <a:alphaModFix/>
          </a:blip>
          <a:srcRect/>
          <a:stretch>
            <a:fillRect/>
          </a:stretch>
        </p:blipFill>
        <p:spPr>
          <a:xfrm>
            <a:off x="1853278" y="2700003"/>
            <a:ext cx="5526715" cy="4095359"/>
          </a:xfrm>
          <a:prstGeom prst="rect">
            <a:avLst/>
          </a:prstGeom>
          <a:noFill/>
          <a:ln cap="flat">
            <a:noFill/>
          </a:ln>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2539B-25E2-43AD-BAF7-4B8FEA08705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CC4FD8B-9923-4760-9539-1BF9519B4C4B}"/>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4A8A984-A801-4E61-88B7-3B65BE394BFD}"/>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ACCESORIOS</a:t>
            </a:r>
            <a:r>
              <a:rPr lang="es-ES" sz="28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TERMINAL</a:t>
            </a:r>
          </a:p>
        </p:txBody>
      </p:sp>
      <p:pic>
        <p:nvPicPr>
          <p:cNvPr id="5" name="Imagen 4">
            <a:extLst>
              <a:ext uri="{FF2B5EF4-FFF2-40B4-BE49-F238E27FC236}">
                <a16:creationId xmlns:a16="http://schemas.microsoft.com/office/drawing/2014/main" id="{B73F1C82-BFE5-4EB2-A863-6E6A78ABC9EB}"/>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5F63CA0B-CD14-4457-998C-60DD3FAA295E}"/>
              </a:ext>
            </a:extLst>
          </p:cNvPr>
          <p:cNvPicPr>
            <a:picLocks noChangeAspect="1"/>
          </p:cNvPicPr>
          <p:nvPr/>
        </p:nvPicPr>
        <p:blipFill>
          <a:blip r:embed="rId4">
            <a:lum/>
            <a:alphaModFix/>
          </a:blip>
          <a:srcRect/>
          <a:stretch>
            <a:fillRect/>
          </a:stretch>
        </p:blipFill>
        <p:spPr>
          <a:xfrm>
            <a:off x="1259997" y="2873163"/>
            <a:ext cx="5907600" cy="2706843"/>
          </a:xfrm>
          <a:prstGeom prst="rect">
            <a:avLst/>
          </a:prstGeom>
          <a:noFill/>
          <a:ln cap="flat">
            <a:noFill/>
          </a:ln>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BB77A-4B80-43EC-818C-A21F1182E9F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59509C9-B5E3-434A-B176-89A790B2CB7D}"/>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573021D-D8CA-4855-94BB-510BD1A712B6}"/>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CENTRO DE SOPORTE UBUNTU</a:t>
            </a:r>
          </a:p>
        </p:txBody>
      </p:sp>
      <p:pic>
        <p:nvPicPr>
          <p:cNvPr id="5" name="Imagen 4">
            <a:extLst>
              <a:ext uri="{FF2B5EF4-FFF2-40B4-BE49-F238E27FC236}">
                <a16:creationId xmlns:a16="http://schemas.microsoft.com/office/drawing/2014/main" id="{2B6EDC26-5CAF-4D99-87F7-28589FA9AD7A}"/>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DC1F65CD-C1CA-4B1E-8705-DCCA7EED3883}"/>
              </a:ext>
            </a:extLst>
          </p:cNvPr>
          <p:cNvPicPr>
            <a:picLocks noChangeAspect="1"/>
          </p:cNvPicPr>
          <p:nvPr/>
        </p:nvPicPr>
        <p:blipFill>
          <a:blip r:embed="rId4">
            <a:lum/>
            <a:alphaModFix/>
          </a:blip>
          <a:srcRect/>
          <a:stretch>
            <a:fillRect/>
          </a:stretch>
        </p:blipFill>
        <p:spPr>
          <a:xfrm>
            <a:off x="1079997" y="2700003"/>
            <a:ext cx="7293958" cy="3960001"/>
          </a:xfrm>
          <a:prstGeom prst="rect">
            <a:avLst/>
          </a:prstGeom>
          <a:noFill/>
          <a:ln cap="flat">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A65494-843D-4377-932E-69AC99DCF44A}"/>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86ADB1F6-E7BD-46FF-851A-37877552D744}"/>
              </a:ext>
            </a:extLst>
          </p:cNvPr>
          <p:cNvSpPr txBox="1">
            <a:spLocks noGrp="1"/>
          </p:cNvSpPr>
          <p:nvPr>
            <p:ph type="body" idx="4294967295"/>
          </p:nvPr>
        </p:nvSpPr>
        <p:spPr>
          <a:xfrm>
            <a:off x="457200" y="1719355"/>
            <a:ext cx="8229600" cy="4411440"/>
          </a:xfrm>
        </p:spPr>
        <p:txBody>
          <a:bodyPr/>
          <a:lstStyle/>
          <a:p>
            <a:pPr marL="0" lvl="0" indent="0" algn="just">
              <a:lnSpc>
                <a:spcPct val="90000"/>
              </a:lnSpc>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Determinar tipo de Ordenador.</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a:latin typeface="Arial" pitchFamily="18"/>
              </a:rPr>
              <a:t>Pc Intel x86</a:t>
            </a:r>
          </a:p>
          <a:p>
            <a:pPr marL="0" lvl="2" indent="0">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Sistemas Intel 386/486 (aunque puede que no sean lo suficientemente potentes para ejecutar el CD).</a:t>
            </a:r>
          </a:p>
          <a:p>
            <a:pPr marL="0" lvl="2" indent="0">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Intel Pentium (1-4)</a:t>
            </a:r>
          </a:p>
          <a:p>
            <a:pPr marL="0" lvl="2" indent="0">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Intel Celeron</a:t>
            </a:r>
          </a:p>
          <a:p>
            <a:pPr marL="0" lvl="2" indent="0">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Intel Pentium M</a:t>
            </a:r>
          </a:p>
          <a:p>
            <a:pPr marL="0" lvl="2" indent="0">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Intel Mobile Pentium 4</a:t>
            </a:r>
          </a:p>
          <a:p>
            <a:pPr marL="0" lvl="2" indent="0">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Intel Celeron M</a:t>
            </a:r>
          </a:p>
          <a:p>
            <a:pPr marL="0" lvl="2" indent="0">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Intel Core Solo, Duo (No Core 2)</a:t>
            </a:r>
          </a:p>
          <a:p>
            <a:pPr marL="0" lvl="2" indent="0">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AMD Geode (GX, LX, NX)</a:t>
            </a:r>
          </a:p>
          <a:p>
            <a:pPr marL="0" lvl="2" indent="0">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AMD K6/K7 (Duron, Athlon)</a:t>
            </a:r>
          </a:p>
        </p:txBody>
      </p:sp>
      <p:pic>
        <p:nvPicPr>
          <p:cNvPr id="4" name="Imagen 3">
            <a:extLst>
              <a:ext uri="{FF2B5EF4-FFF2-40B4-BE49-F238E27FC236}">
                <a16:creationId xmlns:a16="http://schemas.microsoft.com/office/drawing/2014/main" id="{F9C6F34B-DF40-4D54-901F-05BBB0D7307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0BDEC-E2B9-454C-A472-0070D342B79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7F1449D-D837-4318-9011-4D0DF175BB76}"/>
              </a:ext>
            </a:extLst>
          </p:cNvPr>
          <p:cNvSpPr/>
          <p:nvPr/>
        </p:nvSpPr>
        <p:spPr>
          <a:xfrm>
            <a:off x="539998" y="1602001"/>
            <a:ext cx="6119996" cy="343799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4F9B23A-0EC5-4381-97C9-D6DFD7EA3B58}"/>
              </a:ext>
            </a:extLst>
          </p:cNvPr>
          <p:cNvSpPr/>
          <p:nvPr/>
        </p:nvSpPr>
        <p:spPr>
          <a:xfrm>
            <a:off x="359999" y="1619996"/>
            <a:ext cx="8460001" cy="5039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GNOME – APLICACIONES – COMPRESION / DESCROMPRESION Gestor de archivadores</a:t>
            </a:r>
          </a:p>
        </p:txBody>
      </p:sp>
      <p:pic>
        <p:nvPicPr>
          <p:cNvPr id="5" name="Imagen 4">
            <a:extLst>
              <a:ext uri="{FF2B5EF4-FFF2-40B4-BE49-F238E27FC236}">
                <a16:creationId xmlns:a16="http://schemas.microsoft.com/office/drawing/2014/main" id="{4CB49A53-DC96-4108-A0CE-BB7D473BA341}"/>
              </a:ext>
            </a:extLst>
          </p:cNvPr>
          <p:cNvPicPr>
            <a:picLocks noChangeAspect="1"/>
          </p:cNvPicPr>
          <p:nvPr/>
        </p:nvPicPr>
        <p:blipFill>
          <a:blip r:embed="rId3">
            <a:lum/>
            <a:alphaModFix/>
          </a:blip>
          <a:srcRect/>
          <a:stretch>
            <a:fillRect/>
          </a:stretch>
        </p:blipFill>
        <p:spPr>
          <a:xfrm>
            <a:off x="7560003" y="179999"/>
            <a:ext cx="1368363" cy="1368719"/>
          </a:xfrm>
          <a:prstGeom prst="rect">
            <a:avLst/>
          </a:prstGeom>
          <a:noFill/>
          <a:ln cap="flat">
            <a:noFill/>
          </a:ln>
        </p:spPr>
      </p:pic>
      <p:pic>
        <p:nvPicPr>
          <p:cNvPr id="6" name="Imagen 5">
            <a:extLst>
              <a:ext uri="{FF2B5EF4-FFF2-40B4-BE49-F238E27FC236}">
                <a16:creationId xmlns:a16="http://schemas.microsoft.com/office/drawing/2014/main" id="{A3BC345C-468B-4ACB-957F-DE8F4D158569}"/>
              </a:ext>
            </a:extLst>
          </p:cNvPr>
          <p:cNvPicPr>
            <a:picLocks noChangeAspect="1"/>
          </p:cNvPicPr>
          <p:nvPr/>
        </p:nvPicPr>
        <p:blipFill>
          <a:blip r:embed="rId4">
            <a:lum/>
            <a:alphaModFix/>
          </a:blip>
          <a:srcRect/>
          <a:stretch>
            <a:fillRect/>
          </a:stretch>
        </p:blipFill>
        <p:spPr>
          <a:xfrm>
            <a:off x="547204" y="2700003"/>
            <a:ext cx="7912796" cy="3960001"/>
          </a:xfrm>
          <a:prstGeom prst="rect">
            <a:avLst/>
          </a:prstGeom>
          <a:noFill/>
          <a:ln cap="flat">
            <a:noFill/>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4AE85-7ACC-4E6D-92BB-49E24B5AEB4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BA1D065-AB28-4B2E-B9AB-DEFED821D2FC}"/>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62CC38B-987B-4EB9-9E7A-C1BD6650A6A1}"/>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 Herramienta Grafica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PySDM.</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sudo apt-get install pysdm</a:t>
            </a:r>
          </a:p>
          <a:p>
            <a:pPr marL="0" marR="0" lvl="2"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Sistema --&gt; Administración --&gt; Dispositivos de Almacenamiento.</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Realizar copia del fichero fstab !!!</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Cp /etc/fstab /etc/fstab.old</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6A0F02EF-1326-4DBC-AA73-7C6464FBC01F}"/>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B2400F-42EC-4535-BF39-513B00388DA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4D469BA-19AC-478A-B8D4-C3823BC25081}"/>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0816745-1AA6-4D27-A3D2-C9B9E7EB979C}"/>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 Herramienta Grafica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PySDM. -pantalla</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EDA36194-F628-4388-974C-C4BC38539DB2}"/>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21C74F4A-EAA1-40FA-9725-AF71B2B02F7B}"/>
              </a:ext>
            </a:extLst>
          </p:cNvPr>
          <p:cNvPicPr>
            <a:picLocks noChangeAspect="1"/>
          </p:cNvPicPr>
          <p:nvPr/>
        </p:nvPicPr>
        <p:blipFill>
          <a:blip r:embed="rId4">
            <a:lum/>
            <a:alphaModFix/>
          </a:blip>
          <a:srcRect/>
          <a:stretch>
            <a:fillRect/>
          </a:stretch>
        </p:blipFill>
        <p:spPr>
          <a:xfrm>
            <a:off x="242636" y="2700003"/>
            <a:ext cx="8901363" cy="3780001"/>
          </a:xfrm>
          <a:prstGeom prst="rect">
            <a:avLst/>
          </a:prstGeom>
          <a:noFill/>
          <a:ln cap="flat">
            <a:noFill/>
          </a:ln>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D005B-14E9-45AD-B8D9-8A198C2F98F7}"/>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6E0A793-D808-4F0A-B1FD-06565BB6F1F4}"/>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D9A68DA-7494-4BE5-95C9-BB35F39B9CFC}"/>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 Herramienta Grafica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PySDM. -pantalla</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A60DC0A2-F8E2-4DC7-9A18-47F822BAE133}"/>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EBEFD60A-DA46-4461-B061-414087BA3046}"/>
              </a:ext>
            </a:extLst>
          </p:cNvPr>
          <p:cNvPicPr>
            <a:picLocks noChangeAspect="1"/>
          </p:cNvPicPr>
          <p:nvPr/>
        </p:nvPicPr>
        <p:blipFill>
          <a:blip r:embed="rId4">
            <a:lum/>
            <a:alphaModFix/>
          </a:blip>
          <a:srcRect/>
          <a:stretch>
            <a:fillRect/>
          </a:stretch>
        </p:blipFill>
        <p:spPr>
          <a:xfrm>
            <a:off x="539998" y="2801520"/>
            <a:ext cx="8604001" cy="4056479"/>
          </a:xfrm>
          <a:prstGeom prst="rect">
            <a:avLst/>
          </a:prstGeom>
          <a:noFill/>
          <a:ln cap="flat">
            <a:noFill/>
          </a:ln>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B0FB48-6303-4C82-9F13-60BC58250357}"/>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47FEC06-8508-4690-A52F-8A5140842C14}"/>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5CDC306-F312-4A4C-9602-6E224C1995C9}"/>
              </a:ext>
            </a:extLst>
          </p:cNvPr>
          <p:cNvSpPr/>
          <p:nvPr/>
        </p:nvSpPr>
        <p:spPr>
          <a:xfrm>
            <a:off x="179999" y="1439997"/>
            <a:ext cx="882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10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CONFIGURACIÓN /ETC/FSTAB – Herramienta Grafica</a:t>
            </a: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PySDM. -pantalla</a:t>
            </a:r>
          </a:p>
          <a:p>
            <a:pPr marL="0" marR="0" lvl="2" indent="0" algn="just" defTabSz="914400" rtl="0" fontAlgn="auto"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1" indent="0" algn="just" defTabSz="914400" rtl="0" fontAlgn="auto" hangingPunct="1">
              <a:lnSpc>
                <a:spcPct val="100000"/>
              </a:lnSpc>
              <a:spcBef>
                <a:spcPts val="80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EA2D7BE9-68E5-423D-A0BB-05E7B4D61916}"/>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22433C22-2A33-4246-B4B9-63321B5C445B}"/>
              </a:ext>
            </a:extLst>
          </p:cNvPr>
          <p:cNvPicPr>
            <a:picLocks noChangeAspect="1"/>
          </p:cNvPicPr>
          <p:nvPr/>
        </p:nvPicPr>
        <p:blipFill>
          <a:blip r:embed="rId4">
            <a:lum/>
            <a:alphaModFix/>
          </a:blip>
          <a:srcRect/>
          <a:stretch>
            <a:fillRect/>
          </a:stretch>
        </p:blipFill>
        <p:spPr>
          <a:xfrm>
            <a:off x="1079997" y="2749683"/>
            <a:ext cx="7560003" cy="3910321"/>
          </a:xfrm>
          <a:prstGeom prst="rect">
            <a:avLst/>
          </a:prstGeom>
          <a:noFill/>
          <a:ln cap="flat">
            <a:noFill/>
          </a:ln>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33A7B4-E699-4C7C-AEFD-B8E8040EE66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CAF2CB1-E0F0-4819-B930-51788A6804B5}"/>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1116B5D-064D-4E2E-8288-49D188C13B77}"/>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Cuando y cómo hacer las 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t>
            </a:r>
          </a:p>
        </p:txBody>
      </p:sp>
      <p:pic>
        <p:nvPicPr>
          <p:cNvPr id="5" name="Imagen 4">
            <a:extLst>
              <a:ext uri="{FF2B5EF4-FFF2-40B4-BE49-F238E27FC236}">
                <a16:creationId xmlns:a16="http://schemas.microsoft.com/office/drawing/2014/main" id="{ED84FBC7-A1E0-484B-89BD-0E6F61027B15}"/>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5AC81104-328A-4198-B184-33CFAF1232D1}"/>
              </a:ext>
            </a:extLst>
          </p:cNvPr>
          <p:cNvPicPr>
            <a:picLocks noChangeAspect="1"/>
          </p:cNvPicPr>
          <p:nvPr/>
        </p:nvPicPr>
        <p:blipFill>
          <a:blip r:embed="rId4">
            <a:lum/>
            <a:alphaModFix/>
          </a:blip>
          <a:srcRect/>
          <a:stretch>
            <a:fillRect/>
          </a:stretch>
        </p:blipFill>
        <p:spPr>
          <a:xfrm>
            <a:off x="650879" y="2159995"/>
            <a:ext cx="7809122" cy="4140000"/>
          </a:xfrm>
          <a:prstGeom prst="rect">
            <a:avLst/>
          </a:prstGeom>
          <a:noFill/>
          <a:ln cap="flat">
            <a:noFill/>
          </a:ln>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4C1B1E-58CF-4B77-BB8B-5AA25B0039B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7BB173F-871D-42E8-86E7-8F542992225D}"/>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2AC5B58-7F49-436A-8583-A150116BB5D1}"/>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Cuando y cómo hacer las 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t>
            </a:r>
          </a:p>
        </p:txBody>
      </p:sp>
      <p:pic>
        <p:nvPicPr>
          <p:cNvPr id="5" name="Imagen 4">
            <a:extLst>
              <a:ext uri="{FF2B5EF4-FFF2-40B4-BE49-F238E27FC236}">
                <a16:creationId xmlns:a16="http://schemas.microsoft.com/office/drawing/2014/main" id="{78F2C419-F0DF-41FC-88FF-8074C84D821A}"/>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FE5104E2-8B5B-4796-935C-004B0AA05148}"/>
              </a:ext>
            </a:extLst>
          </p:cNvPr>
          <p:cNvPicPr>
            <a:picLocks noChangeAspect="1"/>
          </p:cNvPicPr>
          <p:nvPr/>
        </p:nvPicPr>
        <p:blipFill>
          <a:blip r:embed="rId4">
            <a:lum/>
            <a:alphaModFix/>
          </a:blip>
          <a:srcRect/>
          <a:stretch>
            <a:fillRect/>
          </a:stretch>
        </p:blipFill>
        <p:spPr>
          <a:xfrm>
            <a:off x="757443" y="1979996"/>
            <a:ext cx="7162559" cy="4895642"/>
          </a:xfrm>
          <a:prstGeom prst="rect">
            <a:avLst/>
          </a:prstGeom>
          <a:noFill/>
          <a:ln cap="flat">
            <a:noFill/>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82243E-0F7E-42A0-8708-C91375719F0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AD3AE0F-62CD-4637-B759-2BA62C41F85F}"/>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E4E51591-F3A6-40F8-880D-159131804BE7}"/>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Cuando y cómo hacer las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/boot – 200 Mg</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t>
            </a:r>
          </a:p>
        </p:txBody>
      </p:sp>
      <p:pic>
        <p:nvPicPr>
          <p:cNvPr id="5" name="Imagen 4">
            <a:extLst>
              <a:ext uri="{FF2B5EF4-FFF2-40B4-BE49-F238E27FC236}">
                <a16:creationId xmlns:a16="http://schemas.microsoft.com/office/drawing/2014/main" id="{DE0202BA-6FEB-43FA-950E-30CB021FD0F5}"/>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F1790D31-797E-4508-8BCB-F11136495D8A}"/>
              </a:ext>
            </a:extLst>
          </p:cNvPr>
          <p:cNvPicPr>
            <a:picLocks noChangeAspect="1"/>
          </p:cNvPicPr>
          <p:nvPr/>
        </p:nvPicPr>
        <p:blipFill>
          <a:blip r:embed="rId4">
            <a:lum/>
            <a:alphaModFix/>
          </a:blip>
          <a:srcRect/>
          <a:stretch>
            <a:fillRect/>
          </a:stretch>
        </p:blipFill>
        <p:spPr>
          <a:xfrm>
            <a:off x="179999" y="2520004"/>
            <a:ext cx="8820000" cy="4140000"/>
          </a:xfrm>
          <a:prstGeom prst="rect">
            <a:avLst/>
          </a:prstGeom>
          <a:noFill/>
          <a:ln cap="flat">
            <a:noFill/>
          </a:ln>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1DD142-55AF-45EF-B9B7-49FF5E97888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4E4CA89-B9B8-450A-8FDB-85D80788C98C}"/>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CB511DC-E82D-467F-8135-F3F0E116A5F5}"/>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Cuando y cómo hacer las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 / (root)</a:t>
            </a: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t>
            </a:r>
          </a:p>
        </p:txBody>
      </p:sp>
      <p:pic>
        <p:nvPicPr>
          <p:cNvPr id="5" name="Imagen 4">
            <a:extLst>
              <a:ext uri="{FF2B5EF4-FFF2-40B4-BE49-F238E27FC236}">
                <a16:creationId xmlns:a16="http://schemas.microsoft.com/office/drawing/2014/main" id="{2B07CAA2-B084-446A-B8C9-1A09881DA166}"/>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37181296-E6C0-4CAB-A531-4F58AD6AF242}"/>
              </a:ext>
            </a:extLst>
          </p:cNvPr>
          <p:cNvPicPr>
            <a:picLocks noChangeAspect="1"/>
          </p:cNvPicPr>
          <p:nvPr/>
        </p:nvPicPr>
        <p:blipFill>
          <a:blip r:embed="rId4">
            <a:lum/>
            <a:alphaModFix/>
          </a:blip>
          <a:srcRect/>
          <a:stretch>
            <a:fillRect/>
          </a:stretch>
        </p:blipFill>
        <p:spPr>
          <a:xfrm>
            <a:off x="359999" y="2520004"/>
            <a:ext cx="8460001" cy="4140000"/>
          </a:xfrm>
          <a:prstGeom prst="rect">
            <a:avLst/>
          </a:prstGeom>
          <a:noFill/>
          <a:ln cap="flat">
            <a:noFill/>
          </a:ln>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262BA-72C6-4C47-BD4C-EDAB6EEDCC2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4664904-68DB-40D1-8E79-50AD46F74F0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D9CB1BE-CFB8-4B11-9A26-6A6AE8BF5379}"/>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Cuando y cómo hacer las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home</a:t>
            </a:r>
          </a:p>
        </p:txBody>
      </p:sp>
      <p:pic>
        <p:nvPicPr>
          <p:cNvPr id="5" name="Imagen 4">
            <a:extLst>
              <a:ext uri="{FF2B5EF4-FFF2-40B4-BE49-F238E27FC236}">
                <a16:creationId xmlns:a16="http://schemas.microsoft.com/office/drawing/2014/main" id="{C5DB93E4-9B05-46FA-871C-171C7C6B77F8}"/>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CF30DE64-D460-4EDA-A5DA-2678DF432FD5}"/>
              </a:ext>
            </a:extLst>
          </p:cNvPr>
          <p:cNvPicPr>
            <a:picLocks noChangeAspect="1"/>
          </p:cNvPicPr>
          <p:nvPr/>
        </p:nvPicPr>
        <p:blipFill>
          <a:blip r:embed="rId4">
            <a:lum/>
            <a:alphaModFix/>
          </a:blip>
          <a:srcRect/>
          <a:stretch>
            <a:fillRect/>
          </a:stretch>
        </p:blipFill>
        <p:spPr>
          <a:xfrm>
            <a:off x="179999" y="2520004"/>
            <a:ext cx="8820000" cy="4140000"/>
          </a:xfrm>
          <a:prstGeom prst="rect">
            <a:avLst/>
          </a:prstGeom>
          <a:noFill/>
          <a:ln cap="flat">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5B0B7-BE1F-4963-84CF-0F4848DFC1A4}"/>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1F442BF8-2A0F-4477-AB21-3750005B3240}"/>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Determinar tipo de Ordenador.</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Mac (Power Pc)</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Muchos ordenadores Apple Mac antiguos utilizan procesadores PowerPC. Normalmente llevan nombres como "G3", "G4" or "G5". Si tienes uno de estos equipos deberías utilizar el CD de Ubuntu para PowerPC. Este CD también debería funcionar en otros sistemas PowerPC que ofrecen soporte para Ubuntu, como el PegasOS.</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No funciona en los nuevos Apple Macs basados en Intel.</a:t>
            </a:r>
          </a:p>
          <a:p>
            <a:pPr marL="985677" lvl="2" indent="-291958" algn="just">
              <a:lnSpc>
                <a:spcPct val="100000"/>
              </a:lnSpc>
              <a:spcBef>
                <a:spcPts val="575"/>
              </a:spcBef>
              <a:buNone/>
              <a:tabLst>
                <a:tab pos="985677" algn="l"/>
                <a:tab pos="1091875" algn="l"/>
                <a:tab pos="1541156" algn="l"/>
                <a:tab pos="1990438" algn="l"/>
                <a:tab pos="2439719" algn="l"/>
                <a:tab pos="2889000" algn="l"/>
                <a:tab pos="3338272" algn="l"/>
                <a:tab pos="3787554" algn="l"/>
                <a:tab pos="4236835" algn="l"/>
                <a:tab pos="4686116" algn="l"/>
                <a:tab pos="5135397" algn="l"/>
                <a:tab pos="5584313" algn="l"/>
                <a:tab pos="6033594" algn="l"/>
                <a:tab pos="6482876" algn="l"/>
                <a:tab pos="6932157" algn="l"/>
                <a:tab pos="7381438" algn="l"/>
                <a:tab pos="7830719" algn="l"/>
                <a:tab pos="8279992" algn="l"/>
                <a:tab pos="8729273" algn="l"/>
                <a:tab pos="9178554" algn="l"/>
                <a:tab pos="9627835" algn="l"/>
              </a:tabLst>
            </a:pPr>
            <a:endParaRPr lang="es-ES" sz="3000">
              <a:latin typeface="Arial" pitchFamily="18"/>
            </a:endParaRPr>
          </a:p>
        </p:txBody>
      </p:sp>
      <p:pic>
        <p:nvPicPr>
          <p:cNvPr id="4" name="Imagen 3">
            <a:extLst>
              <a:ext uri="{FF2B5EF4-FFF2-40B4-BE49-F238E27FC236}">
                <a16:creationId xmlns:a16="http://schemas.microsoft.com/office/drawing/2014/main" id="{3B9047AB-E70D-4FF2-9B52-D781556BFFCD}"/>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072CD-603F-4E67-A8F6-15232D63F31A}"/>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CE080A2-4F2C-4E3D-BBAB-0BB246B05B77}"/>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2C95EAE-EFA5-4BF6-8444-976A401FB1E8}"/>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Cuando y cómo hacer las particiones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SWAP</a:t>
            </a:r>
          </a:p>
        </p:txBody>
      </p:sp>
      <p:pic>
        <p:nvPicPr>
          <p:cNvPr id="5" name="Imagen 4">
            <a:extLst>
              <a:ext uri="{FF2B5EF4-FFF2-40B4-BE49-F238E27FC236}">
                <a16:creationId xmlns:a16="http://schemas.microsoft.com/office/drawing/2014/main" id="{AEF79962-6734-46CF-B4F5-E68F0C9F11BE}"/>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0B0A178A-CF40-4CD4-8B3A-4951B75298D2}"/>
              </a:ext>
            </a:extLst>
          </p:cNvPr>
          <p:cNvPicPr>
            <a:picLocks noChangeAspect="1"/>
          </p:cNvPicPr>
          <p:nvPr/>
        </p:nvPicPr>
        <p:blipFill>
          <a:blip r:embed="rId4">
            <a:lum/>
            <a:alphaModFix/>
          </a:blip>
          <a:srcRect/>
          <a:stretch>
            <a:fillRect/>
          </a:stretch>
        </p:blipFill>
        <p:spPr>
          <a:xfrm>
            <a:off x="359999" y="2520004"/>
            <a:ext cx="8640001" cy="4140000"/>
          </a:xfrm>
          <a:prstGeom prst="rect">
            <a:avLst/>
          </a:prstGeom>
          <a:noFill/>
          <a:ln cap="flat">
            <a:noFill/>
          </a:ln>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B3EA15-23E2-4240-A2CA-92F1402A939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84EE0C7-9FE5-4A1F-9CB5-11B2D1769497}"/>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681E5D5-20ED-4C4D-9B23-55A3C5159471}"/>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PARTICIONES - </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Cuando y cómo hacer las particiones</a:t>
            </a:r>
          </a:p>
          <a:p>
            <a:pPr marL="0" marR="0" lvl="1" indent="0" algn="just" defTabSz="914400" rtl="0" fontAlgn="auto" hangingPunct="1">
              <a:lnSpc>
                <a:spcPct val="100000"/>
              </a:lnSpc>
              <a:spcBef>
                <a:spcPts val="0"/>
              </a:spcBef>
              <a:spcAft>
                <a:spcPts val="0"/>
              </a:spcAft>
              <a:buClr>
                <a:srgbClr val="000000"/>
              </a:buClr>
              <a:buSzPct val="100000"/>
              <a:buFont typeface="Times New Roman" pitchFamily="18"/>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800" b="0"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a:t>
            </a:r>
          </a:p>
        </p:txBody>
      </p:sp>
      <p:pic>
        <p:nvPicPr>
          <p:cNvPr id="5" name="Imagen 4">
            <a:extLst>
              <a:ext uri="{FF2B5EF4-FFF2-40B4-BE49-F238E27FC236}">
                <a16:creationId xmlns:a16="http://schemas.microsoft.com/office/drawing/2014/main" id="{E9EE26DA-20A8-4F66-BB0B-80C00B07093C}"/>
              </a:ext>
            </a:extLst>
          </p:cNvPr>
          <p:cNvPicPr>
            <a:picLocks noChangeAspect="1"/>
          </p:cNvPicPr>
          <p:nvPr/>
        </p:nvPicPr>
        <p:blipFill>
          <a:blip r:embed="rId3">
            <a:lum/>
            <a:alphaModFix/>
          </a:blip>
          <a:srcRect/>
          <a:stretch>
            <a:fillRect/>
          </a:stretch>
        </p:blipFill>
        <p:spPr>
          <a:xfrm>
            <a:off x="7560716" y="179999"/>
            <a:ext cx="1368363" cy="1368719"/>
          </a:xfrm>
          <a:prstGeom prst="rect">
            <a:avLst/>
          </a:prstGeom>
          <a:noFill/>
          <a:ln cap="flat">
            <a:noFill/>
          </a:ln>
        </p:spPr>
      </p:pic>
      <p:pic>
        <p:nvPicPr>
          <p:cNvPr id="6" name="Imagen 5">
            <a:extLst>
              <a:ext uri="{FF2B5EF4-FFF2-40B4-BE49-F238E27FC236}">
                <a16:creationId xmlns:a16="http://schemas.microsoft.com/office/drawing/2014/main" id="{896455C6-4ADE-4EEC-B33D-320F681D3BFE}"/>
              </a:ext>
            </a:extLst>
          </p:cNvPr>
          <p:cNvPicPr>
            <a:picLocks noChangeAspect="1"/>
          </p:cNvPicPr>
          <p:nvPr/>
        </p:nvPicPr>
        <p:blipFill>
          <a:blip r:embed="rId4">
            <a:lum/>
            <a:alphaModFix/>
          </a:blip>
          <a:srcRect/>
          <a:stretch>
            <a:fillRect/>
          </a:stretch>
        </p:blipFill>
        <p:spPr>
          <a:xfrm>
            <a:off x="188997" y="1979996"/>
            <a:ext cx="8811002" cy="4679999"/>
          </a:xfrm>
          <a:prstGeom prst="rect">
            <a:avLst/>
          </a:prstGeom>
          <a:noFill/>
          <a:ln cap="flat">
            <a:noFill/>
          </a:ln>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name="page30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C2F034-8A2B-479D-BBF5-2538E78570D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7A1C5C1-393B-4DDE-AE21-DCF7574CF9D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802C0DB-567F-4042-A294-7F755BA4F411}"/>
              </a:ext>
            </a:extLst>
          </p:cNvPr>
          <p:cNvSpPr/>
          <p:nvPr/>
        </p:nvSpPr>
        <p:spPr>
          <a:xfrm>
            <a:off x="143999" y="1619996"/>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Montar las Particiones</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Modo Gráfico</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Seleccionamos la Partición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Botón derecho --&gt; Montar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Introducimos clave.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C7262BE6-9736-42D2-8B4D-B12E2A4F0468}"/>
              </a:ext>
            </a:extLst>
          </p:cNvPr>
          <p:cNvPicPr>
            <a:picLocks noChangeAspect="1"/>
          </p:cNvPicPr>
          <p:nvPr/>
        </p:nvPicPr>
        <p:blipFill>
          <a:blip r:embed="rId3">
            <a:lum/>
            <a:alphaModFix/>
          </a:blip>
          <a:srcRect/>
          <a:stretch>
            <a:fillRect/>
          </a:stretch>
        </p:blipFill>
        <p:spPr>
          <a:xfrm>
            <a:off x="2673358" y="4320000"/>
            <a:ext cx="5606643" cy="2340004"/>
          </a:xfrm>
          <a:prstGeom prst="rect">
            <a:avLst/>
          </a:prstGeom>
          <a:noFill/>
          <a:ln cap="flat">
            <a:noFill/>
          </a:ln>
        </p:spPr>
      </p:pic>
      <p:pic>
        <p:nvPicPr>
          <p:cNvPr id="6" name="Imagen 5">
            <a:extLst>
              <a:ext uri="{FF2B5EF4-FFF2-40B4-BE49-F238E27FC236}">
                <a16:creationId xmlns:a16="http://schemas.microsoft.com/office/drawing/2014/main" id="{FACC692D-B449-4C49-BA84-3E5A2E3CD8B7}"/>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FABF8-5E0A-4D15-B10B-097C1901575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78C21D7-84F0-420A-992B-91C46F854C73}"/>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EA58017-92D7-4F96-9EC3-90E6423C01A4}"/>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Herramienta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parted</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t>
            </a:r>
            <a:r>
              <a:rPr lang="es-ES" sz="3200" b="1" i="0" u="none" strike="noStrike" kern="1200" cap="none" spc="0" baseline="0">
                <a:solidFill>
                  <a:srgbClr val="000000"/>
                </a:solidFill>
                <a:uFillTx/>
                <a:latin typeface="Liberation Serif" pitchFamily="18"/>
                <a:ea typeface="DejaVu Sans" pitchFamily="34"/>
                <a:cs typeface="DejaVu Sans" pitchFamily="34"/>
              </a:rPr>
              <a:t>ermite particionar y redimensionar discos, así como crear, redimensionar y copiar sistemas de fichero extX, swap, FAT y FAT32 .</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uFillTx/>
                <a:latin typeface="Liberation Serif" pitchFamily="18"/>
                <a:ea typeface="DejaVu Sans" pitchFamily="34"/>
                <a:cs typeface="DejaVu Sans" pitchFamily="34"/>
              </a:rPr>
              <a:t>Aunque hay algunas opciones en las que es  recomendable utilizar las herramientas propias de Linux en lugar que las que ofrece parted.</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730EB7E7-C51B-4CED-881A-55237478C5F3}"/>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2B2DFD-8C5D-4604-9BE0-843076047CA7}"/>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2F52F05-EF0B-45C9-AED8-2E718D81C46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4A293866-E93D-4EC1-A8C6-0B0836D854C7}"/>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Herramienta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parted</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Parted /dev/sda</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6001217C-898F-4635-9A53-F968780F36C7}"/>
              </a:ext>
            </a:extLst>
          </p:cNvPr>
          <p:cNvPicPr>
            <a:picLocks noChangeAspect="1"/>
          </p:cNvPicPr>
          <p:nvPr/>
        </p:nvPicPr>
        <p:blipFill>
          <a:blip r:embed="rId3">
            <a:lum/>
            <a:alphaModFix/>
          </a:blip>
          <a:srcRect/>
          <a:stretch>
            <a:fillRect/>
          </a:stretch>
        </p:blipFill>
        <p:spPr>
          <a:xfrm>
            <a:off x="539998" y="2778477"/>
            <a:ext cx="8460001" cy="4079522"/>
          </a:xfrm>
          <a:prstGeom prst="rect">
            <a:avLst/>
          </a:prstGeom>
          <a:noFill/>
          <a:ln cap="flat">
            <a:noFill/>
          </a:ln>
        </p:spPr>
      </p:pic>
      <p:pic>
        <p:nvPicPr>
          <p:cNvPr id="6" name="Imagen 5">
            <a:extLst>
              <a:ext uri="{FF2B5EF4-FFF2-40B4-BE49-F238E27FC236}">
                <a16:creationId xmlns:a16="http://schemas.microsoft.com/office/drawing/2014/main" id="{CB2959B3-01BE-4ABA-B29E-8795745A343E}"/>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B44AA7-430D-46F3-988C-1070C5C4483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E799D33-40FA-4B19-8475-2F43A4BAA36F}"/>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CFC24C1-41C7-4498-8C9A-2AFB2E5A198D}"/>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Herramienta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parted</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Parted /dev/sda</a:t>
            </a:r>
          </a:p>
          <a:p>
            <a:pPr marL="0" marR="0" lvl="2"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Print (muestra las particiones)</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E6D34C76-52C9-4093-A69D-449696AB15FF}"/>
              </a:ext>
            </a:extLst>
          </p:cNvPr>
          <p:cNvPicPr>
            <a:picLocks noChangeAspect="1"/>
          </p:cNvPicPr>
          <p:nvPr/>
        </p:nvPicPr>
        <p:blipFill>
          <a:blip r:embed="rId3">
            <a:lum/>
            <a:alphaModFix/>
          </a:blip>
          <a:srcRect/>
          <a:stretch>
            <a:fillRect/>
          </a:stretch>
        </p:blipFill>
        <p:spPr>
          <a:xfrm>
            <a:off x="242279" y="3060003"/>
            <a:ext cx="8901720" cy="3420002"/>
          </a:xfrm>
          <a:prstGeom prst="rect">
            <a:avLst/>
          </a:prstGeom>
          <a:noFill/>
          <a:ln cap="flat">
            <a:noFill/>
          </a:ln>
        </p:spPr>
      </p:pic>
      <p:pic>
        <p:nvPicPr>
          <p:cNvPr id="6" name="Imagen 5">
            <a:extLst>
              <a:ext uri="{FF2B5EF4-FFF2-40B4-BE49-F238E27FC236}">
                <a16:creationId xmlns:a16="http://schemas.microsoft.com/office/drawing/2014/main" id="{87FBA07B-9F0D-4143-AEA3-BD6FD06D64D8}"/>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AEB33-5949-4CA0-8E30-C1927B509C7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A9863A5-F718-413E-8F6C-38235619A2AF}"/>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D30D8C7-38D4-4D54-A76A-174EF19BB139}"/>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Herramienta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parted</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Parted /dev/sda</a:t>
            </a:r>
          </a:p>
          <a:p>
            <a:pPr marL="0" marR="0" lvl="2"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Quit (sale)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BBF0C779-30B3-4E4D-9989-ACBABDAD2CD0}"/>
              </a:ext>
            </a:extLst>
          </p:cNvPr>
          <p:cNvPicPr>
            <a:picLocks noChangeAspect="1"/>
          </p:cNvPicPr>
          <p:nvPr/>
        </p:nvPicPr>
        <p:blipFill>
          <a:blip r:embed="rId3">
            <a:lum/>
            <a:alphaModFix/>
          </a:blip>
          <a:srcRect/>
          <a:stretch>
            <a:fillRect/>
          </a:stretch>
        </p:blipFill>
        <p:spPr>
          <a:xfrm>
            <a:off x="899998" y="3236756"/>
            <a:ext cx="7380003" cy="2703240"/>
          </a:xfrm>
          <a:prstGeom prst="rect">
            <a:avLst/>
          </a:prstGeom>
          <a:noFill/>
          <a:ln cap="flat">
            <a:noFill/>
          </a:ln>
        </p:spPr>
      </p:pic>
      <p:pic>
        <p:nvPicPr>
          <p:cNvPr id="6" name="Imagen 5">
            <a:extLst>
              <a:ext uri="{FF2B5EF4-FFF2-40B4-BE49-F238E27FC236}">
                <a16:creationId xmlns:a16="http://schemas.microsoft.com/office/drawing/2014/main" id="{421013B6-B1BA-4D4B-893F-5C452BD39F29}"/>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name="page30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4A2EF-4683-4AC0-8509-27E92CC14BE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A1FEAC7-90F3-403E-A65F-CA912DFAF832}"/>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EA03DE4A-95F5-4CE2-9B77-35F68ED3EF72}"/>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Herramienta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parted</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Parted /dev/sda</a:t>
            </a:r>
          </a:p>
          <a:p>
            <a:pPr marL="0" marR="0" lvl="2"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Print devices – Muestra todos los HD</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AB2E7B51-5CF6-4864-ADE6-936D17937238}"/>
              </a:ext>
            </a:extLst>
          </p:cNvPr>
          <p:cNvPicPr>
            <a:picLocks noChangeAspect="1"/>
          </p:cNvPicPr>
          <p:nvPr/>
        </p:nvPicPr>
        <p:blipFill>
          <a:blip r:embed="rId3">
            <a:lum/>
            <a:alphaModFix/>
          </a:blip>
          <a:srcRect/>
          <a:stretch>
            <a:fillRect/>
          </a:stretch>
        </p:blipFill>
        <p:spPr>
          <a:xfrm>
            <a:off x="1394277" y="3240002"/>
            <a:ext cx="7065724" cy="2880003"/>
          </a:xfrm>
          <a:prstGeom prst="rect">
            <a:avLst/>
          </a:prstGeom>
          <a:noFill/>
          <a:ln cap="flat">
            <a:noFill/>
          </a:ln>
        </p:spPr>
      </p:pic>
      <p:pic>
        <p:nvPicPr>
          <p:cNvPr id="6" name="Imagen 5">
            <a:extLst>
              <a:ext uri="{FF2B5EF4-FFF2-40B4-BE49-F238E27FC236}">
                <a16:creationId xmlns:a16="http://schemas.microsoft.com/office/drawing/2014/main" id="{EEC900D9-9F5C-451F-B1B1-BB31593275BF}"/>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name="page30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CEEE28-0ADC-41A9-85BA-7B2C4B8C137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C300393-4EC7-480A-939B-959364DDCB2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40BBAC4-E264-41CB-BA99-36F698B245F9}"/>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Herramienta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parted</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Parted /dev/sda</a:t>
            </a:r>
          </a:p>
          <a:p>
            <a:pPr marL="0" marR="0" lvl="2"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Print free – Muestra particiones y espacio libre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00970E98-BC8D-426A-B8CC-10EA997E8C55}"/>
              </a:ext>
            </a:extLst>
          </p:cNvPr>
          <p:cNvPicPr>
            <a:picLocks noChangeAspect="1"/>
          </p:cNvPicPr>
          <p:nvPr/>
        </p:nvPicPr>
        <p:blipFill>
          <a:blip r:embed="rId3">
            <a:lum/>
            <a:alphaModFix/>
          </a:blip>
          <a:srcRect/>
          <a:stretch>
            <a:fillRect/>
          </a:stretch>
        </p:blipFill>
        <p:spPr>
          <a:xfrm>
            <a:off x="179999" y="3600001"/>
            <a:ext cx="8640001" cy="3137397"/>
          </a:xfrm>
          <a:prstGeom prst="rect">
            <a:avLst/>
          </a:prstGeom>
          <a:noFill/>
          <a:ln cap="flat">
            <a:noFill/>
          </a:ln>
        </p:spPr>
      </p:pic>
      <p:pic>
        <p:nvPicPr>
          <p:cNvPr id="6" name="Imagen 5">
            <a:extLst>
              <a:ext uri="{FF2B5EF4-FFF2-40B4-BE49-F238E27FC236}">
                <a16:creationId xmlns:a16="http://schemas.microsoft.com/office/drawing/2014/main" id="{3B8ADD74-9019-42AC-9FC8-208DA63CB207}"/>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name="page30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5EE7E-93B7-495A-A5F9-1051D27904F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9E8832C-482E-451E-AC8E-793019DBC4A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43A5BC8-8756-4BD5-9AC8-E6E38DAC65D7}"/>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Herramienta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parted</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Parted /dev/sda</a:t>
            </a:r>
          </a:p>
          <a:p>
            <a:pPr marL="0" marR="0" lvl="2"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Mkpart – Crea una particion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0492B0CD-6046-4870-95E1-A5E7931DB4C6}"/>
              </a:ext>
            </a:extLst>
          </p:cNvPr>
          <p:cNvPicPr>
            <a:picLocks noChangeAspect="1"/>
          </p:cNvPicPr>
          <p:nvPr/>
        </p:nvPicPr>
        <p:blipFill>
          <a:blip r:embed="rId3">
            <a:lum/>
            <a:alphaModFix/>
          </a:blip>
          <a:srcRect/>
          <a:stretch>
            <a:fillRect/>
          </a:stretch>
        </p:blipFill>
        <p:spPr>
          <a:xfrm>
            <a:off x="601199" y="3180603"/>
            <a:ext cx="8398800" cy="3299402"/>
          </a:xfrm>
          <a:prstGeom prst="rect">
            <a:avLst/>
          </a:prstGeom>
          <a:noFill/>
          <a:ln cap="flat">
            <a:noFill/>
          </a:ln>
        </p:spPr>
      </p:pic>
      <p:pic>
        <p:nvPicPr>
          <p:cNvPr id="6" name="Imagen 5">
            <a:extLst>
              <a:ext uri="{FF2B5EF4-FFF2-40B4-BE49-F238E27FC236}">
                <a16:creationId xmlns:a16="http://schemas.microsoft.com/office/drawing/2014/main" id="{87FF2674-54AA-48AD-A05F-CBA8217583A0}"/>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1C327-ACF4-4487-8C8A-FDD48E54E2C1}"/>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154FE0A9-63D8-4AA6-ABC5-4FC972463322}"/>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Determinar tipo de Ordenador.</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Pc 64-bits.</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Los PCs que puedan usar una versión 64-bits de Microsoft Windows pueden usar este CD.</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Si no estás seguro de si tu ordenador tiene esta capacidad, puedes usar el CD "x86" situado arriba, ya que éste funciona también en sistemas de 64-bits.</a:t>
            </a:r>
          </a:p>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¿Tenemos claro que tipo de Ordenador?</a:t>
            </a:r>
          </a:p>
          <a:p>
            <a:pPr marL="1279437" lvl="3" indent="-290523" algn="just">
              <a:lnSpc>
                <a:spcPct val="100000"/>
              </a:lnSpc>
              <a:buNone/>
              <a:tabLst>
                <a:tab pos="1279437" algn="l"/>
                <a:tab pos="1385635" algn="l"/>
                <a:tab pos="1834916" algn="l"/>
                <a:tab pos="2284198" algn="l"/>
                <a:tab pos="2733479" algn="l"/>
                <a:tab pos="3182760" algn="l"/>
                <a:tab pos="3632032" algn="l"/>
                <a:tab pos="4081314" algn="l"/>
                <a:tab pos="4530595" algn="l"/>
                <a:tab pos="4979876" algn="l"/>
                <a:tab pos="5429157" algn="l"/>
                <a:tab pos="5878073" algn="l"/>
                <a:tab pos="6327354" algn="l"/>
                <a:tab pos="6776636" algn="l"/>
                <a:tab pos="7225917" algn="l"/>
                <a:tab pos="7675198" algn="l"/>
                <a:tab pos="8124479" algn="l"/>
                <a:tab pos="8573752" algn="l"/>
                <a:tab pos="9023033" algn="l"/>
                <a:tab pos="9472314" algn="l"/>
                <a:tab pos="9921595" algn="l"/>
              </a:tabLst>
            </a:pPr>
            <a:endParaRPr lang="es-ES" sz="3000">
              <a:latin typeface="Arial" pitchFamily="18"/>
            </a:endParaRPr>
          </a:p>
        </p:txBody>
      </p:sp>
      <p:pic>
        <p:nvPicPr>
          <p:cNvPr id="4" name="Imagen 3">
            <a:extLst>
              <a:ext uri="{FF2B5EF4-FFF2-40B4-BE49-F238E27FC236}">
                <a16:creationId xmlns:a16="http://schemas.microsoft.com/office/drawing/2014/main" id="{29B57768-41CA-4958-9683-E66E92AC10B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name="page30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72D33-2665-483E-9BF5-8A2E871AA10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B783DE5-89E4-4DA6-B6B9-ACDA38F453A9}"/>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5F4C34A3-67A8-4EDF-88A0-08D11698F66E}"/>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Herramienta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parted</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Parted /dev/sdb1</a:t>
            </a:r>
          </a:p>
          <a:p>
            <a:pPr marL="0" marR="0" lvl="2"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Mkfs.ext4 – Formatear particion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ED3CB801-30A0-4126-A417-D17B6C0F75E6}"/>
              </a:ext>
            </a:extLst>
          </p:cNvPr>
          <p:cNvPicPr>
            <a:picLocks noChangeAspect="1"/>
          </p:cNvPicPr>
          <p:nvPr/>
        </p:nvPicPr>
        <p:blipFill>
          <a:blip r:embed="rId3">
            <a:lum/>
            <a:alphaModFix/>
          </a:blip>
          <a:srcRect/>
          <a:stretch>
            <a:fillRect/>
          </a:stretch>
        </p:blipFill>
        <p:spPr>
          <a:xfrm>
            <a:off x="420121" y="3060003"/>
            <a:ext cx="8579879" cy="3600001"/>
          </a:xfrm>
          <a:prstGeom prst="rect">
            <a:avLst/>
          </a:prstGeom>
          <a:noFill/>
          <a:ln cap="flat">
            <a:noFill/>
          </a:ln>
        </p:spPr>
      </p:pic>
      <p:pic>
        <p:nvPicPr>
          <p:cNvPr id="6" name="Imagen 5">
            <a:extLst>
              <a:ext uri="{FF2B5EF4-FFF2-40B4-BE49-F238E27FC236}">
                <a16:creationId xmlns:a16="http://schemas.microsoft.com/office/drawing/2014/main" id="{9106E84F-3F82-4CD1-9B4A-0921DD0DB8A5}"/>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name="page3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2463BC-09AB-43F5-B4D6-0C2B8AD4F681}"/>
              </a:ext>
            </a:extLst>
          </p:cNvPr>
          <p:cNvSpPr txBox="1">
            <a:spLocks noGrp="1"/>
          </p:cNvSpPr>
          <p:nvPr>
            <p:ph type="title" idx="4294967295"/>
          </p:nvPr>
        </p:nvSpPr>
        <p:spPr>
          <a:xfrm>
            <a:off x="377638" y="146157"/>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DEB5DDA-6ABC-467D-94C5-A7A2E49D58E1}"/>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2A559E8-486C-4AFE-AF60-2242B249FC0C}"/>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Herramienta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parted</a:t>
            </a:r>
            <a:r>
              <a:rPr lang="es-ES" sz="28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a:t>
            </a:r>
          </a:p>
          <a:p>
            <a:pPr marL="0" marR="0" lvl="1"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Parted /dev/sdb1</a:t>
            </a:r>
          </a:p>
          <a:p>
            <a:pPr marL="0" marR="0" lvl="2" indent="0" algn="just" defTabSz="914400" rtl="0" fontAlgn="auto" hangingPunct="1">
              <a:lnSpc>
                <a:spcPct val="100000"/>
              </a:lnSpc>
              <a:spcBef>
                <a:spcPts val="0"/>
              </a:spcBef>
              <a:spcAft>
                <a:spcPts val="0"/>
              </a:spcAft>
              <a:buClr>
                <a:srgbClr val="000000"/>
              </a:buClr>
              <a:buSzPct val="45000"/>
              <a:buFont typeface="StarSymbol"/>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Rm – eliminar una particion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B120488E-772B-4DA2-97CA-51E929738465}"/>
              </a:ext>
            </a:extLst>
          </p:cNvPr>
          <p:cNvPicPr>
            <a:picLocks noChangeAspect="1"/>
          </p:cNvPicPr>
          <p:nvPr/>
        </p:nvPicPr>
        <p:blipFill>
          <a:blip r:embed="rId3">
            <a:lum/>
            <a:alphaModFix/>
          </a:blip>
          <a:srcRect/>
          <a:stretch>
            <a:fillRect/>
          </a:stretch>
        </p:blipFill>
        <p:spPr>
          <a:xfrm>
            <a:off x="484558" y="3051718"/>
            <a:ext cx="8515441" cy="3608277"/>
          </a:xfrm>
          <a:prstGeom prst="rect">
            <a:avLst/>
          </a:prstGeom>
          <a:noFill/>
          <a:ln cap="flat">
            <a:noFill/>
          </a:ln>
        </p:spPr>
      </p:pic>
      <p:pic>
        <p:nvPicPr>
          <p:cNvPr id="6" name="Imagen 5">
            <a:extLst>
              <a:ext uri="{FF2B5EF4-FFF2-40B4-BE49-F238E27FC236}">
                <a16:creationId xmlns:a16="http://schemas.microsoft.com/office/drawing/2014/main" id="{286D26E3-6755-477E-8833-0C71B7686A05}"/>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name="page31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6B6F7-CAD9-408F-B11A-75E614FE79E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36B1A56-41F0-40E4-BAD3-0149D8C707F3}"/>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D2975B4-398B-4759-83F2-FA9B0CA1D4DF}"/>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UTILIDAD DE DISCOS -(gparted)</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 Instalamos desde Centro de Software Ubuntu la herramienta gráfica GPARTED.</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 - Sistema --&gt; Administración --&gt; Editor de Particiones Gparted</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7D641D41-84AA-46C3-9DCF-91CE261B8B50}"/>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name="page31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4A0090-1704-4A23-880E-7A9999DA0A1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C19825C-C85A-4BE8-ADCD-F69B8F929DD4}"/>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41F953A-51E8-498D-B679-05895B603367}"/>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PARTICIONES – </a:t>
            </a:r>
            <a:r>
              <a:rPr lang="es-ES" sz="3200" b="1" i="0" u="none" strike="noStrike" kern="1200" cap="none" spc="0" baseline="0">
                <a:solidFill>
                  <a:srgbClr val="000000"/>
                </a:solidFill>
                <a:effectLst>
                  <a:outerShdw dist="17962" dir="2700000">
                    <a:srgbClr val="000000"/>
                  </a:outerShdw>
                </a:effectLst>
                <a:uFillTx/>
                <a:latin typeface="Liberation Serif" pitchFamily="18"/>
                <a:ea typeface="DejaVu Sans" pitchFamily="34"/>
                <a:cs typeface="DejaVu Sans" pitchFamily="34"/>
              </a:rPr>
              <a:t>GPARTED</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p:txBody>
      </p:sp>
      <p:pic>
        <p:nvPicPr>
          <p:cNvPr id="5" name="Imagen 4">
            <a:extLst>
              <a:ext uri="{FF2B5EF4-FFF2-40B4-BE49-F238E27FC236}">
                <a16:creationId xmlns:a16="http://schemas.microsoft.com/office/drawing/2014/main" id="{969BDF88-5D2D-44DC-88CD-8A0E07854106}"/>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46A2B780-3FA1-4F4F-92FE-A83EB9AE2C4F}"/>
              </a:ext>
            </a:extLst>
          </p:cNvPr>
          <p:cNvPicPr>
            <a:picLocks noChangeAspect="1"/>
          </p:cNvPicPr>
          <p:nvPr/>
        </p:nvPicPr>
        <p:blipFill>
          <a:blip r:embed="rId4">
            <a:lum/>
            <a:alphaModFix/>
          </a:blip>
          <a:srcRect/>
          <a:stretch>
            <a:fillRect/>
          </a:stretch>
        </p:blipFill>
        <p:spPr>
          <a:xfrm>
            <a:off x="539998" y="2104555"/>
            <a:ext cx="8280001" cy="4555440"/>
          </a:xfrm>
          <a:prstGeom prst="rect">
            <a:avLst/>
          </a:prstGeom>
          <a:noFill/>
          <a:ln cap="flat">
            <a:noFill/>
          </a:ln>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name="page31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7FF26-6D1B-46DC-A327-396FCE25CB3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CF3C8F5-FCE3-4E48-ACD0-F439C1A20B13}"/>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69EAC18-157D-4BE3-B561-C4E5DB174691}"/>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EDITOR DE CONFIGURACION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gconf-editor</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1F669189-91DB-437A-99D0-7D92C5C590E1}"/>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701B0E9F-AB6B-4E13-AA16-396EA56B72CF}"/>
              </a:ext>
            </a:extLst>
          </p:cNvPr>
          <p:cNvPicPr>
            <a:picLocks noChangeAspect="1"/>
          </p:cNvPicPr>
          <p:nvPr/>
        </p:nvPicPr>
        <p:blipFill>
          <a:blip r:embed="rId4">
            <a:lum/>
            <a:alphaModFix/>
          </a:blip>
          <a:srcRect/>
          <a:stretch>
            <a:fillRect/>
          </a:stretch>
        </p:blipFill>
        <p:spPr>
          <a:xfrm>
            <a:off x="684355" y="2700003"/>
            <a:ext cx="7955636" cy="3960001"/>
          </a:xfrm>
          <a:prstGeom prst="rect">
            <a:avLst/>
          </a:prstGeom>
          <a:noFill/>
          <a:ln cap="flat">
            <a:noFill/>
          </a:ln>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name="page31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E60E60-6F40-4490-A313-92CFF5E6D4B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C8A2816-3D8D-4EC3-8BEF-A7322477BC77}"/>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9A0B4EE-470D-4D51-9C92-C75B3B42834D}"/>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EDITOR DE CONFIGURACION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gconf-editor (poner equipo en escritorio)</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2F85B02E-B5BA-4038-9365-369ECAFCBCD9}"/>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2D463D08-44A0-40DF-AC4A-4985EDB67FEA}"/>
              </a:ext>
            </a:extLst>
          </p:cNvPr>
          <p:cNvPicPr>
            <a:picLocks noChangeAspect="1"/>
          </p:cNvPicPr>
          <p:nvPr/>
        </p:nvPicPr>
        <p:blipFill>
          <a:blip r:embed="rId4">
            <a:lum/>
            <a:alphaModFix/>
          </a:blip>
          <a:srcRect/>
          <a:stretch>
            <a:fillRect/>
          </a:stretch>
        </p:blipFill>
        <p:spPr>
          <a:xfrm>
            <a:off x="539998" y="2600635"/>
            <a:ext cx="8280001" cy="3699360"/>
          </a:xfrm>
          <a:prstGeom prst="rect">
            <a:avLst/>
          </a:prstGeom>
          <a:noFill/>
          <a:ln cap="flat">
            <a:noFill/>
          </a:ln>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name="page32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0F681-E87F-47F6-906A-44B11193591C}"/>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8946D67-C7F1-4852-922D-CFF2A6392AB3}"/>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539D6F4-960B-40BE-A42D-F8A3D71AFF8D}"/>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EDITOR DE CONFIGURACION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gconf-editor  Lanzar aplicaciones con el teclado</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A5171BBC-3BE9-46E0-A6A0-AC71F6608F5D}"/>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D8E78241-C300-4AA3-B38C-F7234B5BCCED}"/>
              </a:ext>
            </a:extLst>
          </p:cNvPr>
          <p:cNvPicPr>
            <a:picLocks noChangeAspect="1"/>
          </p:cNvPicPr>
          <p:nvPr/>
        </p:nvPicPr>
        <p:blipFill>
          <a:blip r:embed="rId4">
            <a:lum/>
            <a:alphaModFix/>
          </a:blip>
          <a:srcRect/>
          <a:stretch>
            <a:fillRect/>
          </a:stretch>
        </p:blipFill>
        <p:spPr>
          <a:xfrm>
            <a:off x="1279081" y="2610355"/>
            <a:ext cx="7360920" cy="4049639"/>
          </a:xfrm>
          <a:prstGeom prst="rect">
            <a:avLst/>
          </a:prstGeom>
          <a:noFill/>
          <a:ln cap="flat">
            <a:noFill/>
          </a:ln>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name="page32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941CD9-63E9-43AD-8BE4-206C57B87D4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4BB5C8A-58FB-44CA-A1E8-1D626228C25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596E75D-EA4A-4358-8529-FD13A6E01843}"/>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EDITOR DE CONFIGURACION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gconf-editor  Lanzar aplicaciones con el teclado</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141739EE-43CD-43C2-ACE0-DD9EF4255E20}"/>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0F316808-1644-434C-9B16-0A9D7A78F7AC}"/>
              </a:ext>
            </a:extLst>
          </p:cNvPr>
          <p:cNvPicPr>
            <a:picLocks noChangeAspect="1"/>
          </p:cNvPicPr>
          <p:nvPr/>
        </p:nvPicPr>
        <p:blipFill>
          <a:blip r:embed="rId4">
            <a:lum/>
            <a:alphaModFix/>
          </a:blip>
          <a:srcRect/>
          <a:stretch>
            <a:fillRect/>
          </a:stretch>
        </p:blipFill>
        <p:spPr>
          <a:xfrm>
            <a:off x="719998" y="2619719"/>
            <a:ext cx="7740002" cy="4040276"/>
          </a:xfrm>
          <a:prstGeom prst="rect">
            <a:avLst/>
          </a:prstGeom>
          <a:noFill/>
          <a:ln cap="flat">
            <a:noFill/>
          </a:ln>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name="page32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F9B46-2054-4FC3-8E97-91C2AED09E4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39ED3A4-0C96-4F59-912E-68C3278FF87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3AF0EAD-8079-417C-8C2A-A9C5A8DD6E8A}"/>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Ctrl+Alt+Supr</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415A1D7A-76C6-4270-BE5F-3757142600FE}"/>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BC8A4F8F-3539-43EF-ABAC-A47D6DD0CBA0}"/>
              </a:ext>
            </a:extLst>
          </p:cNvPr>
          <p:cNvPicPr>
            <a:picLocks noChangeAspect="1"/>
          </p:cNvPicPr>
          <p:nvPr/>
        </p:nvPicPr>
        <p:blipFill>
          <a:blip r:embed="rId4">
            <a:lum/>
            <a:alphaModFix/>
          </a:blip>
          <a:srcRect/>
          <a:stretch>
            <a:fillRect/>
          </a:stretch>
        </p:blipFill>
        <p:spPr>
          <a:xfrm>
            <a:off x="589321" y="2583719"/>
            <a:ext cx="8050679" cy="4076276"/>
          </a:xfrm>
          <a:prstGeom prst="rect">
            <a:avLst/>
          </a:prstGeom>
          <a:noFill/>
          <a:ln cap="flat">
            <a:noFill/>
          </a:ln>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name="page32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D4081-DE13-4D6D-B71C-94091C0E597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7EB9B080-000C-4117-B563-BAA96379E6A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B312C8D-FAD3-450D-BAE9-DA3B34AB4512}"/>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CENTRO DE CONFIGURACIÓN EN UNA SOLA VENTANA.</a:t>
            </a:r>
            <a:r>
              <a:rPr lang="es-ES" sz="32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Gnome-control-center</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B867707B-5C4B-44EB-B671-FB1A5BC03AE3}"/>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F3BC2CC7-C929-4DD4-AD4A-7F4A5DACA881}"/>
              </a:ext>
            </a:extLst>
          </p:cNvPr>
          <p:cNvPicPr>
            <a:picLocks noChangeAspect="1"/>
          </p:cNvPicPr>
          <p:nvPr/>
        </p:nvPicPr>
        <p:blipFill>
          <a:blip r:embed="rId4">
            <a:lum/>
            <a:alphaModFix/>
          </a:blip>
          <a:srcRect/>
          <a:stretch>
            <a:fillRect/>
          </a:stretch>
        </p:blipFill>
        <p:spPr>
          <a:xfrm>
            <a:off x="179999" y="2700003"/>
            <a:ext cx="8820000" cy="3960001"/>
          </a:xfrm>
          <a:prstGeom prst="rect">
            <a:avLst/>
          </a:prstGeom>
          <a:noFill/>
          <a:ln cap="flat">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5D691-A84B-489A-AF07-9018583D5AAB}"/>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776FF364-54A0-4E53-9362-FCF3692CAA76}"/>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Diferentes tipos de Descargas.</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Desktop CD.</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Es el medio físico más utilizado y el más recomendable para la mayoría de personas.</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Un CD que arranca nuestro sistema con Ubuntu sin instalar nada en nuestro disco duro, de manera que nos permite probarlo sin modificar nada.</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Antes se denominaba Live CD, pero se decidió cambiar su nombre ya que ahora incluye un icono en el escritorio que nos permite instalar Ubuntu de manera gráfica y tremendamente sencilla.</a:t>
            </a:r>
          </a:p>
          <a:p>
            <a:pPr marL="985677" lvl="2" indent="-291958" algn="just">
              <a:lnSpc>
                <a:spcPct val="100000"/>
              </a:lnSpc>
              <a:spcBef>
                <a:spcPts val="575"/>
              </a:spcBef>
              <a:buNone/>
              <a:tabLst>
                <a:tab pos="985677" algn="l"/>
                <a:tab pos="1091875" algn="l"/>
                <a:tab pos="1541156" algn="l"/>
                <a:tab pos="1990438" algn="l"/>
                <a:tab pos="2439719" algn="l"/>
                <a:tab pos="2889000" algn="l"/>
                <a:tab pos="3338272" algn="l"/>
                <a:tab pos="3787554" algn="l"/>
                <a:tab pos="4236835" algn="l"/>
                <a:tab pos="4686116" algn="l"/>
                <a:tab pos="5135397" algn="l"/>
                <a:tab pos="5584313" algn="l"/>
                <a:tab pos="6033594" algn="l"/>
                <a:tab pos="6482876" algn="l"/>
                <a:tab pos="6932157" algn="l"/>
                <a:tab pos="7381438" algn="l"/>
                <a:tab pos="7830719" algn="l"/>
                <a:tab pos="8279992" algn="l"/>
                <a:tab pos="8729273" algn="l"/>
                <a:tab pos="9178554" algn="l"/>
                <a:tab pos="9627835" algn="l"/>
              </a:tabLst>
            </a:pPr>
            <a:endParaRPr lang="es-ES" sz="3000">
              <a:latin typeface="Arial" pitchFamily="18"/>
            </a:endParaRPr>
          </a:p>
        </p:txBody>
      </p:sp>
      <p:pic>
        <p:nvPicPr>
          <p:cNvPr id="4" name="Imagen 3">
            <a:extLst>
              <a:ext uri="{FF2B5EF4-FFF2-40B4-BE49-F238E27FC236}">
                <a16:creationId xmlns:a16="http://schemas.microsoft.com/office/drawing/2014/main" id="{E04B003B-3087-4A98-BCCC-16D5ACF08938}"/>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name="page32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D6CF71-954B-4B5A-A308-C615A8D83D3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28582A1C-69FF-4106-9640-E0B2F247A50D}"/>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EAF41B8-259A-42A1-942C-2041C74D0EF9}"/>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Configurar Terminal</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D5FF72C1-5A45-44DA-A160-0C811D0C6830}"/>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3A1DDBF4-2074-4A7E-8131-11A8A6A35FE7}"/>
              </a:ext>
            </a:extLst>
          </p:cNvPr>
          <p:cNvPicPr>
            <a:picLocks noChangeAspect="1"/>
          </p:cNvPicPr>
          <p:nvPr/>
        </p:nvPicPr>
        <p:blipFill>
          <a:blip r:embed="rId4">
            <a:lum/>
            <a:alphaModFix/>
          </a:blip>
          <a:srcRect/>
          <a:stretch>
            <a:fillRect/>
          </a:stretch>
        </p:blipFill>
        <p:spPr>
          <a:xfrm>
            <a:off x="812160" y="2232717"/>
            <a:ext cx="7610039" cy="4562279"/>
          </a:xfrm>
          <a:prstGeom prst="rect">
            <a:avLst/>
          </a:prstGeom>
          <a:noFill/>
          <a:ln cap="flat">
            <a:noFill/>
          </a:ln>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name="page32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28FC61-4E9B-417A-96AF-9493BDB2B908}"/>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0A1E87C-2E3D-462C-916F-BD8F0CCAA48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2A4824A-B1FC-4380-B81A-B671B148B3FB}"/>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Configurar Terminal</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6E371815-49F3-4FA4-91AE-D4DA66DFB0F9}"/>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CCCFE33B-A199-48BB-B52C-53E4BABD3C13}"/>
              </a:ext>
            </a:extLst>
          </p:cNvPr>
          <p:cNvPicPr>
            <a:picLocks noChangeAspect="1"/>
          </p:cNvPicPr>
          <p:nvPr/>
        </p:nvPicPr>
        <p:blipFill>
          <a:blip r:embed="rId4">
            <a:lum/>
            <a:alphaModFix/>
          </a:blip>
          <a:srcRect/>
          <a:stretch>
            <a:fillRect/>
          </a:stretch>
        </p:blipFill>
        <p:spPr>
          <a:xfrm>
            <a:off x="1488597" y="2342519"/>
            <a:ext cx="6257522" cy="4343043"/>
          </a:xfrm>
          <a:prstGeom prst="rect">
            <a:avLst/>
          </a:prstGeom>
          <a:noFill/>
          <a:ln cap="flat">
            <a:noFill/>
          </a:ln>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name="page32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D522EE-B639-4C00-970F-08B0C1CA3A7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A65DDF7-BB5F-42AA-8DD1-D8CA234901E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50D862B-9082-412C-A4CF-A10D4BA6C8A4}"/>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Decorar Escritorio – Screenlets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sudo apt-get install screenlets → Accesorios</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4E2E5BED-E012-4E79-8ABD-B5E4E0838625}"/>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C773E11D-ACF6-46D4-AF6E-AAA3EF777C86}"/>
              </a:ext>
            </a:extLst>
          </p:cNvPr>
          <p:cNvPicPr>
            <a:picLocks noChangeAspect="1"/>
          </p:cNvPicPr>
          <p:nvPr/>
        </p:nvPicPr>
        <p:blipFill>
          <a:blip r:embed="rId4">
            <a:lum/>
            <a:alphaModFix/>
          </a:blip>
          <a:srcRect/>
          <a:stretch>
            <a:fillRect/>
          </a:stretch>
        </p:blipFill>
        <p:spPr>
          <a:xfrm>
            <a:off x="359999" y="2520004"/>
            <a:ext cx="8460001" cy="4140000"/>
          </a:xfrm>
          <a:prstGeom prst="rect">
            <a:avLst/>
          </a:prstGeom>
          <a:noFill/>
          <a:ln cap="flat">
            <a:noFill/>
          </a:ln>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name="page32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568007-C5DD-4733-BEE7-51C5DB22A3D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B76B414-5B17-44FA-AD59-C9887AF713CD}"/>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6035E29F-B1FB-4A0D-A2EA-6B7DB6C32C20}"/>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Decorar Escritorio – Screenlets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sudo apt-get install screenlets → Accesorios</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0B182B9C-214C-4BE4-9D88-EF01CF85FB2C}"/>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940BE396-4780-4C8C-8296-BBBF4E01F799}"/>
              </a:ext>
            </a:extLst>
          </p:cNvPr>
          <p:cNvPicPr>
            <a:picLocks noChangeAspect="1"/>
          </p:cNvPicPr>
          <p:nvPr/>
        </p:nvPicPr>
        <p:blipFill>
          <a:blip r:embed="rId4">
            <a:lum/>
            <a:alphaModFix/>
          </a:blip>
          <a:srcRect/>
          <a:stretch>
            <a:fillRect/>
          </a:stretch>
        </p:blipFill>
        <p:spPr>
          <a:xfrm>
            <a:off x="2880003" y="3090598"/>
            <a:ext cx="3960001" cy="2489399"/>
          </a:xfrm>
          <a:prstGeom prst="rect">
            <a:avLst/>
          </a:prstGeom>
          <a:noFill/>
          <a:ln cap="flat">
            <a:noFill/>
          </a:ln>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name="page33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63A570-C59B-4AA7-81A6-BD099D8687B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00FC8DDB-CCAF-4424-9A96-0C075AC24854}"/>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4B9EA56-D857-4771-A447-686848314853}"/>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Controlar Ubuntu con la Voz</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sudo apt-get install gnome-voice-control → Añadir al Panel</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EAF1ABEF-180C-4EE9-9E0C-1F2E9DB1A689}"/>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3FD547FF-1E1D-416B-8429-0BED71E406C1}"/>
              </a:ext>
            </a:extLst>
          </p:cNvPr>
          <p:cNvPicPr>
            <a:picLocks noChangeAspect="1"/>
          </p:cNvPicPr>
          <p:nvPr/>
        </p:nvPicPr>
        <p:blipFill>
          <a:blip r:embed="rId4">
            <a:lum/>
            <a:alphaModFix/>
          </a:blip>
          <a:srcRect/>
          <a:stretch>
            <a:fillRect/>
          </a:stretch>
        </p:blipFill>
        <p:spPr>
          <a:xfrm>
            <a:off x="359999" y="3060003"/>
            <a:ext cx="8100002" cy="3420002"/>
          </a:xfrm>
          <a:prstGeom prst="rect">
            <a:avLst/>
          </a:prstGeom>
          <a:noFill/>
          <a:ln cap="flat">
            <a:noFill/>
          </a:ln>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name="page33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B302E-17F9-41A7-804C-000A1C0BB5ED}"/>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A04A71C-E88E-47FD-9EE4-CD806E48FFC7}"/>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C784A3F-53F5-44A9-820A-9A3A641F7273}"/>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Huevos de Pascua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alt +F2 → Ejecutar una aplicación</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gegls from outer space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free the fish</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firefox</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about: mozilla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about: robots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sudo cat /dev/sda | aplay -fdat → Escuchar el HD</a:t>
            </a:r>
          </a:p>
          <a:p>
            <a:pPr marL="0" marR="0" lvl="0" indent="0" algn="just"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D7BE9B7E-2B4B-43C1-9AFC-39DA1619CA06}"/>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name="page33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CBA5F2-1514-4D72-8648-2BC202D4ACD7}"/>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45A582E-7DEC-4EF5-96EE-D90EE053F26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B33DCD5-EC52-416B-87CD-E3786FC3B647}"/>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Navegar desde el Terminal</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w3m www.google.es</a:t>
            </a:r>
          </a:p>
        </p:txBody>
      </p:sp>
      <p:pic>
        <p:nvPicPr>
          <p:cNvPr id="5" name="Imagen 4">
            <a:extLst>
              <a:ext uri="{FF2B5EF4-FFF2-40B4-BE49-F238E27FC236}">
                <a16:creationId xmlns:a16="http://schemas.microsoft.com/office/drawing/2014/main" id="{E0DEE2B6-CED3-4FC9-802D-C2C45A4A8C3C}"/>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5DF666C5-67A5-44B4-A0C0-D9C778B8A809}"/>
              </a:ext>
            </a:extLst>
          </p:cNvPr>
          <p:cNvPicPr>
            <a:picLocks noChangeAspect="1"/>
          </p:cNvPicPr>
          <p:nvPr/>
        </p:nvPicPr>
        <p:blipFill>
          <a:blip r:embed="rId4">
            <a:lum/>
            <a:alphaModFix/>
          </a:blip>
          <a:srcRect/>
          <a:stretch>
            <a:fillRect/>
          </a:stretch>
        </p:blipFill>
        <p:spPr>
          <a:xfrm>
            <a:off x="719998" y="2880003"/>
            <a:ext cx="7560003" cy="3833996"/>
          </a:xfrm>
          <a:prstGeom prst="rect">
            <a:avLst/>
          </a:prstGeom>
          <a:noFill/>
          <a:ln cap="flat">
            <a:noFill/>
          </a:ln>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name="page33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CFB3F-DD2A-4AB5-A473-90FDB934C16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FB7DF51-510C-4C9E-B28D-1AFC783D3D11}"/>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EF5EF26-4C74-474A-8AE9-A32F6D9FEF7D}"/>
              </a:ext>
            </a:extLst>
          </p:cNvPr>
          <p:cNvSpPr/>
          <p:nvPr/>
        </p:nvSpPr>
        <p:spPr>
          <a:xfrm>
            <a:off x="143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TRUCO – CUBO AYUDA</a:t>
            </a:r>
          </a:p>
        </p:txBody>
      </p:sp>
      <p:pic>
        <p:nvPicPr>
          <p:cNvPr id="5" name="Imagen 4">
            <a:extLst>
              <a:ext uri="{FF2B5EF4-FFF2-40B4-BE49-F238E27FC236}">
                <a16:creationId xmlns:a16="http://schemas.microsoft.com/office/drawing/2014/main" id="{12FC2AD6-2266-4ACB-98AD-4F0D9A19D114}"/>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357F59CD-C0BD-4E89-9FDF-9E462E6D96D6}"/>
              </a:ext>
            </a:extLst>
          </p:cNvPr>
          <p:cNvPicPr>
            <a:picLocks noChangeAspect="1"/>
          </p:cNvPicPr>
          <p:nvPr/>
        </p:nvPicPr>
        <p:blipFill>
          <a:blip r:embed="rId4">
            <a:lum/>
            <a:alphaModFix/>
          </a:blip>
          <a:srcRect/>
          <a:stretch>
            <a:fillRect/>
          </a:stretch>
        </p:blipFill>
        <p:spPr>
          <a:xfrm>
            <a:off x="264599" y="2159995"/>
            <a:ext cx="8555400" cy="4500000"/>
          </a:xfrm>
          <a:prstGeom prst="rect">
            <a:avLst/>
          </a:prstGeom>
          <a:noFill/>
          <a:ln cap="flat">
            <a:noFill/>
          </a:ln>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name="page35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44155-3187-4940-9F00-6490EF70B9B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DD27A9B6-470E-455F-A064-BDCF4358291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4CF10BA-53F3-4A46-A7D1-7D0912E2581C}"/>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VERSION 10.04 SERVER 32 BITS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hlinkClick r:id="rId3"/>
              </a:rPr>
              <a:t>http://www.ubuntu.com/download/server/download</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E4FC0F34-BE3A-4F91-8405-068507F8ACE7}"/>
              </a:ext>
            </a:extLst>
          </p:cNvPr>
          <p:cNvPicPr>
            <a:picLocks noChangeAspect="1"/>
          </p:cNvPicPr>
          <p:nvPr/>
        </p:nvPicPr>
        <p:blipFill>
          <a:blip r:embed="rId4">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CD1037D6-0C88-46A6-88A7-D2E734297A15}"/>
              </a:ext>
            </a:extLst>
          </p:cNvPr>
          <p:cNvPicPr>
            <a:picLocks noChangeAspect="1"/>
          </p:cNvPicPr>
          <p:nvPr/>
        </p:nvPicPr>
        <p:blipFill>
          <a:blip r:embed="rId5">
            <a:lum/>
            <a:alphaModFix/>
          </a:blip>
          <a:srcRect/>
          <a:stretch>
            <a:fillRect/>
          </a:stretch>
        </p:blipFill>
        <p:spPr>
          <a:xfrm>
            <a:off x="179999" y="3240002"/>
            <a:ext cx="8876876" cy="2466722"/>
          </a:xfrm>
          <a:prstGeom prst="rect">
            <a:avLst/>
          </a:prstGeom>
          <a:noFill/>
          <a:ln cap="flat">
            <a:noFill/>
          </a:ln>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name="page35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A3F1DC-FB94-40DD-AC64-E8F540E69C9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5F7E3C6-4596-453C-B4B7-4C042C4B596E}"/>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F66CFC8-F44F-4212-9EA0-F73B1DF61BB7}"/>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I</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nstalación y configuración de un servidor bajo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Ubuntu Server 10.04</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En este caso vamos a hacer una instalación casi limpia. Es decir, que prácticamente no vamos a instalar programas.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Tan solo instalaremos el software</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Open SSH</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para poder administrar nuestro servidor remotamente.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Samba</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que nos permitirá el intercambio de archivos con sistemas Windows,</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t>
            </a:r>
            <a:r>
              <a:rPr lang="es-ES" sz="2400" b="1"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LAMP Server</a:t>
            </a:r>
            <a:r>
              <a:rPr lang="es-ES" sz="24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que será nuestro servidor web</a:t>
            </a:r>
            <a:r>
              <a:rPr lang="es-ES" sz="1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F0D130E5-E492-4C81-A63B-1475A2C32447}"/>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4EE5EA-1EB1-40A0-9F76-EC85081F8740}"/>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2D44E99A-59EC-4C83-BCE3-76405BA840C9}"/>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Diferentes tipos de Descargas.</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Alternate CD.</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Anteriormente conocida como Install CD, es una versión especial donde nos encontramos una instalación más completa y flexible pensada para usuarios mas veteranos.</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Al autoarrancar nos presenta un sistema de instalación muy completo pero en modo texto, aunque también nos instala un entorno gráfico de escritorio.</a:t>
            </a:r>
          </a:p>
          <a:p>
            <a:pPr marL="985677" lvl="2" indent="-291958" algn="just">
              <a:lnSpc>
                <a:spcPct val="100000"/>
              </a:lnSpc>
              <a:spcBef>
                <a:spcPts val="575"/>
              </a:spcBef>
              <a:buNone/>
              <a:tabLst>
                <a:tab pos="985677" algn="l"/>
                <a:tab pos="1091875" algn="l"/>
                <a:tab pos="1541156" algn="l"/>
                <a:tab pos="1990438" algn="l"/>
                <a:tab pos="2439719" algn="l"/>
                <a:tab pos="2889000" algn="l"/>
                <a:tab pos="3338272" algn="l"/>
                <a:tab pos="3787554" algn="l"/>
                <a:tab pos="4236835" algn="l"/>
                <a:tab pos="4686116" algn="l"/>
                <a:tab pos="5135397" algn="l"/>
                <a:tab pos="5584313" algn="l"/>
                <a:tab pos="6033594" algn="l"/>
                <a:tab pos="6482876" algn="l"/>
                <a:tab pos="6932157" algn="l"/>
                <a:tab pos="7381438" algn="l"/>
                <a:tab pos="7830719" algn="l"/>
                <a:tab pos="8279992" algn="l"/>
                <a:tab pos="8729273" algn="l"/>
                <a:tab pos="9178554" algn="l"/>
                <a:tab pos="9627835" algn="l"/>
              </a:tabLst>
            </a:pPr>
            <a:endParaRPr lang="es-ES" sz="3000">
              <a:latin typeface="Arial" pitchFamily="18"/>
            </a:endParaRPr>
          </a:p>
        </p:txBody>
      </p:sp>
      <p:pic>
        <p:nvPicPr>
          <p:cNvPr id="4" name="Imagen 3">
            <a:extLst>
              <a:ext uri="{FF2B5EF4-FFF2-40B4-BE49-F238E27FC236}">
                <a16:creationId xmlns:a16="http://schemas.microsoft.com/office/drawing/2014/main" id="{18894D89-00AF-4340-B29A-2816DAF072BD}"/>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name="page35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D693F-B722-45C9-9C0E-3BBBFB4C97E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CC1F2E0-6528-487C-8102-9970181E0A1F}"/>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D34A3109-CA7D-4FF1-8F97-F843084CF823}"/>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4BEB9161-237A-4C85-92E3-5C9FBF69D607}"/>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5258FDAC-7B63-4A8F-A661-078AF3E7C8EF}"/>
              </a:ext>
            </a:extLst>
          </p:cNvPr>
          <p:cNvPicPr>
            <a:picLocks noChangeAspect="1"/>
          </p:cNvPicPr>
          <p:nvPr/>
        </p:nvPicPr>
        <p:blipFill>
          <a:blip r:embed="rId4">
            <a:lum/>
            <a:alphaModFix/>
          </a:blip>
          <a:srcRect/>
          <a:stretch>
            <a:fillRect/>
          </a:stretch>
        </p:blipFill>
        <p:spPr>
          <a:xfrm>
            <a:off x="2000515" y="2159995"/>
            <a:ext cx="5019479" cy="4295522"/>
          </a:xfrm>
          <a:prstGeom prst="rect">
            <a:avLst/>
          </a:prstGeom>
          <a:noFill/>
          <a:ln cap="flat">
            <a:noFill/>
          </a:ln>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name="page35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4F8DB-52EC-448C-A18C-B7CF30FAF20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A66CC2B-FAC6-4B78-912C-A3C804888AB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18A8ACC6-83C4-4BE6-BE9F-9F6E6033075A}"/>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297636C7-E1C0-4F5C-A434-4D643071D92A}"/>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056462F2-A94E-436B-9995-A2BECE5C6DBE}"/>
              </a:ext>
            </a:extLst>
          </p:cNvPr>
          <p:cNvPicPr>
            <a:picLocks noChangeAspect="1"/>
          </p:cNvPicPr>
          <p:nvPr/>
        </p:nvPicPr>
        <p:blipFill>
          <a:blip r:embed="rId4">
            <a:lum/>
            <a:alphaModFix/>
          </a:blip>
          <a:srcRect/>
          <a:stretch>
            <a:fillRect/>
          </a:stretch>
        </p:blipFill>
        <p:spPr>
          <a:xfrm>
            <a:off x="1619996" y="2333877"/>
            <a:ext cx="5895722" cy="4524122"/>
          </a:xfrm>
          <a:prstGeom prst="rect">
            <a:avLst/>
          </a:prstGeom>
          <a:noFill/>
          <a:ln cap="flat">
            <a:noFill/>
          </a:ln>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name="page35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811B78-C3D9-4858-8883-F680FC767B0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7230E7D-A6EF-4D16-8D2B-839F3841B222}"/>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691B546-E9FC-43E5-8A2C-65ABAD0B9605}"/>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C07A4E46-4A9F-47A9-9C68-76B9DB1DFD79}"/>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3FDEAC3A-91B9-4AD7-BB69-2AA9AD75B472}"/>
              </a:ext>
            </a:extLst>
          </p:cNvPr>
          <p:cNvPicPr>
            <a:picLocks noChangeAspect="1"/>
          </p:cNvPicPr>
          <p:nvPr/>
        </p:nvPicPr>
        <p:blipFill>
          <a:blip r:embed="rId4">
            <a:lum/>
            <a:alphaModFix/>
          </a:blip>
          <a:srcRect/>
          <a:stretch>
            <a:fillRect/>
          </a:stretch>
        </p:blipFill>
        <p:spPr>
          <a:xfrm>
            <a:off x="1619996" y="2202478"/>
            <a:ext cx="5829117" cy="4457517"/>
          </a:xfrm>
          <a:prstGeom prst="rect">
            <a:avLst/>
          </a:prstGeom>
          <a:noFill/>
          <a:ln cap="flat">
            <a:noFill/>
          </a:ln>
        </p:spPr>
      </p:pic>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name="page35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87403E-B45E-4F5F-A903-9B6DC9A75E8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125BA7B-0A31-4997-986C-F919BC7DF8FB}"/>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42D00B4-635E-4C05-A621-127D0D06ECE5}"/>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5207828C-715F-416A-BD47-2BBE001AC0CB}"/>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F23ABAA4-C8F6-4A18-9C86-7BB0589C63D3}"/>
              </a:ext>
            </a:extLst>
          </p:cNvPr>
          <p:cNvPicPr>
            <a:picLocks noChangeAspect="1"/>
          </p:cNvPicPr>
          <p:nvPr/>
        </p:nvPicPr>
        <p:blipFill>
          <a:blip r:embed="rId4">
            <a:lum/>
            <a:alphaModFix/>
          </a:blip>
          <a:srcRect/>
          <a:stretch>
            <a:fillRect/>
          </a:stretch>
        </p:blipFill>
        <p:spPr>
          <a:xfrm>
            <a:off x="1439997" y="2642039"/>
            <a:ext cx="6479996" cy="2397959"/>
          </a:xfrm>
          <a:prstGeom prst="rect">
            <a:avLst/>
          </a:prstGeom>
          <a:noFill/>
          <a:ln cap="flat">
            <a:noFill/>
          </a:ln>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name="page35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E8C402-0617-4DD4-A616-2E0364B1B3F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22A9300-E279-42C0-8723-1F19E7B21746}"/>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395481B-FC36-4121-BD4F-7A55925B73A7}"/>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7CAC96F7-FDC1-4E2D-976A-130C00E4BA04}"/>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8E65DEE2-EFF2-497F-B0F4-9B7EBF2BA271}"/>
              </a:ext>
            </a:extLst>
          </p:cNvPr>
          <p:cNvPicPr>
            <a:picLocks noChangeAspect="1"/>
          </p:cNvPicPr>
          <p:nvPr/>
        </p:nvPicPr>
        <p:blipFill>
          <a:blip r:embed="rId4">
            <a:lum/>
            <a:alphaModFix/>
          </a:blip>
          <a:srcRect/>
          <a:stretch>
            <a:fillRect/>
          </a:stretch>
        </p:blipFill>
        <p:spPr>
          <a:xfrm>
            <a:off x="2677683" y="2078998"/>
            <a:ext cx="3971522" cy="4371481"/>
          </a:xfrm>
          <a:prstGeom prst="rect">
            <a:avLst/>
          </a:prstGeom>
          <a:noFill/>
          <a:ln cap="flat">
            <a:noFill/>
          </a:ln>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name="page35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B5ED26-4791-4B71-88DD-E74EA19213A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454B0BA-57FB-48A3-A0DF-A7316EBB7B1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7DCD020-361D-4DAE-8DA0-E0E8B3E76096}"/>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1CA86551-DAFB-4F06-A52F-B2DB9279DCEE}"/>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EEC1ABB4-0A30-466C-A27A-B2D48F64348D}"/>
              </a:ext>
            </a:extLst>
          </p:cNvPr>
          <p:cNvPicPr>
            <a:picLocks noChangeAspect="1"/>
          </p:cNvPicPr>
          <p:nvPr/>
        </p:nvPicPr>
        <p:blipFill>
          <a:blip r:embed="rId4">
            <a:lum/>
            <a:alphaModFix/>
          </a:blip>
          <a:srcRect/>
          <a:stretch>
            <a:fillRect/>
          </a:stretch>
        </p:blipFill>
        <p:spPr>
          <a:xfrm>
            <a:off x="584283" y="2159995"/>
            <a:ext cx="8055717" cy="4320000"/>
          </a:xfrm>
          <a:prstGeom prst="rect">
            <a:avLst/>
          </a:prstGeom>
          <a:noFill/>
          <a:ln cap="flat">
            <a:noFill/>
          </a:ln>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name="page35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EF67DE-49FD-4CBF-A0C1-6F150FC8A43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3D35B70-29E8-44CC-AB84-A92FEF013401}"/>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0B4BFE5-102E-4559-94FD-57B30155FE67}"/>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AB3E7582-49BA-4F03-9CE4-385EBD2D4C74}"/>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0BB3D716-87CC-413E-B678-479403F1843A}"/>
              </a:ext>
            </a:extLst>
          </p:cNvPr>
          <p:cNvPicPr>
            <a:picLocks noChangeAspect="1"/>
          </p:cNvPicPr>
          <p:nvPr/>
        </p:nvPicPr>
        <p:blipFill>
          <a:blip r:embed="rId4">
            <a:lum/>
            <a:alphaModFix/>
          </a:blip>
          <a:srcRect/>
          <a:stretch>
            <a:fillRect/>
          </a:stretch>
        </p:blipFill>
        <p:spPr>
          <a:xfrm>
            <a:off x="359999" y="2159995"/>
            <a:ext cx="8100002" cy="4320000"/>
          </a:xfrm>
          <a:prstGeom prst="rect">
            <a:avLst/>
          </a:prstGeom>
          <a:noFill/>
          <a:ln cap="flat">
            <a:noFill/>
          </a:ln>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name="page35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051179-C2E1-49BC-83C2-BB01ACC2AF59}"/>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61793B19-2A22-4D60-9C0A-AB4CDA5F64FB}"/>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BAB9F65-3398-431D-BD4E-552C529420C1}"/>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7D849285-939D-4309-ACBC-AEEFFF011D8F}"/>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CB69A174-A0BF-46DB-BA38-9FD274F75585}"/>
              </a:ext>
            </a:extLst>
          </p:cNvPr>
          <p:cNvPicPr>
            <a:picLocks noChangeAspect="1"/>
          </p:cNvPicPr>
          <p:nvPr/>
        </p:nvPicPr>
        <p:blipFill>
          <a:blip r:embed="rId4">
            <a:lum/>
            <a:alphaModFix/>
          </a:blip>
          <a:srcRect/>
          <a:stretch>
            <a:fillRect/>
          </a:stretch>
        </p:blipFill>
        <p:spPr>
          <a:xfrm>
            <a:off x="488518" y="2015282"/>
            <a:ext cx="7971483" cy="4644722"/>
          </a:xfrm>
          <a:prstGeom prst="rect">
            <a:avLst/>
          </a:prstGeom>
          <a:noFill/>
          <a:ln cap="flat">
            <a:noFill/>
          </a:ln>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name="page36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799BCA-9144-4145-8DE8-09F988E3DD47}"/>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324A0848-B8F2-4C87-B443-236A0198579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857D3352-4295-43A8-BCD2-0F4EE1F47F6A}"/>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C5F2E716-00C0-4B4E-9D92-EA8CB33194AB}"/>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0F758B8A-4859-403B-9CA1-2254305C6C95}"/>
              </a:ext>
            </a:extLst>
          </p:cNvPr>
          <p:cNvPicPr>
            <a:picLocks noChangeAspect="1"/>
          </p:cNvPicPr>
          <p:nvPr/>
        </p:nvPicPr>
        <p:blipFill>
          <a:blip r:embed="rId4">
            <a:lum/>
            <a:alphaModFix/>
          </a:blip>
          <a:srcRect/>
          <a:stretch>
            <a:fillRect/>
          </a:stretch>
        </p:blipFill>
        <p:spPr>
          <a:xfrm>
            <a:off x="539998" y="1979996"/>
            <a:ext cx="8280001" cy="4679999"/>
          </a:xfrm>
          <a:prstGeom prst="rect">
            <a:avLst/>
          </a:prstGeom>
          <a:noFill/>
          <a:ln cap="flat">
            <a:noFill/>
          </a:ln>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name="page36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5C492B-61AA-412D-808C-EB5A5534E60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C718E6D0-4F33-446B-B188-91CCF3EB59F4}"/>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885D5C6-6E97-4B22-BC57-BAD43A0698FF}"/>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0B5D4A30-E21C-4242-9BC0-2A5DC77F8152}"/>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1A3D9F80-EB7E-4916-9221-9E9E5A3065A0}"/>
              </a:ext>
            </a:extLst>
          </p:cNvPr>
          <p:cNvPicPr>
            <a:picLocks noChangeAspect="1"/>
          </p:cNvPicPr>
          <p:nvPr/>
        </p:nvPicPr>
        <p:blipFill>
          <a:blip r:embed="rId4">
            <a:lum/>
            <a:alphaModFix/>
          </a:blip>
          <a:srcRect/>
          <a:stretch>
            <a:fillRect/>
          </a:stretch>
        </p:blipFill>
        <p:spPr>
          <a:xfrm>
            <a:off x="719998" y="2182681"/>
            <a:ext cx="8100002" cy="4297323"/>
          </a:xfrm>
          <a:prstGeom prst="rect">
            <a:avLst/>
          </a:prstGeom>
          <a:noFill/>
          <a:ln cap="flat">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55C0FC-1D0E-4C36-A445-73758364ED7A}"/>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9BA28C23-3F88-4973-9B67-FD5479607FC8}"/>
              </a:ext>
            </a:extLst>
          </p:cNvPr>
          <p:cNvSpPr txBox="1">
            <a:spLocks noGrp="1"/>
          </p:cNvSpPr>
          <p:nvPr>
            <p:ph type="body" idx="4294967295"/>
          </p:nvPr>
        </p:nvSpPr>
        <p:spPr>
          <a:xfrm>
            <a:off x="457200" y="1719355"/>
            <a:ext cx="8229600" cy="4411440"/>
          </a:xfrm>
        </p:spPr>
        <p:txBody>
          <a:bodyPr/>
          <a:lstStyle/>
          <a:p>
            <a:pPr marL="0" lvl="0" indent="0" algn="just">
              <a:lnSpc>
                <a:spcPct val="90000"/>
              </a:lnSpc>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Diferentes tipos de Descargas.</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a:latin typeface="Arial" pitchFamily="18"/>
              </a:rPr>
              <a:t>Server CD.</a:t>
            </a:r>
          </a:p>
          <a:p>
            <a:pPr marL="0" lvl="2" indent="0" algn="just">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Es una versión especial para utilizarse en servidores. Está optimizada para mejorar el rendimiento en este tipo de tareas (servidor de ficheros, de páginas web, correo, compartir ficheros,...).</a:t>
            </a:r>
          </a:p>
          <a:p>
            <a:pPr marL="0" lvl="2" indent="0" algn="just">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Esto se consigue utilizando un kernel más adecuado para estas funciones y prescindiendo de entorno gráfico así como de las aplicaciones de escritorio que no son necesarias.</a:t>
            </a:r>
          </a:p>
          <a:p>
            <a:pPr marL="0" lvl="2" indent="0" algn="just">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Tambien incluye una opción para instalar el conocido servidor LAMP (Linux-Apache-MySQL-PHP) en una manera sencilla y ágil</a:t>
            </a:r>
          </a:p>
          <a:p>
            <a:pPr marL="985677" lvl="2" indent="-291958" algn="just">
              <a:spcBef>
                <a:spcPts val="525"/>
              </a:spcBef>
              <a:buNone/>
              <a:tabLst>
                <a:tab pos="985677" algn="l"/>
                <a:tab pos="1091875" algn="l"/>
                <a:tab pos="1541156" algn="l"/>
                <a:tab pos="1990438" algn="l"/>
                <a:tab pos="2439719" algn="l"/>
                <a:tab pos="2889000" algn="l"/>
                <a:tab pos="3338272" algn="l"/>
                <a:tab pos="3787554" algn="l"/>
                <a:tab pos="4236835" algn="l"/>
                <a:tab pos="4686116" algn="l"/>
                <a:tab pos="5135397" algn="l"/>
                <a:tab pos="5584313" algn="l"/>
                <a:tab pos="6033594" algn="l"/>
                <a:tab pos="6482876" algn="l"/>
                <a:tab pos="6932157" algn="l"/>
                <a:tab pos="7381438" algn="l"/>
                <a:tab pos="7830719" algn="l"/>
                <a:tab pos="8279992" algn="l"/>
                <a:tab pos="8729273" algn="l"/>
                <a:tab pos="9178554" algn="l"/>
                <a:tab pos="9627835" algn="l"/>
              </a:tabLst>
            </a:pPr>
            <a:endParaRPr lang="es-ES" sz="2100">
              <a:latin typeface="Arial" pitchFamily="18"/>
            </a:endParaRPr>
          </a:p>
        </p:txBody>
      </p:sp>
      <p:pic>
        <p:nvPicPr>
          <p:cNvPr id="4" name="Imagen 3">
            <a:extLst>
              <a:ext uri="{FF2B5EF4-FFF2-40B4-BE49-F238E27FC236}">
                <a16:creationId xmlns:a16="http://schemas.microsoft.com/office/drawing/2014/main" id="{B4B1EF3C-4024-4053-818F-BECE8D2FBC92}"/>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name="page36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59103A-0A4E-42AE-8F43-D4BC3C855AB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BC3E7780-D940-44DE-B819-70618DF7157E}"/>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91D802C9-0515-4598-987C-76868397C436}"/>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A7A61D79-D32E-442F-99E9-2255973B1B93}"/>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058CE567-47F9-4698-9F2B-FA2F4E0DC5D5}"/>
              </a:ext>
            </a:extLst>
          </p:cNvPr>
          <p:cNvPicPr>
            <a:picLocks noChangeAspect="1"/>
          </p:cNvPicPr>
          <p:nvPr/>
        </p:nvPicPr>
        <p:blipFill>
          <a:blip r:embed="rId4">
            <a:lum/>
            <a:alphaModFix/>
          </a:blip>
          <a:srcRect/>
          <a:stretch>
            <a:fillRect/>
          </a:stretch>
        </p:blipFill>
        <p:spPr>
          <a:xfrm>
            <a:off x="480599" y="2009522"/>
            <a:ext cx="8339401" cy="4650482"/>
          </a:xfrm>
          <a:prstGeom prst="rect">
            <a:avLst/>
          </a:prstGeom>
          <a:noFill/>
          <a:ln cap="flat">
            <a:noFill/>
          </a:ln>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name="page36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898F36-6D26-4971-B847-B2324530ED22}"/>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870E85C-BD11-4C13-A9FB-2EC4AFA88F2C}"/>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74A7C68-025E-44C2-A1B3-59538C8EC2BF}"/>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C7D3D5B1-E0E7-4FA5-A577-DE155395AE15}"/>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2B394C8D-0E0B-486F-AD2E-83483B445052}"/>
              </a:ext>
            </a:extLst>
          </p:cNvPr>
          <p:cNvPicPr>
            <a:picLocks noChangeAspect="1"/>
          </p:cNvPicPr>
          <p:nvPr/>
        </p:nvPicPr>
        <p:blipFill>
          <a:blip r:embed="rId4">
            <a:lum/>
            <a:alphaModFix/>
          </a:blip>
          <a:srcRect/>
          <a:stretch>
            <a:fillRect/>
          </a:stretch>
        </p:blipFill>
        <p:spPr>
          <a:xfrm>
            <a:off x="719998" y="2024637"/>
            <a:ext cx="7920002" cy="4635358"/>
          </a:xfrm>
          <a:prstGeom prst="rect">
            <a:avLst/>
          </a:prstGeom>
          <a:noFill/>
          <a:ln cap="flat">
            <a:noFill/>
          </a:ln>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name="page36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94C6FA-784A-4BE6-99F2-7722ECA6FF91}"/>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8A3A1B32-8F5C-4DA8-A9B3-C03CA27E1AAC}"/>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F469858A-E42C-4D99-B210-E3AECA0D6A42}"/>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92947285-3838-4F4E-81D3-D60425EAA0AC}"/>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BD121210-FF6A-4226-8504-A90D2FD7A05F}"/>
              </a:ext>
            </a:extLst>
          </p:cNvPr>
          <p:cNvPicPr>
            <a:picLocks noChangeAspect="1"/>
          </p:cNvPicPr>
          <p:nvPr/>
        </p:nvPicPr>
        <p:blipFill>
          <a:blip r:embed="rId4">
            <a:lum/>
            <a:alphaModFix/>
          </a:blip>
          <a:srcRect/>
          <a:stretch>
            <a:fillRect/>
          </a:stretch>
        </p:blipFill>
        <p:spPr>
          <a:xfrm>
            <a:off x="445321" y="1979996"/>
            <a:ext cx="8554678" cy="4679999"/>
          </a:xfrm>
          <a:prstGeom prst="rect">
            <a:avLst/>
          </a:prstGeom>
          <a:noFill/>
          <a:ln cap="flat">
            <a:noFill/>
          </a:ln>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name="page36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8E87A-A66D-4593-BBB1-DF102D64A8C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971F432A-B068-4031-8228-E1789D4A3025}"/>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B6C42DA3-A99F-4B17-BB9A-0A9F78B5D97C}"/>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A0CBEFEB-5196-4D2D-AEA4-A99AB1249D42}"/>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2D9FABE3-0F95-4050-971D-E30F76C9F9D0}"/>
              </a:ext>
            </a:extLst>
          </p:cNvPr>
          <p:cNvPicPr>
            <a:picLocks noChangeAspect="1"/>
          </p:cNvPicPr>
          <p:nvPr/>
        </p:nvPicPr>
        <p:blipFill>
          <a:blip r:embed="rId4">
            <a:lum/>
            <a:alphaModFix/>
          </a:blip>
          <a:srcRect/>
          <a:stretch>
            <a:fillRect/>
          </a:stretch>
        </p:blipFill>
        <p:spPr>
          <a:xfrm>
            <a:off x="706675" y="2473195"/>
            <a:ext cx="8113315" cy="3106802"/>
          </a:xfrm>
          <a:prstGeom prst="rect">
            <a:avLst/>
          </a:prstGeom>
          <a:noFill/>
          <a:ln cap="flat">
            <a:noFill/>
          </a:ln>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name="page36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A491D-B381-4C63-8EC3-B26B8D5665D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75A0266-9B31-4583-9989-74AC0E5144B5}"/>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ABC7C28-7078-4545-A733-A162C988E3EF}"/>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2AC32E3E-867A-4F75-834F-F8A54FAC5564}"/>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DED98C7D-84C1-471C-9F03-5F6B95D261D7}"/>
              </a:ext>
            </a:extLst>
          </p:cNvPr>
          <p:cNvPicPr>
            <a:picLocks noChangeAspect="1"/>
          </p:cNvPicPr>
          <p:nvPr/>
        </p:nvPicPr>
        <p:blipFill>
          <a:blip r:embed="rId4">
            <a:lum/>
            <a:alphaModFix/>
          </a:blip>
          <a:srcRect/>
          <a:stretch>
            <a:fillRect/>
          </a:stretch>
        </p:blipFill>
        <p:spPr>
          <a:xfrm>
            <a:off x="518757" y="2134081"/>
            <a:ext cx="8301243" cy="4345923"/>
          </a:xfrm>
          <a:prstGeom prst="rect">
            <a:avLst/>
          </a:prstGeom>
          <a:noFill/>
          <a:ln cap="flat">
            <a:noFill/>
          </a:ln>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name="page36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BC0EE-51F8-48FC-BBD1-B17550FB5373}"/>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3C4E1E2-47DB-48B6-8802-C1A38E575D9D}"/>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1A39673-5D71-431F-A7FD-E9887A4B1445}"/>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2DA4C129-4D98-4720-9A2B-399DBA9E9FE1}"/>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CF7FA4C7-26BA-4EDA-8FE1-9CBC7E965BB6}"/>
              </a:ext>
            </a:extLst>
          </p:cNvPr>
          <p:cNvPicPr>
            <a:picLocks noChangeAspect="1"/>
          </p:cNvPicPr>
          <p:nvPr/>
        </p:nvPicPr>
        <p:blipFill>
          <a:blip r:embed="rId4">
            <a:lum/>
            <a:alphaModFix/>
          </a:blip>
          <a:srcRect/>
          <a:stretch>
            <a:fillRect/>
          </a:stretch>
        </p:blipFill>
        <p:spPr>
          <a:xfrm>
            <a:off x="481678" y="2159995"/>
            <a:ext cx="8158322" cy="4320000"/>
          </a:xfrm>
          <a:prstGeom prst="rect">
            <a:avLst/>
          </a:prstGeom>
          <a:noFill/>
          <a:ln cap="flat">
            <a:noFill/>
          </a:ln>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name="page36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66482F-9A90-4760-BFBE-0EF0895C9725}"/>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F57B45DB-390C-44C5-97E9-93AE2E63B4C0}"/>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78F346B6-95D5-49F2-A879-95BC8994D5B4}"/>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AEE56B3D-0C7C-4DF6-8346-FBC63AE9EB9B}"/>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241A93DD-AD96-46CC-84E7-74CCABEC7024}"/>
              </a:ext>
            </a:extLst>
          </p:cNvPr>
          <p:cNvPicPr>
            <a:picLocks noChangeAspect="1"/>
          </p:cNvPicPr>
          <p:nvPr/>
        </p:nvPicPr>
        <p:blipFill>
          <a:blip r:embed="rId4">
            <a:lum/>
            <a:alphaModFix/>
          </a:blip>
          <a:srcRect/>
          <a:stretch>
            <a:fillRect/>
          </a:stretch>
        </p:blipFill>
        <p:spPr>
          <a:xfrm>
            <a:off x="470879" y="2021756"/>
            <a:ext cx="8349121" cy="4458239"/>
          </a:xfrm>
          <a:prstGeom prst="rect">
            <a:avLst/>
          </a:prstGeom>
          <a:noFill/>
          <a:ln cap="flat">
            <a:noFill/>
          </a:ln>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name="page36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AD5EC-1FFC-4753-9ADC-7D6B6B309CFE}"/>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5BEA02FA-DEA1-41EF-805E-79C132891FC5}"/>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09E70FDF-00D6-4108-A71B-7CADE66EE0A2}"/>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FAB6B85C-BADF-402D-8340-3E843B8B894F}"/>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1343D27C-26BD-4841-8A76-18516717AC0F}"/>
              </a:ext>
            </a:extLst>
          </p:cNvPr>
          <p:cNvPicPr>
            <a:picLocks noChangeAspect="1"/>
          </p:cNvPicPr>
          <p:nvPr/>
        </p:nvPicPr>
        <p:blipFill>
          <a:blip r:embed="rId4">
            <a:lum/>
            <a:alphaModFix/>
          </a:blip>
          <a:srcRect/>
          <a:stretch>
            <a:fillRect/>
          </a:stretch>
        </p:blipFill>
        <p:spPr>
          <a:xfrm>
            <a:off x="518757" y="1979996"/>
            <a:ext cx="8301243" cy="4500000"/>
          </a:xfrm>
          <a:prstGeom prst="rect">
            <a:avLst/>
          </a:prstGeom>
          <a:noFill/>
          <a:ln cap="flat">
            <a:noFill/>
          </a:ln>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name="page37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59CC7D-61B4-4C44-91A8-79F228C279B0}"/>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E2F76DCE-8D8A-4A74-AE24-9158AF8F87C7}"/>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C1847F3A-1141-495F-B631-01C0DCCEE673}"/>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9009A2FC-7B04-4983-B118-B343E3545920}"/>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86CC0D25-F9CA-4DB9-BD7D-0682E2B16E86}"/>
              </a:ext>
            </a:extLst>
          </p:cNvPr>
          <p:cNvPicPr>
            <a:picLocks noChangeAspect="1"/>
          </p:cNvPicPr>
          <p:nvPr/>
        </p:nvPicPr>
        <p:blipFill>
          <a:blip r:embed="rId4">
            <a:lum/>
            <a:alphaModFix/>
          </a:blip>
          <a:srcRect/>
          <a:stretch>
            <a:fillRect/>
          </a:stretch>
        </p:blipFill>
        <p:spPr>
          <a:xfrm>
            <a:off x="414003" y="1979996"/>
            <a:ext cx="8405996" cy="4679999"/>
          </a:xfrm>
          <a:prstGeom prst="rect">
            <a:avLst/>
          </a:prstGeom>
          <a:noFill/>
          <a:ln cap="flat">
            <a:noFill/>
          </a:ln>
        </p:spPr>
      </p:pic>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name="page37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B8EBE5-190C-4007-8C8D-0216E80B23BF}"/>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1BB727E0-9BCB-4B56-B32F-74D014EFB04A}"/>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AAFEB462-9AE1-44D9-AC71-BB3242818396}"/>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5BC77CBE-4367-446F-95EC-902BB15F9C5A}"/>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2BFB8A86-A874-4C97-815F-C653213479BD}"/>
              </a:ext>
            </a:extLst>
          </p:cNvPr>
          <p:cNvPicPr>
            <a:picLocks noChangeAspect="1"/>
          </p:cNvPicPr>
          <p:nvPr/>
        </p:nvPicPr>
        <p:blipFill>
          <a:blip r:embed="rId4">
            <a:lum/>
            <a:alphaModFix/>
          </a:blip>
          <a:srcRect/>
          <a:stretch>
            <a:fillRect/>
          </a:stretch>
        </p:blipFill>
        <p:spPr>
          <a:xfrm>
            <a:off x="539998" y="2036158"/>
            <a:ext cx="8280001" cy="4623837"/>
          </a:xfrm>
          <a:prstGeom prst="rect">
            <a:avLst/>
          </a:prstGeom>
          <a:noFill/>
          <a:ln cap="flat">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781169-E8AA-41DC-B67F-FE3DA5E393C3}"/>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8D9AF881-51BB-4048-B24F-C5412A3EBB2F}"/>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Diferentes tipos de Descargas.</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DVD.</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Al tener más capacidad incluye en un sólo soporte el Desktop CD, el Alternate CD, y además muchos más paquetes de sofware que las otras versiones. Puede ser muy útil para aquellas personas que no cuentan con fácil acceso a internet.</a:t>
            </a:r>
          </a:p>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Una vez decidido la descarga es una imagen ISO. La cual se debe de grabar en un CD / DVD. O en un Pendrive.</a:t>
            </a:r>
          </a:p>
        </p:txBody>
      </p:sp>
      <p:pic>
        <p:nvPicPr>
          <p:cNvPr id="4" name="Imagen 3">
            <a:extLst>
              <a:ext uri="{FF2B5EF4-FFF2-40B4-BE49-F238E27FC236}">
                <a16:creationId xmlns:a16="http://schemas.microsoft.com/office/drawing/2014/main" id="{B3B28480-1CC5-46B1-AA7C-D0758FFA6BDF}"/>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name="page37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018C0-47A2-4891-96FD-E2E64AEAF28B}"/>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33CB1C3-3953-4FC3-88BC-9EB19B1AF23C}"/>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3587B3C4-FDE6-4890-A429-8C8203D05D78}"/>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Instalación Finalizada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11B52FEC-408A-402E-A6C2-E24B309FAC35}"/>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extLst>
              <a:ext uri="{FF2B5EF4-FFF2-40B4-BE49-F238E27FC236}">
                <a16:creationId xmlns:a16="http://schemas.microsoft.com/office/drawing/2014/main" id="{3BD9ED3D-8EC5-4694-9D3F-4B54E1DAAD14}"/>
              </a:ext>
            </a:extLst>
          </p:cNvPr>
          <p:cNvPicPr>
            <a:picLocks noChangeAspect="1"/>
          </p:cNvPicPr>
          <p:nvPr/>
        </p:nvPicPr>
        <p:blipFill>
          <a:blip r:embed="rId4">
            <a:lum/>
            <a:alphaModFix/>
          </a:blip>
          <a:srcRect/>
          <a:stretch>
            <a:fillRect/>
          </a:stretch>
        </p:blipFill>
        <p:spPr>
          <a:xfrm>
            <a:off x="1259997" y="2520004"/>
            <a:ext cx="6299996" cy="4220998"/>
          </a:xfrm>
          <a:prstGeom prst="rect">
            <a:avLst/>
          </a:prstGeom>
          <a:noFill/>
          <a:ln cap="flat">
            <a:noFill/>
          </a:ln>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name="page37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E7119-0CC5-43C3-880C-D06B2B7076E6}"/>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A204B035-7B95-40A5-9D71-E55B193A69A8}"/>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2A2976E4-E2A6-4514-A7FC-67EB6763FFAC}"/>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MONTAR UN SERVIDOR LINUX Ubuntu</a:t>
            </a: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Actualizar el Sistema.</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sudo apt-get update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sudo apt-get upgrade</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endPar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endPar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endPar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Configuración de los Servidores ....</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 Curso Linux Avanzado ....</a:t>
            </a: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endPar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1583FCFA-E2C7-416B-8AAA-D5A811FA10C4}"/>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name="page37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E3646-0A26-4CC4-9195-BFE26190BE14}"/>
              </a:ext>
            </a:extLst>
          </p:cNvPr>
          <p:cNvSpPr txBox="1">
            <a:spLocks noGrp="1"/>
          </p:cNvSpPr>
          <p:nvPr>
            <p:ph type="title" idx="4294967295"/>
          </p:nvPr>
        </p:nvSpPr>
        <p:spPr>
          <a:xfrm>
            <a:off x="456843" y="121679"/>
            <a:ext cx="7542364" cy="1293839"/>
          </a:xfrm>
        </p:spPr>
        <p:txBody>
          <a:bodyPr>
            <a:spAutoFit/>
          </a:bodyPr>
          <a:lstStyle/>
          <a:p>
            <a:pPr lvl="0"/>
            <a:r>
              <a:rPr lang="es-ES"/>
              <a:t>LINUX / </a:t>
            </a:r>
            <a:r>
              <a:rPr lang="es-ES" sz="4300"/>
              <a:t>UBUNTU</a:t>
            </a:r>
          </a:p>
        </p:txBody>
      </p:sp>
      <p:sp>
        <p:nvSpPr>
          <p:cNvPr id="3" name="Forma libre: forma 2">
            <a:extLst>
              <a:ext uri="{FF2B5EF4-FFF2-40B4-BE49-F238E27FC236}">
                <a16:creationId xmlns:a16="http://schemas.microsoft.com/office/drawing/2014/main" id="{4AF2BB9A-29EB-4850-B5FF-A8B3954AEAB9}"/>
              </a:ext>
            </a:extLst>
          </p:cNvPr>
          <p:cNvSpPr/>
          <p:nvPr/>
        </p:nvSpPr>
        <p:spPr>
          <a:xfrm>
            <a:off x="539998" y="1602001"/>
            <a:ext cx="8100002" cy="505800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4" name="Forma libre: forma 3">
            <a:extLst>
              <a:ext uri="{FF2B5EF4-FFF2-40B4-BE49-F238E27FC236}">
                <a16:creationId xmlns:a16="http://schemas.microsoft.com/office/drawing/2014/main" id="{E0226F3D-CB5E-4DE6-9719-CAEFCC967307}"/>
              </a:ext>
            </a:extLst>
          </p:cNvPr>
          <p:cNvSpPr/>
          <p:nvPr/>
        </p:nvSpPr>
        <p:spPr>
          <a:xfrm>
            <a:off x="179999" y="1439997"/>
            <a:ext cx="9000000" cy="45000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endParaRPr lang="es-ES" sz="32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26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b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br>
            <a:endPar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endParaRPr>
          </a:p>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3200" b="0" i="0" u="none" strike="noStrike" kern="0" cap="none" spc="0" baseline="0">
                <a:solidFill>
                  <a:srgbClr val="000000"/>
                </a:solidFill>
                <a:uFillTx/>
              </a:defRPr>
            </a:pPr>
            <a:r>
              <a:rPr lang="es-ES" sz="1300" b="0" i="0" u="none" strike="noStrike" kern="1200" cap="none" spc="0" baseline="0">
                <a:solidFill>
                  <a:srgbClr val="000000"/>
                </a:solidFill>
                <a:effectLst>
                  <a:outerShdw dist="17962" dir="2700000">
                    <a:srgbClr val="000000"/>
                  </a:outerShdw>
                </a:effectLst>
                <a:uFillTx/>
                <a:latin typeface="Times New Roman" pitchFamily="18"/>
                <a:ea typeface="DejaVu Sans" pitchFamily="34"/>
                <a:cs typeface="DejaVu Sans" pitchFamily="34"/>
              </a:rPr>
              <a:t>	</a:t>
            </a:r>
          </a:p>
        </p:txBody>
      </p:sp>
      <p:pic>
        <p:nvPicPr>
          <p:cNvPr id="5" name="Imagen 4">
            <a:extLst>
              <a:ext uri="{FF2B5EF4-FFF2-40B4-BE49-F238E27FC236}">
                <a16:creationId xmlns:a16="http://schemas.microsoft.com/office/drawing/2014/main" id="{FDE2C13A-5652-426A-B16F-2B86A038D299}"/>
              </a:ext>
            </a:extLst>
          </p:cNvPr>
          <p:cNvPicPr>
            <a:picLocks noChangeAspect="1"/>
          </p:cNvPicPr>
          <p:nvPr/>
        </p:nvPicPr>
        <p:blipFill>
          <a:blip r:embed="rId3">
            <a:lum/>
            <a:alphaModFix/>
          </a:blip>
          <a:srcRect/>
          <a:stretch>
            <a:fillRect/>
          </a:stretch>
        </p:blipFill>
        <p:spPr>
          <a:xfrm>
            <a:off x="7561082" y="179999"/>
            <a:ext cx="1368363" cy="1368719"/>
          </a:xfrm>
          <a:prstGeom prst="rect">
            <a:avLst/>
          </a:prstGeom>
          <a:noFill/>
          <a:ln cap="flat">
            <a:noFill/>
          </a:ln>
        </p:spPr>
      </p:pic>
      <p:pic>
        <p:nvPicPr>
          <p:cNvPr id="6" name="Imagen 5">
            <a:hlinkClick r:id="rId4" action="ppaction://hlinksldjump"/>
            <a:extLst>
              <a:ext uri="{FF2B5EF4-FFF2-40B4-BE49-F238E27FC236}">
                <a16:creationId xmlns:a16="http://schemas.microsoft.com/office/drawing/2014/main" id="{D0744DB0-13E7-4F00-B1FC-8FB99DA2469B}"/>
              </a:ext>
            </a:extLst>
          </p:cNvPr>
          <p:cNvPicPr>
            <a:picLocks noChangeAspect="1"/>
          </p:cNvPicPr>
          <p:nvPr/>
        </p:nvPicPr>
        <p:blipFill>
          <a:blip r:embed="rId5">
            <a:lum/>
            <a:alphaModFix/>
          </a:blip>
          <a:srcRect/>
          <a:stretch>
            <a:fillRect/>
          </a:stretch>
        </p:blipFill>
        <p:spPr>
          <a:xfrm>
            <a:off x="3420002" y="1816199"/>
            <a:ext cx="1971364" cy="2323801"/>
          </a:xfrm>
          <a:prstGeom prst="rect">
            <a:avLst/>
          </a:prstGeom>
          <a:noFill/>
          <a:ln cap="flat">
            <a:noFill/>
          </a:ln>
        </p:spPr>
      </p:pic>
      <p:sp>
        <p:nvSpPr>
          <p:cNvPr id="7" name="CuadroTexto 6">
            <a:extLst>
              <a:ext uri="{FF2B5EF4-FFF2-40B4-BE49-F238E27FC236}">
                <a16:creationId xmlns:a16="http://schemas.microsoft.com/office/drawing/2014/main" id="{8108DEBB-CBEE-4727-A539-5F62336FFDB5}"/>
              </a:ext>
            </a:extLst>
          </p:cNvPr>
          <p:cNvSpPr txBox="1"/>
          <p:nvPr/>
        </p:nvSpPr>
        <p:spPr>
          <a:xfrm>
            <a:off x="539998" y="4679999"/>
            <a:ext cx="8100002" cy="821524"/>
          </a:xfrm>
          <a:prstGeom prst="rect">
            <a:avLst/>
          </a:prstGeom>
          <a:noFill/>
          <a:ln cap="flat">
            <a:noFill/>
          </a:ln>
        </p:spPr>
        <p:txBody>
          <a:bodyPr vert="horz" wrap="square" lIns="90004" tIns="44997" rIns="90004" bIns="44997" anchor="t" anchorCtr="1" compatLnSpc="1">
            <a:spAutoFit/>
          </a:bodyPr>
          <a:lstStyle/>
          <a:p>
            <a:pPr marL="0" marR="0" lvl="0" indent="0" algn="ctr"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4800" b="0" i="1" u="none" strike="noStrike" kern="0" cap="none" spc="0" baseline="0">
                <a:solidFill>
                  <a:srgbClr val="B80047"/>
                </a:solidFill>
                <a:uFillTx/>
              </a:defRPr>
            </a:pPr>
            <a:r>
              <a:rPr lang="es-ES" sz="4800" b="0" i="1" u="none" strike="noStrike" kern="1200" cap="none" spc="0" baseline="0">
                <a:solidFill>
                  <a:srgbClr val="B80047"/>
                </a:solidFill>
                <a:uFillTx/>
                <a:latin typeface="Arial" pitchFamily="18"/>
                <a:ea typeface="DejaVu Sans" pitchFamily="2"/>
                <a:cs typeface="Lohit Hindi" pitchFamily="2"/>
              </a:rPr>
              <a:t>Fin de Presentación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3CA147-A21F-47BA-80DF-86E1E7943E68}"/>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D9010E4F-E7FD-4A15-AB48-243987DFD76B}"/>
              </a:ext>
            </a:extLst>
          </p:cNvPr>
          <p:cNvSpPr txBox="1">
            <a:spLocks noGrp="1"/>
          </p:cNvSpPr>
          <p:nvPr>
            <p:ph type="body" idx="4294967295"/>
          </p:nvPr>
        </p:nvSpPr>
        <p:spPr>
          <a:xfrm>
            <a:off x="457200" y="1417675"/>
            <a:ext cx="8229600" cy="4411440"/>
          </a:xfrm>
        </p:spPr>
        <p:txBody>
          <a:bodyPr/>
          <a:lstStyle/>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err="1"/>
              <a:t>From:torvalds@klaava.Helsinki.FI</a:t>
            </a:r>
            <a:r>
              <a:rPr lang="en-US" sz="1050" dirty="0"/>
              <a:t> (Linus Benedict Torvalds)</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Newsgroup: </a:t>
            </a:r>
            <a:r>
              <a:rPr lang="en-US" sz="1050" dirty="0" err="1"/>
              <a:t>comp.os.minix</a:t>
            </a:r>
            <a:endParaRPr lang="en-US" sz="1050" dirty="0"/>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Subject: What would you like to see most in </a:t>
            </a:r>
            <a:r>
              <a:rPr lang="en-US" sz="1050" dirty="0" err="1"/>
              <a:t>minix</a:t>
            </a:r>
            <a:r>
              <a:rPr lang="en-US" sz="1050" dirty="0"/>
              <a:t>?</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Summary: small poll for my new operating system</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Message-ID: 1991Aug25, 20578.9541@klaava.Helsinki.FI</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Date: 25 Aug 91 20:57:08 GMT</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Organization: University of Helsinki.</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Hello everybody out there using </a:t>
            </a:r>
            <a:r>
              <a:rPr lang="en-US" sz="1050" dirty="0" err="1"/>
              <a:t>minix</a:t>
            </a:r>
            <a:r>
              <a:rPr lang="en-US" sz="1050" dirty="0"/>
              <a:t>-</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I'm doing a (free) operating system (just a hobby, won't</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be big and professional like gnu) for 386(486) AT clones.</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This has been brewing since </a:t>
            </a:r>
            <a:r>
              <a:rPr lang="en-US" sz="1050" dirty="0" err="1"/>
              <a:t>april</a:t>
            </a:r>
            <a:r>
              <a:rPr lang="en-US" sz="1050" dirty="0"/>
              <a:t>, and is starting to get ready.</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I'd like any feedback on things people like/dislike in </a:t>
            </a:r>
            <a:r>
              <a:rPr lang="en-US" sz="1050" dirty="0" err="1"/>
              <a:t>minix</a:t>
            </a:r>
            <a:r>
              <a:rPr lang="en-US" sz="1050" dirty="0"/>
              <a:t>;</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as my OS resembles it somewhat (same physical layout of the</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file-</a:t>
            </a:r>
            <a:r>
              <a:rPr lang="en-US" sz="1050" dirty="0" err="1"/>
              <a:t>sytem</a:t>
            </a:r>
            <a:r>
              <a:rPr lang="en-US" sz="1050" dirty="0"/>
              <a:t> due to practical reasons) among other things.</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err="1"/>
              <a:t>Página</a:t>
            </a:r>
            <a:r>
              <a:rPr lang="en-US" sz="1050" dirty="0"/>
              <a:t> 8 de 204</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I've currently ported bash (1.08) an </a:t>
            </a:r>
            <a:r>
              <a:rPr lang="en-US" sz="1050" dirty="0" err="1"/>
              <a:t>gcc</a:t>
            </a:r>
            <a:r>
              <a:rPr lang="en-US" sz="1050" dirty="0"/>
              <a:t> (1.40), and things seem to work.</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This implies that </a:t>
            </a:r>
            <a:r>
              <a:rPr lang="en-US" sz="1050" dirty="0" err="1"/>
              <a:t>i'll</a:t>
            </a:r>
            <a:r>
              <a:rPr lang="en-US" sz="1050" dirty="0"/>
              <a:t> get something practical within a few months,</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and I'd like to know what features most people want. Any suggestions are welcome,</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but I won't promise I'll implement them :)</a:t>
            </a:r>
          </a:p>
          <a:p>
            <a:pPr marL="0" lvl="0" indent="0" algn="just">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1050" dirty="0"/>
              <a:t>Fuente: https://groups.google.com/g/comp.os.minix/c/dlNtH7RRrGA/m/SwRavCzVE7gJ</a:t>
            </a:r>
            <a:endParaRPr lang="es-ES" sz="1050" dirty="0">
              <a:solidFill>
                <a:srgbClr val="336699"/>
              </a:solidFill>
            </a:endParaRPr>
          </a:p>
        </p:txBody>
      </p:sp>
      <p:pic>
        <p:nvPicPr>
          <p:cNvPr id="5" name="Imagen 4"/>
          <p:cNvPicPr>
            <a:picLocks noChangeAspect="1"/>
          </p:cNvPicPr>
          <p:nvPr/>
        </p:nvPicPr>
        <p:blipFill>
          <a:blip r:embed="rId3"/>
          <a:stretch>
            <a:fillRect/>
          </a:stretch>
        </p:blipFill>
        <p:spPr>
          <a:xfrm>
            <a:off x="6473564" y="0"/>
            <a:ext cx="2552700" cy="1790700"/>
          </a:xfrm>
          <a:prstGeom prst="rect">
            <a:avLst/>
          </a:prstGeom>
        </p:spPr>
      </p:pic>
    </p:spTree>
    <p:extLst>
      <p:ext uri="{BB962C8B-B14F-4D97-AF65-F5344CB8AC3E}">
        <p14:creationId xmlns:p14="http://schemas.microsoft.com/office/powerpoint/2010/main" val="790021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1B45FF-8968-47A4-A92F-940D3EEE060E}"/>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0E2A339C-62A2-4898-BCB7-BA678464612F}"/>
              </a:ext>
            </a:extLst>
          </p:cNvPr>
          <p:cNvSpPr txBox="1">
            <a:spLocks noGrp="1"/>
          </p:cNvSpPr>
          <p:nvPr>
            <p:ph type="body" idx="4294967295"/>
          </p:nvPr>
        </p:nvSpPr>
        <p:spPr>
          <a:xfrm>
            <a:off x="457200" y="1719355"/>
            <a:ext cx="8229600" cy="4411440"/>
          </a:xfrm>
        </p:spPr>
        <p:txBody>
          <a:bodyPr/>
          <a:lstStyle/>
          <a:p>
            <a:pPr marL="0" lvl="0" indent="0" algn="just">
              <a:lnSpc>
                <a:spcPct val="90000"/>
              </a:lnSpc>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La instalación la vamos a realizar sobre una Maquina Virtual, para ello utilizaremos la herramienta gratuita VMware Player.</a:t>
            </a:r>
          </a:p>
          <a:p>
            <a:pPr marL="0" lvl="1" indent="0" algn="just">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Instalación Personal.</a:t>
            </a:r>
          </a:p>
          <a:p>
            <a:pPr marL="0" lvl="2" indent="0" algn="just">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Podemos ejecutar Ubuntu desde el CD sin necesidad de instalar ni cambiar nada de nuestro ordenador.</a:t>
            </a:r>
          </a:p>
          <a:p>
            <a:pPr marL="0" lvl="2" indent="0" algn="just">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Podemos Compartir en la misma maquina Ubuntu con Windows.</a:t>
            </a:r>
          </a:p>
          <a:p>
            <a:pPr marL="0" lvl="2" indent="0" algn="just">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Podemos Crear una maquina Virtual e instalar Ubuntu.</a:t>
            </a:r>
          </a:p>
        </p:txBody>
      </p:sp>
      <p:pic>
        <p:nvPicPr>
          <p:cNvPr id="4" name="Imagen 3">
            <a:extLst>
              <a:ext uri="{FF2B5EF4-FFF2-40B4-BE49-F238E27FC236}">
                <a16:creationId xmlns:a16="http://schemas.microsoft.com/office/drawing/2014/main" id="{12B557DF-B47F-49B5-B692-34C3B5687455}"/>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1E922-E9EF-4B94-B6C1-E838E1DE7712}"/>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9E11728-40D4-4D00-BA82-F4BF7DC82CF7}"/>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Versión 10.10 </a:t>
            </a:r>
            <a:r>
              <a:rPr lang="es-ES" i="1">
                <a:latin typeface="Arial" pitchFamily="18"/>
              </a:rPr>
              <a:t>Maverick Meercat</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i="1">
                <a:latin typeface="Arial" pitchFamily="18"/>
              </a:rPr>
              <a:t>Distribucción Ubuntu escritorio GNOME.</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Tipo de Ordenador Pc Intel x86</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Formato de instalación CD / ISO</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Nombre de Maquina Virtual a Crear Ubuntu 10.10</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Tamaño partición para la Maquina Virtual 20 GB.</a:t>
            </a:r>
          </a:p>
          <a:p>
            <a:pPr marL="690481" lvl="1" indent="-347755" algn="just">
              <a:lnSpc>
                <a:spcPct val="100000"/>
              </a:lnSpc>
              <a:spcBef>
                <a:spcPts val="60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624CE83C-D2D8-4D38-96F9-A00D3819FC99}"/>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6409B-33E8-4B97-9968-623074AEC0CE}"/>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20B9F48C-B0EA-435E-B7A2-A3A48026F81C}"/>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VmWare Player</a:t>
            </a:r>
          </a:p>
          <a:p>
            <a:pPr marL="0" lvl="2" indent="0" algn="just">
              <a:lnSpc>
                <a:spcPct val="100000"/>
              </a:lnSpc>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latin typeface="Arial" pitchFamily="18"/>
              </a:rPr>
              <a:t>Crear una Nueva Maquina Virtual.</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E947CA30-2736-4B2A-A30B-963BB621EAE5}"/>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D3B2833D-D4AB-4FA3-9130-233390B12ED3}"/>
              </a:ext>
            </a:extLst>
          </p:cNvPr>
          <p:cNvPicPr>
            <a:picLocks noChangeAspect="1"/>
          </p:cNvPicPr>
          <p:nvPr/>
        </p:nvPicPr>
        <p:blipFill>
          <a:blip r:embed="rId4">
            <a:lum/>
            <a:alphaModFix/>
          </a:blip>
          <a:srcRect/>
          <a:stretch>
            <a:fillRect/>
          </a:stretch>
        </p:blipFill>
        <p:spPr>
          <a:xfrm>
            <a:off x="1692362" y="3213000"/>
            <a:ext cx="4248000" cy="3617997"/>
          </a:xfrm>
          <a:prstGeom prst="rect">
            <a:avLst/>
          </a:prstGeom>
          <a:noFill/>
          <a:ln cap="flat">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E87A84-4514-4C41-9296-A463C156755C}"/>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8684366E-DE6F-4D35-A6BF-7CC75EA4AB03}"/>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VmWare Player</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90F99698-35DF-44A6-8122-1FBDB790D2C1}"/>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692F2C44-D6C0-4F52-A6C2-8D716284C67E}"/>
              </a:ext>
            </a:extLst>
          </p:cNvPr>
          <p:cNvPicPr>
            <a:picLocks noChangeAspect="1"/>
          </p:cNvPicPr>
          <p:nvPr/>
        </p:nvPicPr>
        <p:blipFill>
          <a:blip r:embed="rId4">
            <a:lum/>
            <a:alphaModFix/>
          </a:blip>
          <a:srcRect/>
          <a:stretch>
            <a:fillRect/>
          </a:stretch>
        </p:blipFill>
        <p:spPr>
          <a:xfrm>
            <a:off x="3625559" y="2537999"/>
            <a:ext cx="4114443" cy="3761997"/>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4B1BB-6A6F-45CF-AF43-2B6B6AD9DA2F}"/>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A6630D32-5D1B-420B-B9A6-7A3729037BE6}"/>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VmWare Player – Instalación desde VmWare</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1265AA30-6AE4-4A6B-BB41-12BF1338BD32}"/>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0B0DB05E-3B8D-4B2A-87CE-1CB38B940793}"/>
              </a:ext>
            </a:extLst>
          </p:cNvPr>
          <p:cNvPicPr>
            <a:picLocks noChangeAspect="1"/>
          </p:cNvPicPr>
          <p:nvPr/>
        </p:nvPicPr>
        <p:blipFill>
          <a:blip r:embed="rId4">
            <a:lum/>
            <a:alphaModFix/>
          </a:blip>
          <a:srcRect/>
          <a:stretch>
            <a:fillRect/>
          </a:stretch>
        </p:blipFill>
        <p:spPr>
          <a:xfrm>
            <a:off x="3805559" y="2717999"/>
            <a:ext cx="4114443" cy="3761997"/>
          </a:xfrm>
          <a:prstGeom prst="rect">
            <a:avLst/>
          </a:prstGeom>
          <a:noFill/>
          <a:ln cap="flat">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D21D2D-3657-4998-AAC6-6876A377C0E3}"/>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70CE2C22-1656-411F-AC5E-5D098F485CE3}"/>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VmWare Player</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0C6E6EA9-13F7-406A-9B29-66F5170C23BD}"/>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1F1D3186-B805-4B93-B79C-0DB09A112625}"/>
              </a:ext>
            </a:extLst>
          </p:cNvPr>
          <p:cNvPicPr>
            <a:picLocks noChangeAspect="1"/>
          </p:cNvPicPr>
          <p:nvPr/>
        </p:nvPicPr>
        <p:blipFill>
          <a:blip r:embed="rId4">
            <a:lum/>
            <a:alphaModFix/>
          </a:blip>
          <a:srcRect/>
          <a:stretch>
            <a:fillRect/>
          </a:stretch>
        </p:blipFill>
        <p:spPr>
          <a:xfrm>
            <a:off x="3995644" y="2708279"/>
            <a:ext cx="4114800" cy="3762362"/>
          </a:xfrm>
          <a:prstGeom prst="rect">
            <a:avLst/>
          </a:prstGeom>
          <a:noFill/>
          <a:ln cap="flat">
            <a:noFill/>
          </a:ln>
        </p:spPr>
      </p:pic>
      <p:sp>
        <p:nvSpPr>
          <p:cNvPr id="6" name="Forma libre: forma 5">
            <a:extLst>
              <a:ext uri="{FF2B5EF4-FFF2-40B4-BE49-F238E27FC236}">
                <a16:creationId xmlns:a16="http://schemas.microsoft.com/office/drawing/2014/main" id="{788653A3-AAAF-4146-AA78-F70466DA02D2}"/>
              </a:ext>
            </a:extLst>
          </p:cNvPr>
          <p:cNvSpPr/>
          <p:nvPr/>
        </p:nvSpPr>
        <p:spPr>
          <a:xfrm>
            <a:off x="6011997" y="2060636"/>
            <a:ext cx="1799996" cy="1439640"/>
          </a:xfrm>
          <a:custGeom>
            <a:avLst>
              <a:gd name="f0" fmla="val -8743"/>
              <a:gd name="f1" fmla="val 25006"/>
            </a:avLst>
            <a:gdLst>
              <a:gd name="f2" fmla="val 10800000"/>
              <a:gd name="f3" fmla="val 5400000"/>
              <a:gd name="f4" fmla="val 180"/>
              <a:gd name="f5" fmla="val w"/>
              <a:gd name="f6" fmla="val h"/>
              <a:gd name="f7" fmla="val 0"/>
              <a:gd name="f8" fmla="val 21600"/>
              <a:gd name="f9" fmla="+- 0 0 1"/>
              <a:gd name="f10" fmla="val 2147483647"/>
              <a:gd name="f11" fmla="val 3590"/>
              <a:gd name="f12" fmla="val 8970"/>
              <a:gd name="f13" fmla="val 12630"/>
              <a:gd name="f14" fmla="val 18010"/>
              <a:gd name="f15" fmla="val -2147483647"/>
              <a:gd name="f16" fmla="+- 0 0 0"/>
              <a:gd name="f17" fmla="*/ f5 1 21600"/>
              <a:gd name="f18" fmla="*/ f6 1 21600"/>
              <a:gd name="f19" fmla="+- f8 0 f7"/>
              <a:gd name="f20" fmla="pin -2147483647 f0 2147483647"/>
              <a:gd name="f21" fmla="pin -2147483647 f1 2147483647"/>
              <a:gd name="f22" fmla="*/ f16 f2 1"/>
              <a:gd name="f23" fmla="val f20"/>
              <a:gd name="f24" fmla="val f21"/>
              <a:gd name="f25" fmla="*/ f19 1 21600"/>
              <a:gd name="f26" fmla="*/ f20 f17 1"/>
              <a:gd name="f27" fmla="*/ f21 f18 1"/>
              <a:gd name="f28" fmla="*/ f22 1 f4"/>
              <a:gd name="f29" fmla="+- f23 0 10800"/>
              <a:gd name="f30" fmla="+- f24 0 10800"/>
              <a:gd name="f31" fmla="+- f24 0 21600"/>
              <a:gd name="f32" fmla="+- f23 0 21600"/>
              <a:gd name="f33" fmla="*/ 0 f25 1"/>
              <a:gd name="f34" fmla="*/ 21600 f25 1"/>
              <a:gd name="f35" fmla="*/ 10800 f25 1"/>
              <a:gd name="f36" fmla="+- f28 0 f3"/>
              <a:gd name="f37" fmla="*/ f23 f17 1"/>
              <a:gd name="f38" fmla="*/ f24 f18 1"/>
              <a:gd name="f39" fmla="abs f29"/>
              <a:gd name="f40" fmla="abs f30"/>
              <a:gd name="f41" fmla="*/ f35 1 f25"/>
              <a:gd name="f42" fmla="*/ f33 1 f25"/>
              <a:gd name="f43" fmla="*/ f34 1 f25"/>
              <a:gd name="f44" fmla="+- f39 0 f40"/>
              <a:gd name="f45" fmla="+- f40 0 f39"/>
              <a:gd name="f46" fmla="*/ f42 f17 1"/>
              <a:gd name="f47" fmla="*/ f43 f17 1"/>
              <a:gd name="f48" fmla="*/ f43 f18 1"/>
              <a:gd name="f49" fmla="*/ f42 f18 1"/>
              <a:gd name="f50" fmla="*/ f41 f17 1"/>
              <a:gd name="f51" fmla="*/ f41 f18 1"/>
              <a:gd name="f52" fmla="?: f30 f9 f44"/>
              <a:gd name="f53" fmla="?: f30 f44 f9"/>
              <a:gd name="f54" fmla="?: f29 f9 f45"/>
              <a:gd name="f55" fmla="?: f29 f45 f9"/>
              <a:gd name="f56" fmla="?: f23 f9 f52"/>
              <a:gd name="f57" fmla="?: f23 f9 f53"/>
              <a:gd name="f58" fmla="?: f31 f54 f9"/>
              <a:gd name="f59" fmla="?: f31 f55 f9"/>
              <a:gd name="f60" fmla="?: f32 f53 f9"/>
              <a:gd name="f61" fmla="?: f32 f52 f9"/>
              <a:gd name="f62" fmla="?: f24 f9 f55"/>
              <a:gd name="f63" fmla="?: f24 f9 f54"/>
              <a:gd name="f64" fmla="?: f56 f23 0"/>
              <a:gd name="f65" fmla="?: f56 f24 6280"/>
              <a:gd name="f66" fmla="?: f57 f23 0"/>
              <a:gd name="f67" fmla="?: f57 f24 15320"/>
              <a:gd name="f68" fmla="?: f58 f23 6280"/>
              <a:gd name="f69" fmla="?: f58 f24 21600"/>
              <a:gd name="f70" fmla="?: f59 f23 15320"/>
              <a:gd name="f71" fmla="?: f59 f24 21600"/>
              <a:gd name="f72" fmla="?: f60 f23 21600"/>
              <a:gd name="f73" fmla="?: f60 f24 15320"/>
              <a:gd name="f74" fmla="?: f61 f23 21600"/>
              <a:gd name="f75" fmla="?: f61 f24 6280"/>
              <a:gd name="f76" fmla="?: f62 f23 15320"/>
              <a:gd name="f77" fmla="?: f62 f24 0"/>
              <a:gd name="f78" fmla="?: f63 f23 6280"/>
              <a:gd name="f79" fmla="?: f63 f24 0"/>
            </a:gdLst>
            <a:ahLst>
              <a:ahXY gdRefX="f0" minX="f15" maxX="f10" gdRefY="f1" minY="f15" maxY="f10">
                <a:pos x="f26" y="f27"/>
              </a:ahXY>
            </a:ahLst>
            <a:cxnLst>
              <a:cxn ang="3cd4">
                <a:pos x="hc" y="t"/>
              </a:cxn>
              <a:cxn ang="0">
                <a:pos x="r" y="vc"/>
              </a:cxn>
              <a:cxn ang="cd4">
                <a:pos x="hc" y="b"/>
              </a:cxn>
              <a:cxn ang="cd2">
                <a:pos x="l" y="vc"/>
              </a:cxn>
              <a:cxn ang="f36">
                <a:pos x="f50" y="f49"/>
              </a:cxn>
              <a:cxn ang="f36">
                <a:pos x="f46" y="f51"/>
              </a:cxn>
              <a:cxn ang="f36">
                <a:pos x="f50" y="f48"/>
              </a:cxn>
              <a:cxn ang="f36">
                <a:pos x="f47" y="f51"/>
              </a:cxn>
              <a:cxn ang="f36">
                <a:pos x="f37" y="f38"/>
              </a:cxn>
            </a:cxnLst>
            <a:rect l="f46" t="f49" r="f47" b="f48"/>
            <a:pathLst>
              <a:path w="21600" h="21600">
                <a:moveTo>
                  <a:pt x="f7" y="f7"/>
                </a:moveTo>
                <a:lnTo>
                  <a:pt x="f7" y="f11"/>
                </a:lnTo>
                <a:lnTo>
                  <a:pt x="f64" y="f65"/>
                </a:lnTo>
                <a:lnTo>
                  <a:pt x="f7" y="f12"/>
                </a:lnTo>
                <a:lnTo>
                  <a:pt x="f7" y="f13"/>
                </a:lnTo>
                <a:lnTo>
                  <a:pt x="f66" y="f67"/>
                </a:lnTo>
                <a:lnTo>
                  <a:pt x="f7" y="f14"/>
                </a:lnTo>
                <a:lnTo>
                  <a:pt x="f7" y="f8"/>
                </a:lnTo>
                <a:lnTo>
                  <a:pt x="f11" y="f8"/>
                </a:lnTo>
                <a:lnTo>
                  <a:pt x="f68" y="f69"/>
                </a:lnTo>
                <a:lnTo>
                  <a:pt x="f12" y="f8"/>
                </a:lnTo>
                <a:lnTo>
                  <a:pt x="f13" y="f8"/>
                </a:lnTo>
                <a:lnTo>
                  <a:pt x="f70" y="f71"/>
                </a:lnTo>
                <a:lnTo>
                  <a:pt x="f14" y="f8"/>
                </a:lnTo>
                <a:lnTo>
                  <a:pt x="f8" y="f8"/>
                </a:lnTo>
                <a:lnTo>
                  <a:pt x="f8" y="f14"/>
                </a:lnTo>
                <a:lnTo>
                  <a:pt x="f72" y="f73"/>
                </a:lnTo>
                <a:lnTo>
                  <a:pt x="f8" y="f13"/>
                </a:lnTo>
                <a:lnTo>
                  <a:pt x="f8" y="f12"/>
                </a:lnTo>
                <a:lnTo>
                  <a:pt x="f74" y="f75"/>
                </a:lnTo>
                <a:lnTo>
                  <a:pt x="f8" y="f11"/>
                </a:lnTo>
                <a:lnTo>
                  <a:pt x="f8" y="f7"/>
                </a:lnTo>
                <a:lnTo>
                  <a:pt x="f14" y="f7"/>
                </a:lnTo>
                <a:lnTo>
                  <a:pt x="f76" y="f77"/>
                </a:lnTo>
                <a:lnTo>
                  <a:pt x="f13" y="f7"/>
                </a:lnTo>
                <a:lnTo>
                  <a:pt x="f12" y="f7"/>
                </a:lnTo>
                <a:lnTo>
                  <a:pt x="f78" y="f79"/>
                </a:lnTo>
                <a:lnTo>
                  <a:pt x="f11" y="f7"/>
                </a:lnTo>
                <a:lnTo>
                  <a:pt x="f7" y="f7"/>
                </a:lnTo>
                <a:close/>
              </a:path>
            </a:pathLst>
          </a:custGeom>
          <a:solidFill>
            <a:srgbClr val="CCCC00"/>
          </a:solidFill>
          <a:ln w="9363" cap="flat">
            <a:solidFill>
              <a:srgbClr val="000000"/>
            </a:solidFill>
            <a:prstDash val="solid"/>
            <a:miter/>
          </a:ln>
        </p:spPr>
        <p:txBody>
          <a:bodyPr vert="horz" wrap="square" lIns="90004" tIns="46798" rIns="90004" bIns="46798" anchor="t" anchorCtr="1" compatLnSpc="1">
            <a:noAutofit/>
          </a:bodyPr>
          <a:lstStyle/>
          <a:p>
            <a:pPr marL="0" marR="0" lvl="0" indent="0" algn="ctr"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Nombre de la Maquina Virtual y Localización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F43AAE-466D-47BE-96E7-360B3EECE505}"/>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4C89D9E2-0458-4FCD-96AC-76D51E622B95}"/>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VmWare Player</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4A51A102-5D5C-45FB-A18C-495449771BB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02B37A89-1E18-43AF-9FB9-0BC0B6F1654F}"/>
              </a:ext>
            </a:extLst>
          </p:cNvPr>
          <p:cNvPicPr>
            <a:picLocks noChangeAspect="1"/>
          </p:cNvPicPr>
          <p:nvPr/>
        </p:nvPicPr>
        <p:blipFill>
          <a:blip r:embed="rId4">
            <a:lum/>
            <a:alphaModFix/>
          </a:blip>
          <a:srcRect/>
          <a:stretch>
            <a:fillRect/>
          </a:stretch>
        </p:blipFill>
        <p:spPr>
          <a:xfrm>
            <a:off x="3445559" y="2700003"/>
            <a:ext cx="4114443" cy="3761997"/>
          </a:xfrm>
          <a:prstGeom prst="rect">
            <a:avLst/>
          </a:prstGeom>
          <a:noFill/>
          <a:ln cap="flat">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664F2-7E35-4A34-825E-0EF7CA1864DC}"/>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E5C84C2A-C882-4524-A2C0-0B6E9C8D23AA}"/>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VmWare Player</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9EF38D67-8ACB-451C-BEC0-3D0FD000D4D3}"/>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D50286DB-1A3F-4D64-B606-AF78BA5056EF}"/>
              </a:ext>
            </a:extLst>
          </p:cNvPr>
          <p:cNvPicPr>
            <a:picLocks noChangeAspect="1"/>
          </p:cNvPicPr>
          <p:nvPr/>
        </p:nvPicPr>
        <p:blipFill>
          <a:blip r:embed="rId4">
            <a:lum/>
            <a:alphaModFix/>
          </a:blip>
          <a:srcRect/>
          <a:stretch>
            <a:fillRect/>
          </a:stretch>
        </p:blipFill>
        <p:spPr>
          <a:xfrm>
            <a:off x="3851279" y="2781357"/>
            <a:ext cx="4114800" cy="3762362"/>
          </a:xfrm>
          <a:prstGeom prst="rect">
            <a:avLst/>
          </a:prstGeom>
          <a:noFill/>
          <a:ln cap="flat">
            <a:noFill/>
          </a:ln>
        </p:spPr>
      </p:pic>
      <p:sp>
        <p:nvSpPr>
          <p:cNvPr id="6" name="Forma libre: forma 5">
            <a:extLst>
              <a:ext uri="{FF2B5EF4-FFF2-40B4-BE49-F238E27FC236}">
                <a16:creationId xmlns:a16="http://schemas.microsoft.com/office/drawing/2014/main" id="{5AB04CD1-73E0-488E-82F2-0C7D2D8BF8BD}"/>
              </a:ext>
            </a:extLst>
          </p:cNvPr>
          <p:cNvSpPr/>
          <p:nvPr/>
        </p:nvSpPr>
        <p:spPr>
          <a:xfrm>
            <a:off x="5795997" y="2781357"/>
            <a:ext cx="1944718" cy="1007997"/>
          </a:xfrm>
          <a:custGeom>
            <a:avLst>
              <a:gd name="f0" fmla="val 1400"/>
              <a:gd name="f1" fmla="val 25920"/>
            </a:avLst>
            <a:gdLst>
              <a:gd name="f2" fmla="val 10800000"/>
              <a:gd name="f3" fmla="val 5400000"/>
              <a:gd name="f4" fmla="val 180"/>
              <a:gd name="f5" fmla="val w"/>
              <a:gd name="f6" fmla="val h"/>
              <a:gd name="f7" fmla="val 0"/>
              <a:gd name="f8" fmla="val 21600"/>
              <a:gd name="f9" fmla="+- 0 0 1"/>
              <a:gd name="f10" fmla="val 2147483647"/>
              <a:gd name="f11" fmla="val 3590"/>
              <a:gd name="f12" fmla="val 8970"/>
              <a:gd name="f13" fmla="val 12630"/>
              <a:gd name="f14" fmla="val 18010"/>
              <a:gd name="f15" fmla="val -2147483647"/>
              <a:gd name="f16" fmla="+- 0 0 0"/>
              <a:gd name="f17" fmla="*/ f5 1 21600"/>
              <a:gd name="f18" fmla="*/ f6 1 21600"/>
              <a:gd name="f19" fmla="+- f8 0 f7"/>
              <a:gd name="f20" fmla="pin -2147483647 f0 2147483647"/>
              <a:gd name="f21" fmla="pin -2147483647 f1 2147483647"/>
              <a:gd name="f22" fmla="*/ f16 f2 1"/>
              <a:gd name="f23" fmla="val f20"/>
              <a:gd name="f24" fmla="val f21"/>
              <a:gd name="f25" fmla="*/ f19 1 21600"/>
              <a:gd name="f26" fmla="*/ f20 f17 1"/>
              <a:gd name="f27" fmla="*/ f21 f18 1"/>
              <a:gd name="f28" fmla="*/ f22 1 f4"/>
              <a:gd name="f29" fmla="+- f23 0 10800"/>
              <a:gd name="f30" fmla="+- f24 0 10800"/>
              <a:gd name="f31" fmla="+- f24 0 21600"/>
              <a:gd name="f32" fmla="+- f23 0 21600"/>
              <a:gd name="f33" fmla="*/ 0 f25 1"/>
              <a:gd name="f34" fmla="*/ 21600 f25 1"/>
              <a:gd name="f35" fmla="*/ 10800 f25 1"/>
              <a:gd name="f36" fmla="+- f28 0 f3"/>
              <a:gd name="f37" fmla="*/ f23 f17 1"/>
              <a:gd name="f38" fmla="*/ f24 f18 1"/>
              <a:gd name="f39" fmla="abs f29"/>
              <a:gd name="f40" fmla="abs f30"/>
              <a:gd name="f41" fmla="*/ f35 1 f25"/>
              <a:gd name="f42" fmla="*/ f33 1 f25"/>
              <a:gd name="f43" fmla="*/ f34 1 f25"/>
              <a:gd name="f44" fmla="+- f39 0 f40"/>
              <a:gd name="f45" fmla="+- f40 0 f39"/>
              <a:gd name="f46" fmla="*/ f42 f17 1"/>
              <a:gd name="f47" fmla="*/ f43 f17 1"/>
              <a:gd name="f48" fmla="*/ f43 f18 1"/>
              <a:gd name="f49" fmla="*/ f42 f18 1"/>
              <a:gd name="f50" fmla="*/ f41 f17 1"/>
              <a:gd name="f51" fmla="*/ f41 f18 1"/>
              <a:gd name="f52" fmla="?: f30 f9 f44"/>
              <a:gd name="f53" fmla="?: f30 f44 f9"/>
              <a:gd name="f54" fmla="?: f29 f9 f45"/>
              <a:gd name="f55" fmla="?: f29 f45 f9"/>
              <a:gd name="f56" fmla="?: f23 f9 f52"/>
              <a:gd name="f57" fmla="?: f23 f9 f53"/>
              <a:gd name="f58" fmla="?: f31 f54 f9"/>
              <a:gd name="f59" fmla="?: f31 f55 f9"/>
              <a:gd name="f60" fmla="?: f32 f53 f9"/>
              <a:gd name="f61" fmla="?: f32 f52 f9"/>
              <a:gd name="f62" fmla="?: f24 f9 f55"/>
              <a:gd name="f63" fmla="?: f24 f9 f54"/>
              <a:gd name="f64" fmla="?: f56 f23 0"/>
              <a:gd name="f65" fmla="?: f56 f24 6280"/>
              <a:gd name="f66" fmla="?: f57 f23 0"/>
              <a:gd name="f67" fmla="?: f57 f24 15320"/>
              <a:gd name="f68" fmla="?: f58 f23 6280"/>
              <a:gd name="f69" fmla="?: f58 f24 21600"/>
              <a:gd name="f70" fmla="?: f59 f23 15320"/>
              <a:gd name="f71" fmla="?: f59 f24 21600"/>
              <a:gd name="f72" fmla="?: f60 f23 21600"/>
              <a:gd name="f73" fmla="?: f60 f24 15320"/>
              <a:gd name="f74" fmla="?: f61 f23 21600"/>
              <a:gd name="f75" fmla="?: f61 f24 6280"/>
              <a:gd name="f76" fmla="?: f62 f23 15320"/>
              <a:gd name="f77" fmla="?: f62 f24 0"/>
              <a:gd name="f78" fmla="?: f63 f23 6280"/>
              <a:gd name="f79" fmla="?: f63 f24 0"/>
            </a:gdLst>
            <a:ahLst>
              <a:ahXY gdRefX="f0" minX="f15" maxX="f10" gdRefY="f1" minY="f15" maxY="f10">
                <a:pos x="f26" y="f27"/>
              </a:ahXY>
            </a:ahLst>
            <a:cxnLst>
              <a:cxn ang="3cd4">
                <a:pos x="hc" y="t"/>
              </a:cxn>
              <a:cxn ang="0">
                <a:pos x="r" y="vc"/>
              </a:cxn>
              <a:cxn ang="cd4">
                <a:pos x="hc" y="b"/>
              </a:cxn>
              <a:cxn ang="cd2">
                <a:pos x="l" y="vc"/>
              </a:cxn>
              <a:cxn ang="f36">
                <a:pos x="f50" y="f49"/>
              </a:cxn>
              <a:cxn ang="f36">
                <a:pos x="f46" y="f51"/>
              </a:cxn>
              <a:cxn ang="f36">
                <a:pos x="f50" y="f48"/>
              </a:cxn>
              <a:cxn ang="f36">
                <a:pos x="f47" y="f51"/>
              </a:cxn>
              <a:cxn ang="f36">
                <a:pos x="f37" y="f38"/>
              </a:cxn>
            </a:cxnLst>
            <a:rect l="f46" t="f49" r="f47" b="f48"/>
            <a:pathLst>
              <a:path w="21600" h="21600">
                <a:moveTo>
                  <a:pt x="f7" y="f7"/>
                </a:moveTo>
                <a:lnTo>
                  <a:pt x="f7" y="f11"/>
                </a:lnTo>
                <a:lnTo>
                  <a:pt x="f64" y="f65"/>
                </a:lnTo>
                <a:lnTo>
                  <a:pt x="f7" y="f12"/>
                </a:lnTo>
                <a:lnTo>
                  <a:pt x="f7" y="f13"/>
                </a:lnTo>
                <a:lnTo>
                  <a:pt x="f66" y="f67"/>
                </a:lnTo>
                <a:lnTo>
                  <a:pt x="f7" y="f14"/>
                </a:lnTo>
                <a:lnTo>
                  <a:pt x="f7" y="f8"/>
                </a:lnTo>
                <a:lnTo>
                  <a:pt x="f11" y="f8"/>
                </a:lnTo>
                <a:lnTo>
                  <a:pt x="f68" y="f69"/>
                </a:lnTo>
                <a:lnTo>
                  <a:pt x="f12" y="f8"/>
                </a:lnTo>
                <a:lnTo>
                  <a:pt x="f13" y="f8"/>
                </a:lnTo>
                <a:lnTo>
                  <a:pt x="f70" y="f71"/>
                </a:lnTo>
                <a:lnTo>
                  <a:pt x="f14" y="f8"/>
                </a:lnTo>
                <a:lnTo>
                  <a:pt x="f8" y="f8"/>
                </a:lnTo>
                <a:lnTo>
                  <a:pt x="f8" y="f14"/>
                </a:lnTo>
                <a:lnTo>
                  <a:pt x="f72" y="f73"/>
                </a:lnTo>
                <a:lnTo>
                  <a:pt x="f8" y="f13"/>
                </a:lnTo>
                <a:lnTo>
                  <a:pt x="f8" y="f12"/>
                </a:lnTo>
                <a:lnTo>
                  <a:pt x="f74" y="f75"/>
                </a:lnTo>
                <a:lnTo>
                  <a:pt x="f8" y="f11"/>
                </a:lnTo>
                <a:lnTo>
                  <a:pt x="f8" y="f7"/>
                </a:lnTo>
                <a:lnTo>
                  <a:pt x="f14" y="f7"/>
                </a:lnTo>
                <a:lnTo>
                  <a:pt x="f76" y="f77"/>
                </a:lnTo>
                <a:lnTo>
                  <a:pt x="f13" y="f7"/>
                </a:lnTo>
                <a:lnTo>
                  <a:pt x="f12" y="f7"/>
                </a:lnTo>
                <a:lnTo>
                  <a:pt x="f78" y="f79"/>
                </a:lnTo>
                <a:lnTo>
                  <a:pt x="f11" y="f7"/>
                </a:lnTo>
                <a:lnTo>
                  <a:pt x="f7" y="f7"/>
                </a:lnTo>
                <a:close/>
              </a:path>
            </a:pathLst>
          </a:custGeom>
          <a:solidFill>
            <a:srgbClr val="CCCC00"/>
          </a:solidFill>
          <a:ln w="9363" cap="flat">
            <a:solidFill>
              <a:srgbClr val="000000"/>
            </a:solidFill>
            <a:prstDash val="solid"/>
            <a:miter/>
          </a:ln>
        </p:spPr>
        <p:txBody>
          <a:bodyPr vert="horz" wrap="square" lIns="90004" tIns="46798" rIns="90004" bIns="46798" anchor="t" anchorCtr="1" compatLnSpc="1">
            <a:noAutofit/>
          </a:bodyPr>
          <a:lstStyle/>
          <a:p>
            <a:pPr marL="0" marR="0" lvl="0" indent="0" algn="ctr"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Características de la maquina virtual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8554-17C5-45C5-91F2-A03725F0713A}"/>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7C3F7B0D-ACBF-446F-8F58-59B3EA126A7A}"/>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VmWare Player</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824DB474-E914-4B47-9092-FE2C19D63DBA}"/>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684888E2-D917-4BAE-9115-A765DE80D721}"/>
              </a:ext>
            </a:extLst>
          </p:cNvPr>
          <p:cNvPicPr>
            <a:picLocks noChangeAspect="1"/>
          </p:cNvPicPr>
          <p:nvPr/>
        </p:nvPicPr>
        <p:blipFill>
          <a:blip r:embed="rId4">
            <a:lum/>
            <a:alphaModFix/>
          </a:blip>
          <a:srcRect/>
          <a:stretch>
            <a:fillRect/>
          </a:stretch>
        </p:blipFill>
        <p:spPr>
          <a:xfrm>
            <a:off x="3564002" y="2349358"/>
            <a:ext cx="5052956" cy="4316397"/>
          </a:xfrm>
          <a:prstGeom prst="rect">
            <a:avLst/>
          </a:prstGeom>
          <a:noFill/>
          <a:ln cap="flat">
            <a:noFill/>
          </a:ln>
        </p:spPr>
      </p:pic>
      <p:sp>
        <p:nvSpPr>
          <p:cNvPr id="6" name="Forma libre: forma 5">
            <a:extLst>
              <a:ext uri="{FF2B5EF4-FFF2-40B4-BE49-F238E27FC236}">
                <a16:creationId xmlns:a16="http://schemas.microsoft.com/office/drawing/2014/main" id="{EC17E630-87C8-46A8-9C35-BC7F12FCC2E2}"/>
              </a:ext>
            </a:extLst>
          </p:cNvPr>
          <p:cNvSpPr/>
          <p:nvPr/>
        </p:nvSpPr>
        <p:spPr>
          <a:xfrm>
            <a:off x="5867275" y="1989002"/>
            <a:ext cx="2160718" cy="863641"/>
          </a:xfrm>
          <a:custGeom>
            <a:avLst>
              <a:gd name="f0" fmla="val 190"/>
              <a:gd name="f1" fmla="val 27715"/>
            </a:avLst>
            <a:gdLst>
              <a:gd name="f2" fmla="val 10800000"/>
              <a:gd name="f3" fmla="val 5400000"/>
              <a:gd name="f4" fmla="val 16200000"/>
              <a:gd name="f5" fmla="val w"/>
              <a:gd name="f6" fmla="val h"/>
              <a:gd name="f7" fmla="val 0"/>
              <a:gd name="f8" fmla="val 21600"/>
              <a:gd name="f9" fmla="+- 0 0 1"/>
              <a:gd name="f10" fmla="val 2147483647"/>
              <a:gd name="f11" fmla="val 3590"/>
              <a:gd name="f12" fmla="val 8970"/>
              <a:gd name="f13" fmla="val 12630"/>
              <a:gd name="f14" fmla="val 18010"/>
              <a:gd name="f15" fmla="val -2147483647"/>
              <a:gd name="f16" fmla="*/ f5 1 21600"/>
              <a:gd name="f17" fmla="*/ f6 1 21600"/>
              <a:gd name="f18" fmla="+- 0 0 f11"/>
              <a:gd name="f19" fmla="+- 3590 0 f7"/>
              <a:gd name="f20" fmla="+- 0 0 f3"/>
              <a:gd name="f21" fmla="+- 21600 0 f14"/>
              <a:gd name="f22" fmla="+- 18010 0 f8"/>
              <a:gd name="f23" fmla="+- f8 0 f7"/>
              <a:gd name="f24" fmla="pin -2147483647 f0 2147483647"/>
              <a:gd name="f25" fmla="pin -2147483647 f1 2147483647"/>
              <a:gd name="f26" fmla="val f24"/>
              <a:gd name="f27" fmla="val f25"/>
              <a:gd name="f28" fmla="abs f18"/>
              <a:gd name="f29" fmla="abs f19"/>
              <a:gd name="f30" fmla="?: f18 f20 f3"/>
              <a:gd name="f31" fmla="?: f18 f3 f20"/>
              <a:gd name="f32" fmla="?: f18 f4 f3"/>
              <a:gd name="f33" fmla="?: f18 f3 f4"/>
              <a:gd name="f34" fmla="abs f21"/>
              <a:gd name="f35" fmla="?: f19 f20 f3"/>
              <a:gd name="f36" fmla="?: f19 f3 f20"/>
              <a:gd name="f37" fmla="?: f21 0 f2"/>
              <a:gd name="f38" fmla="?: f21 f2 0"/>
              <a:gd name="f39" fmla="abs f22"/>
              <a:gd name="f40" fmla="?: f21 f20 f3"/>
              <a:gd name="f41" fmla="?: f21 f3 f20"/>
              <a:gd name="f42" fmla="?: f21 f4 f3"/>
              <a:gd name="f43" fmla="?: f21 f3 f4"/>
              <a:gd name="f44" fmla="?: f22 f20 f3"/>
              <a:gd name="f45" fmla="?: f22 f3 f20"/>
              <a:gd name="f46" fmla="?: f18 0 f2"/>
              <a:gd name="f47" fmla="?: f18 f2 0"/>
              <a:gd name="f48" fmla="*/ f23 1 21600"/>
              <a:gd name="f49" fmla="*/ f24 f16 1"/>
              <a:gd name="f50" fmla="*/ f25 f17 1"/>
              <a:gd name="f51" fmla="+- f26 0 10800"/>
              <a:gd name="f52" fmla="+- f27 0 10800"/>
              <a:gd name="f53" fmla="+- f27 0 21600"/>
              <a:gd name="f54" fmla="+- f26 0 21600"/>
              <a:gd name="f55" fmla="?: f18 f33 f32"/>
              <a:gd name="f56" fmla="?: f18 f32 f33"/>
              <a:gd name="f57" fmla="?: f19 f31 f30"/>
              <a:gd name="f58" fmla="?: f19 f38 f37"/>
              <a:gd name="f59" fmla="?: f19 f37 f38"/>
              <a:gd name="f60" fmla="?: f21 f35 f36"/>
              <a:gd name="f61" fmla="?: f21 f43 f42"/>
              <a:gd name="f62" fmla="?: f21 f42 f43"/>
              <a:gd name="f63" fmla="?: f22 f41 f40"/>
              <a:gd name="f64" fmla="?: f22 f47 f46"/>
              <a:gd name="f65" fmla="?: f22 f46 f47"/>
              <a:gd name="f66" fmla="?: f18 f44 f45"/>
              <a:gd name="f67" fmla="*/ 800 f48 1"/>
              <a:gd name="f68" fmla="*/ 20800 f48 1"/>
              <a:gd name="f69" fmla="abs f51"/>
              <a:gd name="f70" fmla="abs f52"/>
              <a:gd name="f71" fmla="?: f19 f56 f55"/>
              <a:gd name="f72" fmla="?: f21 f58 f59"/>
              <a:gd name="f73" fmla="?: f22 f62 f61"/>
              <a:gd name="f74" fmla="?: f18 f64 f65"/>
              <a:gd name="f75" fmla="*/ f67 1 f48"/>
              <a:gd name="f76" fmla="*/ f68 1 f48"/>
              <a:gd name="f77" fmla="+- f69 0 f70"/>
              <a:gd name="f78" fmla="+- f70 0 f69"/>
              <a:gd name="f79" fmla="*/ f75 f16 1"/>
              <a:gd name="f80" fmla="*/ f76 f16 1"/>
              <a:gd name="f81" fmla="*/ f76 f17 1"/>
              <a:gd name="f82" fmla="*/ f75 f17 1"/>
              <a:gd name="f83" fmla="?: f52 f9 f77"/>
              <a:gd name="f84" fmla="?: f52 f77 f9"/>
              <a:gd name="f85" fmla="?: f51 f9 f78"/>
              <a:gd name="f86" fmla="?: f51 f78 f9"/>
              <a:gd name="f87" fmla="?: f26 f9 f83"/>
              <a:gd name="f88" fmla="?: f26 f9 f84"/>
              <a:gd name="f89" fmla="?: f53 f85 f9"/>
              <a:gd name="f90" fmla="?: f53 f86 f9"/>
              <a:gd name="f91" fmla="?: f54 f84 f9"/>
              <a:gd name="f92" fmla="?: f54 f83 f9"/>
              <a:gd name="f93" fmla="?: f27 f9 f86"/>
              <a:gd name="f94" fmla="?: f27 f9 f85"/>
              <a:gd name="f95" fmla="?: f87 f26 0"/>
              <a:gd name="f96" fmla="?: f87 f27 6280"/>
              <a:gd name="f97" fmla="?: f88 f26 0"/>
              <a:gd name="f98" fmla="?: f88 f27 15320"/>
              <a:gd name="f99" fmla="?: f89 f26 6280"/>
              <a:gd name="f100" fmla="?: f89 f27 21600"/>
              <a:gd name="f101" fmla="?: f90 f26 15320"/>
              <a:gd name="f102" fmla="?: f90 f27 21600"/>
              <a:gd name="f103" fmla="?: f91 f26 21600"/>
              <a:gd name="f104" fmla="?: f91 f27 15320"/>
              <a:gd name="f105" fmla="?: f92 f26 21600"/>
              <a:gd name="f106" fmla="?: f92 f27 6280"/>
              <a:gd name="f107" fmla="?: f93 f26 15320"/>
              <a:gd name="f108" fmla="?: f93 f27 0"/>
              <a:gd name="f109" fmla="?: f94 f26 6280"/>
              <a:gd name="f110" fmla="?: f94 f27 0"/>
            </a:gdLst>
            <a:ahLst>
              <a:ahXY gdRefX="f0" minX="f15" maxX="f10" gdRefY="f1" minY="f15" maxY="f10">
                <a:pos x="f49" y="f50"/>
              </a:ahXY>
            </a:ahLst>
            <a:cxnLst>
              <a:cxn ang="3cd4">
                <a:pos x="hc" y="t"/>
              </a:cxn>
              <a:cxn ang="0">
                <a:pos x="r" y="vc"/>
              </a:cxn>
              <a:cxn ang="cd4">
                <a:pos x="hc" y="b"/>
              </a:cxn>
              <a:cxn ang="cd2">
                <a:pos x="l" y="vc"/>
              </a:cxn>
            </a:cxnLst>
            <a:rect l="f79" t="f82" r="f80" b="f81"/>
            <a:pathLst>
              <a:path w="21600" h="21600">
                <a:moveTo>
                  <a:pt x="f11" y="f7"/>
                </a:moveTo>
                <a:arcTo wR="f28" hR="f29" stAng="f71" swAng="f57"/>
                <a:lnTo>
                  <a:pt x="f95" y="f96"/>
                </a:lnTo>
                <a:lnTo>
                  <a:pt x="f7" y="f12"/>
                </a:lnTo>
                <a:lnTo>
                  <a:pt x="f7" y="f13"/>
                </a:lnTo>
                <a:lnTo>
                  <a:pt x="f97" y="f98"/>
                </a:lnTo>
                <a:lnTo>
                  <a:pt x="f7" y="f14"/>
                </a:lnTo>
                <a:arcTo wR="f29" hR="f34" stAng="f72" swAng="f60"/>
                <a:lnTo>
                  <a:pt x="f99" y="f100"/>
                </a:lnTo>
                <a:lnTo>
                  <a:pt x="f12" y="f8"/>
                </a:lnTo>
                <a:lnTo>
                  <a:pt x="f13" y="f8"/>
                </a:lnTo>
                <a:lnTo>
                  <a:pt x="f101" y="f102"/>
                </a:lnTo>
                <a:lnTo>
                  <a:pt x="f14" y="f8"/>
                </a:lnTo>
                <a:arcTo wR="f34" hR="f39" stAng="f73" swAng="f63"/>
                <a:lnTo>
                  <a:pt x="f103" y="f104"/>
                </a:lnTo>
                <a:lnTo>
                  <a:pt x="f8" y="f13"/>
                </a:lnTo>
                <a:lnTo>
                  <a:pt x="f8" y="f12"/>
                </a:lnTo>
                <a:lnTo>
                  <a:pt x="f105" y="f106"/>
                </a:lnTo>
                <a:lnTo>
                  <a:pt x="f8" y="f11"/>
                </a:lnTo>
                <a:arcTo wR="f39" hR="f28" stAng="f74" swAng="f66"/>
                <a:lnTo>
                  <a:pt x="f107" y="f108"/>
                </a:lnTo>
                <a:lnTo>
                  <a:pt x="f13" y="f7"/>
                </a:lnTo>
                <a:lnTo>
                  <a:pt x="f12" y="f7"/>
                </a:lnTo>
                <a:lnTo>
                  <a:pt x="f109" y="f110"/>
                </a:lnTo>
                <a:close/>
              </a:path>
            </a:pathLst>
          </a:custGeom>
          <a:solidFill>
            <a:srgbClr val="CCCC00"/>
          </a:solidFill>
          <a:ln w="9363" cap="flat">
            <a:solidFill>
              <a:srgbClr val="000000"/>
            </a:solidFill>
            <a:prstDash val="solid"/>
            <a:miter/>
          </a:ln>
        </p:spPr>
        <p:txBody>
          <a:bodyPr vert="horz" wrap="square" lIns="90004" tIns="46798" rIns="90004" bIns="46798" anchor="t" anchorCtr="1" compatLnSpc="1">
            <a:noAutofit/>
          </a:bodyPr>
          <a:lstStyle/>
          <a:p>
            <a:pPr marL="0" marR="0" lvl="0" indent="0" algn="ctr"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Configuración Maquina Virtual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D747B-653A-424A-92D6-DA5FB1E14385}"/>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A9B0051-B594-4F1E-97C4-45A592013B68}"/>
              </a:ext>
            </a:extLst>
          </p:cNvPr>
          <p:cNvSpPr txBox="1">
            <a:spLocks noGrp="1"/>
          </p:cNvSpPr>
          <p:nvPr>
            <p:ph type="body" idx="4294967295"/>
          </p:nvPr>
        </p:nvSpPr>
        <p:spPr>
          <a:xfrm>
            <a:off x="457200" y="1719355"/>
            <a:ext cx="3142801" cy="49406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INSTALACIÓN.</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VmWare Player</a:t>
            </a:r>
          </a:p>
          <a:p>
            <a:pPr marL="0" lvl="1" indent="0" algn="just">
              <a:lnSpc>
                <a:spcPct val="100000"/>
              </a:lnSpc>
              <a:spcBef>
                <a:spcPts val="60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latin typeface="Arial" pitchFamily="18"/>
              </a:rPr>
              <a:t>Cargar ISO desde CD para poder realizar una instalación desde cero como la que se muestra a continuación.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1172EA01-8873-4FED-B7C9-0BE4E07CDCDA}"/>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52ABEBB9-0EF0-4547-9A78-AC83C0262698}"/>
              </a:ext>
            </a:extLst>
          </p:cNvPr>
          <p:cNvPicPr>
            <a:picLocks noChangeAspect="1"/>
          </p:cNvPicPr>
          <p:nvPr/>
        </p:nvPicPr>
        <p:blipFill>
          <a:blip r:embed="rId4">
            <a:lum/>
            <a:alphaModFix/>
          </a:blip>
          <a:srcRect/>
          <a:stretch>
            <a:fillRect/>
          </a:stretch>
        </p:blipFill>
        <p:spPr>
          <a:xfrm>
            <a:off x="3803401" y="2802242"/>
            <a:ext cx="5196599" cy="3857762"/>
          </a:xfrm>
          <a:prstGeom prst="rect">
            <a:avLst/>
          </a:prstGeom>
          <a:noFill/>
          <a:ln cap="flat">
            <a:noFill/>
          </a:ln>
        </p:spPr>
      </p:pic>
      <p:sp>
        <p:nvSpPr>
          <p:cNvPr id="6" name="Forma libre: forma 5">
            <a:extLst>
              <a:ext uri="{FF2B5EF4-FFF2-40B4-BE49-F238E27FC236}">
                <a16:creationId xmlns:a16="http://schemas.microsoft.com/office/drawing/2014/main" id="{28FCEA4D-5E75-440F-8412-6432B797712E}"/>
              </a:ext>
            </a:extLst>
          </p:cNvPr>
          <p:cNvSpPr/>
          <p:nvPr/>
        </p:nvSpPr>
        <p:spPr>
          <a:xfrm>
            <a:off x="5579275" y="2700003"/>
            <a:ext cx="2160718" cy="863641"/>
          </a:xfrm>
          <a:custGeom>
            <a:avLst>
              <a:gd name="f0" fmla="val 190"/>
              <a:gd name="f1" fmla="val 27715"/>
            </a:avLst>
            <a:gdLst>
              <a:gd name="f2" fmla="val 10800000"/>
              <a:gd name="f3" fmla="val 5400000"/>
              <a:gd name="f4" fmla="val 16200000"/>
              <a:gd name="f5" fmla="val w"/>
              <a:gd name="f6" fmla="val h"/>
              <a:gd name="f7" fmla="val 0"/>
              <a:gd name="f8" fmla="val 21600"/>
              <a:gd name="f9" fmla="+- 0 0 1"/>
              <a:gd name="f10" fmla="val 2147483647"/>
              <a:gd name="f11" fmla="val 3590"/>
              <a:gd name="f12" fmla="val 8970"/>
              <a:gd name="f13" fmla="val 12630"/>
              <a:gd name="f14" fmla="val 18010"/>
              <a:gd name="f15" fmla="val -2147483647"/>
              <a:gd name="f16" fmla="*/ f5 1 21600"/>
              <a:gd name="f17" fmla="*/ f6 1 21600"/>
              <a:gd name="f18" fmla="+- 0 0 f11"/>
              <a:gd name="f19" fmla="+- 3590 0 f7"/>
              <a:gd name="f20" fmla="+- 0 0 f3"/>
              <a:gd name="f21" fmla="+- 21600 0 f14"/>
              <a:gd name="f22" fmla="+- 18010 0 f8"/>
              <a:gd name="f23" fmla="+- f8 0 f7"/>
              <a:gd name="f24" fmla="pin -2147483647 f0 2147483647"/>
              <a:gd name="f25" fmla="pin -2147483647 f1 2147483647"/>
              <a:gd name="f26" fmla="val f24"/>
              <a:gd name="f27" fmla="val f25"/>
              <a:gd name="f28" fmla="abs f18"/>
              <a:gd name="f29" fmla="abs f19"/>
              <a:gd name="f30" fmla="?: f18 f20 f3"/>
              <a:gd name="f31" fmla="?: f18 f3 f20"/>
              <a:gd name="f32" fmla="?: f18 f4 f3"/>
              <a:gd name="f33" fmla="?: f18 f3 f4"/>
              <a:gd name="f34" fmla="abs f21"/>
              <a:gd name="f35" fmla="?: f19 f20 f3"/>
              <a:gd name="f36" fmla="?: f19 f3 f20"/>
              <a:gd name="f37" fmla="?: f21 0 f2"/>
              <a:gd name="f38" fmla="?: f21 f2 0"/>
              <a:gd name="f39" fmla="abs f22"/>
              <a:gd name="f40" fmla="?: f21 f20 f3"/>
              <a:gd name="f41" fmla="?: f21 f3 f20"/>
              <a:gd name="f42" fmla="?: f21 f4 f3"/>
              <a:gd name="f43" fmla="?: f21 f3 f4"/>
              <a:gd name="f44" fmla="?: f22 f20 f3"/>
              <a:gd name="f45" fmla="?: f22 f3 f20"/>
              <a:gd name="f46" fmla="?: f18 0 f2"/>
              <a:gd name="f47" fmla="?: f18 f2 0"/>
              <a:gd name="f48" fmla="*/ f23 1 21600"/>
              <a:gd name="f49" fmla="*/ f24 f16 1"/>
              <a:gd name="f50" fmla="*/ f25 f17 1"/>
              <a:gd name="f51" fmla="+- f26 0 10800"/>
              <a:gd name="f52" fmla="+- f27 0 10800"/>
              <a:gd name="f53" fmla="+- f27 0 21600"/>
              <a:gd name="f54" fmla="+- f26 0 21600"/>
              <a:gd name="f55" fmla="?: f18 f33 f32"/>
              <a:gd name="f56" fmla="?: f18 f32 f33"/>
              <a:gd name="f57" fmla="?: f19 f31 f30"/>
              <a:gd name="f58" fmla="?: f19 f38 f37"/>
              <a:gd name="f59" fmla="?: f19 f37 f38"/>
              <a:gd name="f60" fmla="?: f21 f35 f36"/>
              <a:gd name="f61" fmla="?: f21 f43 f42"/>
              <a:gd name="f62" fmla="?: f21 f42 f43"/>
              <a:gd name="f63" fmla="?: f22 f41 f40"/>
              <a:gd name="f64" fmla="?: f22 f47 f46"/>
              <a:gd name="f65" fmla="?: f22 f46 f47"/>
              <a:gd name="f66" fmla="?: f18 f44 f45"/>
              <a:gd name="f67" fmla="*/ 800 f48 1"/>
              <a:gd name="f68" fmla="*/ 20800 f48 1"/>
              <a:gd name="f69" fmla="abs f51"/>
              <a:gd name="f70" fmla="abs f52"/>
              <a:gd name="f71" fmla="?: f19 f56 f55"/>
              <a:gd name="f72" fmla="?: f21 f58 f59"/>
              <a:gd name="f73" fmla="?: f22 f62 f61"/>
              <a:gd name="f74" fmla="?: f18 f64 f65"/>
              <a:gd name="f75" fmla="*/ f67 1 f48"/>
              <a:gd name="f76" fmla="*/ f68 1 f48"/>
              <a:gd name="f77" fmla="+- f69 0 f70"/>
              <a:gd name="f78" fmla="+- f70 0 f69"/>
              <a:gd name="f79" fmla="*/ f75 f16 1"/>
              <a:gd name="f80" fmla="*/ f76 f16 1"/>
              <a:gd name="f81" fmla="*/ f76 f17 1"/>
              <a:gd name="f82" fmla="*/ f75 f17 1"/>
              <a:gd name="f83" fmla="?: f52 f9 f77"/>
              <a:gd name="f84" fmla="?: f52 f77 f9"/>
              <a:gd name="f85" fmla="?: f51 f9 f78"/>
              <a:gd name="f86" fmla="?: f51 f78 f9"/>
              <a:gd name="f87" fmla="?: f26 f9 f83"/>
              <a:gd name="f88" fmla="?: f26 f9 f84"/>
              <a:gd name="f89" fmla="?: f53 f85 f9"/>
              <a:gd name="f90" fmla="?: f53 f86 f9"/>
              <a:gd name="f91" fmla="?: f54 f84 f9"/>
              <a:gd name="f92" fmla="?: f54 f83 f9"/>
              <a:gd name="f93" fmla="?: f27 f9 f86"/>
              <a:gd name="f94" fmla="?: f27 f9 f85"/>
              <a:gd name="f95" fmla="?: f87 f26 0"/>
              <a:gd name="f96" fmla="?: f87 f27 6280"/>
              <a:gd name="f97" fmla="?: f88 f26 0"/>
              <a:gd name="f98" fmla="?: f88 f27 15320"/>
              <a:gd name="f99" fmla="?: f89 f26 6280"/>
              <a:gd name="f100" fmla="?: f89 f27 21600"/>
              <a:gd name="f101" fmla="?: f90 f26 15320"/>
              <a:gd name="f102" fmla="?: f90 f27 21600"/>
              <a:gd name="f103" fmla="?: f91 f26 21600"/>
              <a:gd name="f104" fmla="?: f91 f27 15320"/>
              <a:gd name="f105" fmla="?: f92 f26 21600"/>
              <a:gd name="f106" fmla="?: f92 f27 6280"/>
              <a:gd name="f107" fmla="?: f93 f26 15320"/>
              <a:gd name="f108" fmla="?: f93 f27 0"/>
              <a:gd name="f109" fmla="?: f94 f26 6280"/>
              <a:gd name="f110" fmla="?: f94 f27 0"/>
            </a:gdLst>
            <a:ahLst>
              <a:ahXY gdRefX="f0" minX="f15" maxX="f10" gdRefY="f1" minY="f15" maxY="f10">
                <a:pos x="f49" y="f50"/>
              </a:ahXY>
            </a:ahLst>
            <a:cxnLst>
              <a:cxn ang="3cd4">
                <a:pos x="hc" y="t"/>
              </a:cxn>
              <a:cxn ang="0">
                <a:pos x="r" y="vc"/>
              </a:cxn>
              <a:cxn ang="cd4">
                <a:pos x="hc" y="b"/>
              </a:cxn>
              <a:cxn ang="cd2">
                <a:pos x="l" y="vc"/>
              </a:cxn>
            </a:cxnLst>
            <a:rect l="f79" t="f82" r="f80" b="f81"/>
            <a:pathLst>
              <a:path w="21600" h="21600">
                <a:moveTo>
                  <a:pt x="f11" y="f7"/>
                </a:moveTo>
                <a:arcTo wR="f28" hR="f29" stAng="f71" swAng="f57"/>
                <a:lnTo>
                  <a:pt x="f95" y="f96"/>
                </a:lnTo>
                <a:lnTo>
                  <a:pt x="f7" y="f12"/>
                </a:lnTo>
                <a:lnTo>
                  <a:pt x="f7" y="f13"/>
                </a:lnTo>
                <a:lnTo>
                  <a:pt x="f97" y="f98"/>
                </a:lnTo>
                <a:lnTo>
                  <a:pt x="f7" y="f14"/>
                </a:lnTo>
                <a:arcTo wR="f29" hR="f34" stAng="f72" swAng="f60"/>
                <a:lnTo>
                  <a:pt x="f99" y="f100"/>
                </a:lnTo>
                <a:lnTo>
                  <a:pt x="f12" y="f8"/>
                </a:lnTo>
                <a:lnTo>
                  <a:pt x="f13" y="f8"/>
                </a:lnTo>
                <a:lnTo>
                  <a:pt x="f101" y="f102"/>
                </a:lnTo>
                <a:lnTo>
                  <a:pt x="f14" y="f8"/>
                </a:lnTo>
                <a:arcTo wR="f34" hR="f39" stAng="f73" swAng="f63"/>
                <a:lnTo>
                  <a:pt x="f103" y="f104"/>
                </a:lnTo>
                <a:lnTo>
                  <a:pt x="f8" y="f13"/>
                </a:lnTo>
                <a:lnTo>
                  <a:pt x="f8" y="f12"/>
                </a:lnTo>
                <a:lnTo>
                  <a:pt x="f105" y="f106"/>
                </a:lnTo>
                <a:lnTo>
                  <a:pt x="f8" y="f11"/>
                </a:lnTo>
                <a:arcTo wR="f39" hR="f28" stAng="f74" swAng="f66"/>
                <a:lnTo>
                  <a:pt x="f107" y="f108"/>
                </a:lnTo>
                <a:lnTo>
                  <a:pt x="f13" y="f7"/>
                </a:lnTo>
                <a:lnTo>
                  <a:pt x="f12" y="f7"/>
                </a:lnTo>
                <a:lnTo>
                  <a:pt x="f109" y="f110"/>
                </a:lnTo>
                <a:close/>
              </a:path>
            </a:pathLst>
          </a:custGeom>
          <a:solidFill>
            <a:srgbClr val="CCCC00"/>
          </a:solidFill>
          <a:ln w="9363" cap="flat">
            <a:solidFill>
              <a:srgbClr val="000000"/>
            </a:solidFill>
            <a:prstDash val="solid"/>
            <a:miter/>
          </a:ln>
        </p:spPr>
        <p:txBody>
          <a:bodyPr vert="horz" wrap="square" lIns="90004" tIns="46798" rIns="90004" bIns="46798" anchor="t" anchorCtr="1" compatLnSpc="1">
            <a:noAutofit/>
          </a:bodyPr>
          <a:lstStyle/>
          <a:p>
            <a:pPr marL="0" marR="0" lvl="0" indent="0" algn="ctr"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Configuración Maquina Virtual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Características:</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Libre</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Hecho por voluntarios</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Multiusuario</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Multitarea</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Multiplataforma</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Estable</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Eficiente</a:t>
            </a: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E04D-E458-4B62-B12D-80C121D0C0BD}"/>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5B7BBDD1-78A2-43B6-BE08-438849E90259}"/>
              </a:ext>
            </a:extLst>
          </p:cNvPr>
          <p:cNvSpPr txBox="1">
            <a:spLocks noGrp="1"/>
          </p:cNvSpPr>
          <p:nvPr>
            <p:ph type="body" idx="4294967295"/>
          </p:nvPr>
        </p:nvSpPr>
        <p:spPr>
          <a:xfrm>
            <a:off x="380884" y="1447559"/>
            <a:ext cx="1981440" cy="48006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a:t>INSTALACIÓN.</a:t>
            </a:r>
          </a:p>
          <a:p>
            <a:pPr marL="0" lvl="1" indent="0" algn="just">
              <a:lnSpc>
                <a:spcPct val="100000"/>
              </a:lnSpc>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400">
                <a:latin typeface="Arial" pitchFamily="18"/>
              </a:rPr>
              <a:t>Comienzo de 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98D2165A-E04A-445D-9931-57E9F2A815E8}"/>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64975D3B-54FE-4663-8E53-66ACB473DD64}"/>
              </a:ext>
            </a:extLst>
          </p:cNvPr>
          <p:cNvPicPr>
            <a:picLocks noChangeAspect="1"/>
          </p:cNvPicPr>
          <p:nvPr/>
        </p:nvPicPr>
        <p:blipFill>
          <a:blip r:embed="rId4">
            <a:lum/>
            <a:alphaModFix/>
          </a:blip>
          <a:srcRect/>
          <a:stretch>
            <a:fillRect/>
          </a:stretch>
        </p:blipFill>
        <p:spPr>
          <a:xfrm>
            <a:off x="2743200" y="1905115"/>
            <a:ext cx="6162836" cy="4743358"/>
          </a:xfrm>
          <a:prstGeom prst="rect">
            <a:avLst/>
          </a:prstGeom>
          <a:noFill/>
          <a:ln cap="flat">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7192FA-CB86-41BA-9241-C5CB98C973C4}"/>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48A2AEA5-0EA3-40C3-9764-FB04B2325E1C}"/>
              </a:ext>
            </a:extLst>
          </p:cNvPr>
          <p:cNvSpPr txBox="1">
            <a:spLocks noGrp="1"/>
          </p:cNvSpPr>
          <p:nvPr>
            <p:ph type="body" idx="4294967295"/>
          </p:nvPr>
        </p:nvSpPr>
        <p:spPr>
          <a:xfrm>
            <a:off x="380884" y="1447915"/>
            <a:ext cx="3810240" cy="4572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t>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8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E418A650-856D-4AAC-BE23-7B4AF86134AA}"/>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8599A7BC-FD56-43DD-99FD-01E3BD0BB7EB}"/>
              </a:ext>
            </a:extLst>
          </p:cNvPr>
          <p:cNvPicPr>
            <a:picLocks noChangeAspect="1"/>
          </p:cNvPicPr>
          <p:nvPr/>
        </p:nvPicPr>
        <p:blipFill>
          <a:blip r:embed="rId4">
            <a:lum/>
            <a:alphaModFix/>
          </a:blip>
          <a:srcRect/>
          <a:stretch>
            <a:fillRect/>
          </a:stretch>
        </p:blipFill>
        <p:spPr>
          <a:xfrm>
            <a:off x="838084" y="1905115"/>
            <a:ext cx="8143920" cy="4743358"/>
          </a:xfrm>
          <a:prstGeom prst="rect">
            <a:avLst/>
          </a:prstGeom>
          <a:noFill/>
          <a:ln cap="flat">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F225F-701C-4BDF-B92A-20737EC68E00}"/>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AA4A2AD8-27C1-4B50-97B3-19D656F2F06E}"/>
              </a:ext>
            </a:extLst>
          </p:cNvPr>
          <p:cNvSpPr txBox="1">
            <a:spLocks noGrp="1"/>
          </p:cNvSpPr>
          <p:nvPr>
            <p:ph type="body" idx="4294967295"/>
          </p:nvPr>
        </p:nvSpPr>
        <p:spPr>
          <a:xfrm>
            <a:off x="380884" y="1447915"/>
            <a:ext cx="3810240" cy="4572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t>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8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4374E516-47D2-4EEB-B306-C4C9B7EE47F4}"/>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D6A8EDB4-FB13-46EE-BA28-863463051890}"/>
              </a:ext>
            </a:extLst>
          </p:cNvPr>
          <p:cNvPicPr>
            <a:picLocks noChangeAspect="1"/>
          </p:cNvPicPr>
          <p:nvPr/>
        </p:nvPicPr>
        <p:blipFill>
          <a:blip r:embed="rId4">
            <a:lum/>
            <a:alphaModFix/>
          </a:blip>
          <a:srcRect/>
          <a:stretch>
            <a:fillRect/>
          </a:stretch>
        </p:blipFill>
        <p:spPr>
          <a:xfrm>
            <a:off x="228600" y="1905115"/>
            <a:ext cx="8686800" cy="4743358"/>
          </a:xfrm>
          <a:prstGeom prst="rect">
            <a:avLst/>
          </a:prstGeom>
          <a:noFill/>
          <a:ln cap="flat">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AD001-C43B-44A8-8646-66B8C1212304}"/>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DE1E69B6-A008-47C5-9A38-BBFCF4989915}"/>
              </a:ext>
            </a:extLst>
          </p:cNvPr>
          <p:cNvSpPr txBox="1">
            <a:spLocks noGrp="1"/>
          </p:cNvSpPr>
          <p:nvPr>
            <p:ph type="body" idx="4294967295"/>
          </p:nvPr>
        </p:nvSpPr>
        <p:spPr>
          <a:xfrm>
            <a:off x="380884" y="1447915"/>
            <a:ext cx="3810240" cy="4572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t>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8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CF2D4C82-F236-4485-A9B3-0F3E00E883C8}"/>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0A447C24-216E-4AB2-82E7-363B1424DE2A}"/>
              </a:ext>
            </a:extLst>
          </p:cNvPr>
          <p:cNvPicPr>
            <a:picLocks noChangeAspect="1"/>
          </p:cNvPicPr>
          <p:nvPr/>
        </p:nvPicPr>
        <p:blipFill>
          <a:blip r:embed="rId4">
            <a:lum/>
            <a:alphaModFix/>
          </a:blip>
          <a:srcRect/>
          <a:stretch>
            <a:fillRect/>
          </a:stretch>
        </p:blipFill>
        <p:spPr>
          <a:xfrm>
            <a:off x="228600" y="1828800"/>
            <a:ext cx="8686800" cy="4743358"/>
          </a:xfrm>
          <a:prstGeom prst="rect">
            <a:avLst/>
          </a:prstGeom>
          <a:noFill/>
          <a:ln cap="flat">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20E15-A47F-4AE1-9F38-8DC43A51F080}"/>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47BFF4CD-D946-4947-BF58-67996F862084}"/>
              </a:ext>
            </a:extLst>
          </p:cNvPr>
          <p:cNvSpPr txBox="1">
            <a:spLocks noGrp="1"/>
          </p:cNvSpPr>
          <p:nvPr>
            <p:ph type="body" idx="4294967295"/>
          </p:nvPr>
        </p:nvSpPr>
        <p:spPr>
          <a:xfrm>
            <a:off x="380884" y="1447915"/>
            <a:ext cx="3810240" cy="4572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t>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8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3E8BDEDF-22B5-46A9-B1FE-EFB8CCA68B24}"/>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5961F91A-F404-4F63-8BB9-855A59CB432C}"/>
              </a:ext>
            </a:extLst>
          </p:cNvPr>
          <p:cNvPicPr>
            <a:picLocks noChangeAspect="1"/>
          </p:cNvPicPr>
          <p:nvPr/>
        </p:nvPicPr>
        <p:blipFill>
          <a:blip r:embed="rId4">
            <a:lum/>
            <a:alphaModFix/>
          </a:blip>
          <a:srcRect/>
          <a:stretch>
            <a:fillRect/>
          </a:stretch>
        </p:blipFill>
        <p:spPr>
          <a:xfrm>
            <a:off x="380884" y="1828800"/>
            <a:ext cx="8534515" cy="4743358"/>
          </a:xfrm>
          <a:prstGeom prst="rect">
            <a:avLst/>
          </a:prstGeom>
          <a:noFill/>
          <a:ln cap="flat">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87B99C-5C44-488F-ADCF-87541BD96F4E}"/>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0C606E1-51E2-42D7-A3DB-2E126C5DD186}"/>
              </a:ext>
            </a:extLst>
          </p:cNvPr>
          <p:cNvSpPr txBox="1">
            <a:spLocks noGrp="1"/>
          </p:cNvSpPr>
          <p:nvPr>
            <p:ph type="body" idx="4294967295"/>
          </p:nvPr>
        </p:nvSpPr>
        <p:spPr>
          <a:xfrm>
            <a:off x="380884" y="1447915"/>
            <a:ext cx="3810240" cy="4572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t>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8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4E6A1729-6D99-4870-964C-4202389716C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F67C5AE1-2BCF-4D51-A36B-1A02F7CDDC47}"/>
              </a:ext>
            </a:extLst>
          </p:cNvPr>
          <p:cNvPicPr>
            <a:picLocks noChangeAspect="1"/>
          </p:cNvPicPr>
          <p:nvPr/>
        </p:nvPicPr>
        <p:blipFill>
          <a:blip r:embed="rId4">
            <a:lum/>
            <a:alphaModFix/>
          </a:blip>
          <a:srcRect/>
          <a:stretch>
            <a:fillRect/>
          </a:stretch>
        </p:blipFill>
        <p:spPr>
          <a:xfrm>
            <a:off x="0" y="1905115"/>
            <a:ext cx="9144000" cy="4743358"/>
          </a:xfrm>
          <a:prstGeom prst="rect">
            <a:avLst/>
          </a:prstGeom>
          <a:noFill/>
          <a:ln cap="flat">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740480-08F9-4DD2-9AE7-72B4FB6A04B5}"/>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C8867F1-866B-46F9-8024-A97DB84C9A26}"/>
              </a:ext>
            </a:extLst>
          </p:cNvPr>
          <p:cNvSpPr txBox="1">
            <a:spLocks noGrp="1"/>
          </p:cNvSpPr>
          <p:nvPr>
            <p:ph type="body" idx="4294967295"/>
          </p:nvPr>
        </p:nvSpPr>
        <p:spPr>
          <a:xfrm>
            <a:off x="380884" y="1447915"/>
            <a:ext cx="3810240" cy="4572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t>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8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22EFF26A-3ECB-45F6-B27D-29D24C6E1DB5}"/>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C3D15A39-947B-4AFC-9691-5C04A2CF40A0}"/>
              </a:ext>
            </a:extLst>
          </p:cNvPr>
          <p:cNvPicPr>
            <a:picLocks noChangeAspect="1"/>
          </p:cNvPicPr>
          <p:nvPr/>
        </p:nvPicPr>
        <p:blipFill>
          <a:blip r:embed="rId4">
            <a:lum/>
            <a:alphaModFix/>
          </a:blip>
          <a:srcRect/>
          <a:stretch>
            <a:fillRect/>
          </a:stretch>
        </p:blipFill>
        <p:spPr>
          <a:xfrm>
            <a:off x="228600" y="1905115"/>
            <a:ext cx="8610484" cy="4743358"/>
          </a:xfrm>
          <a:prstGeom prst="rect">
            <a:avLst/>
          </a:prstGeom>
          <a:noFill/>
          <a:ln cap="flat">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B4659-A305-43F5-ACE5-ED6A6931D829}"/>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DAD1DBB1-C84E-40E8-9F95-158A71952E4D}"/>
              </a:ext>
            </a:extLst>
          </p:cNvPr>
          <p:cNvSpPr txBox="1">
            <a:spLocks noGrp="1"/>
          </p:cNvSpPr>
          <p:nvPr>
            <p:ph type="body" idx="4294967295"/>
          </p:nvPr>
        </p:nvSpPr>
        <p:spPr>
          <a:xfrm>
            <a:off x="380884" y="1447915"/>
            <a:ext cx="3810240" cy="4572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t>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8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CC4357BD-7C2F-43B9-96A5-5DA5446480A9}"/>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E80A8B64-7D8B-4D85-8975-A5E45AAB5AB3}"/>
              </a:ext>
            </a:extLst>
          </p:cNvPr>
          <p:cNvPicPr>
            <a:picLocks noChangeAspect="1"/>
          </p:cNvPicPr>
          <p:nvPr/>
        </p:nvPicPr>
        <p:blipFill>
          <a:blip r:embed="rId4">
            <a:lum/>
            <a:alphaModFix/>
          </a:blip>
          <a:srcRect/>
          <a:stretch>
            <a:fillRect/>
          </a:stretch>
        </p:blipFill>
        <p:spPr>
          <a:xfrm>
            <a:off x="228600" y="1905115"/>
            <a:ext cx="8686800" cy="4743358"/>
          </a:xfrm>
          <a:prstGeom prst="rect">
            <a:avLst/>
          </a:prstGeom>
          <a:noFill/>
          <a:ln cap="flat">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63FD7-855F-4D7E-9E2B-CE050E0F0F96}"/>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B5A3910-BB53-491E-AE34-073AD5452E26}"/>
              </a:ext>
            </a:extLst>
          </p:cNvPr>
          <p:cNvSpPr txBox="1">
            <a:spLocks noGrp="1"/>
          </p:cNvSpPr>
          <p:nvPr>
            <p:ph type="body" idx="4294967295"/>
          </p:nvPr>
        </p:nvSpPr>
        <p:spPr>
          <a:xfrm>
            <a:off x="380884" y="1447915"/>
            <a:ext cx="3810240" cy="4572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t>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8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8D5A49A1-F58C-4DE6-93C0-DF183E5A5BD5}"/>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C047B9FC-1219-4A99-A7E9-BF3A07AF3F04}"/>
              </a:ext>
            </a:extLst>
          </p:cNvPr>
          <p:cNvPicPr>
            <a:picLocks noChangeAspect="1"/>
          </p:cNvPicPr>
          <p:nvPr/>
        </p:nvPicPr>
        <p:blipFill>
          <a:blip r:embed="rId4">
            <a:lum/>
            <a:alphaModFix/>
          </a:blip>
          <a:srcRect/>
          <a:stretch>
            <a:fillRect/>
          </a:stretch>
        </p:blipFill>
        <p:spPr>
          <a:xfrm>
            <a:off x="228600" y="1905115"/>
            <a:ext cx="8686800" cy="4743358"/>
          </a:xfrm>
          <a:prstGeom prst="rect">
            <a:avLst/>
          </a:prstGeom>
          <a:noFill/>
          <a:ln cap="flat">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AA98A-CF01-4E46-8599-6ACE12C67F59}"/>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F6DD7DAD-F25B-4035-ABBC-8D5E29FCE77C}"/>
              </a:ext>
            </a:extLst>
          </p:cNvPr>
          <p:cNvSpPr txBox="1">
            <a:spLocks noGrp="1"/>
          </p:cNvSpPr>
          <p:nvPr>
            <p:ph type="body" idx="4294967295"/>
          </p:nvPr>
        </p:nvSpPr>
        <p:spPr>
          <a:xfrm>
            <a:off x="380884" y="1447915"/>
            <a:ext cx="3810240" cy="45720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a:t>INSTALACIÓN.</a:t>
            </a: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800" b="1" i="1">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a:p>
            <a:pPr marL="690481" lvl="1" indent="-347755" algn="just">
              <a:lnSpc>
                <a:spcPct val="100000"/>
              </a:lnSpc>
              <a:spcBef>
                <a:spcPts val="65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3000">
              <a:latin typeface="Arial" pitchFamily="18"/>
            </a:endParaRPr>
          </a:p>
        </p:txBody>
      </p:sp>
      <p:pic>
        <p:nvPicPr>
          <p:cNvPr id="4" name="Imagen 3">
            <a:extLst>
              <a:ext uri="{FF2B5EF4-FFF2-40B4-BE49-F238E27FC236}">
                <a16:creationId xmlns:a16="http://schemas.microsoft.com/office/drawing/2014/main" id="{14E4C054-C305-4EF4-82C4-4B99484DAA5A}"/>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65020E67-BF34-46D3-9993-CFA68BF4E393}"/>
              </a:ext>
            </a:extLst>
          </p:cNvPr>
          <p:cNvPicPr>
            <a:picLocks noChangeAspect="1"/>
          </p:cNvPicPr>
          <p:nvPr/>
        </p:nvPicPr>
        <p:blipFill>
          <a:blip r:embed="rId4">
            <a:lum/>
            <a:alphaModFix/>
          </a:blip>
          <a:srcRect/>
          <a:stretch>
            <a:fillRect/>
          </a:stretch>
        </p:blipFill>
        <p:spPr>
          <a:xfrm>
            <a:off x="228600" y="1828800"/>
            <a:ext cx="8686800" cy="4743358"/>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400" dirty="0">
                <a:latin typeface="Arial" pitchFamily="18"/>
              </a:rPr>
              <a:t>En 1969 en los laboratorios </a:t>
            </a:r>
            <a:r>
              <a:rPr lang="en-US" sz="2400" dirty="0">
                <a:latin typeface="Arial" pitchFamily="18"/>
              </a:rPr>
              <a:t>BTL (Bell Telephone Labs)</a:t>
            </a:r>
          </a:p>
          <a:p>
            <a:pPr marL="457200" lvl="2" indent="0" algn="just">
              <a:spcBef>
                <a:spcPts val="650"/>
              </a:spcBef>
              <a:buClr>
                <a:srgbClr val="330066"/>
              </a:buClr>
              <a:buSzPct val="70000"/>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n-US" sz="2400" dirty="0">
                <a:latin typeface="Arial" pitchFamily="18"/>
              </a:rPr>
              <a:t>de AT&amp;T </a:t>
            </a:r>
            <a:r>
              <a:rPr lang="es-MX" sz="2400" dirty="0">
                <a:latin typeface="Arial" pitchFamily="18"/>
              </a:rPr>
              <a:t>dos ingenieros de los BTL que participaban</a:t>
            </a:r>
          </a:p>
          <a:p>
            <a:pPr marL="457200" lvl="2" indent="0" algn="just">
              <a:spcBef>
                <a:spcPts val="650"/>
              </a:spcBef>
              <a:buClr>
                <a:srgbClr val="330066"/>
              </a:buClr>
              <a:buSzPct val="70000"/>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en MULTICS, Ken Thompson y Dennis Ritchie, encontraron un ordenador que no estaba utilizando nadie, un DEC PDP7</a:t>
            </a: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pic>
        <p:nvPicPr>
          <p:cNvPr id="6" name="Imagen 5">
            <a:extLst>
              <a:ext uri="{FF2B5EF4-FFF2-40B4-BE49-F238E27FC236}">
                <a16:creationId xmlns:a16="http://schemas.microsoft.com/office/drawing/2014/main" id="{A330E3DE-EB6D-48AC-845F-F3F6718E61F4}"/>
              </a:ext>
            </a:extLst>
          </p:cNvPr>
          <p:cNvPicPr>
            <a:picLocks noChangeAspect="1"/>
          </p:cNvPicPr>
          <p:nvPr/>
        </p:nvPicPr>
        <p:blipFill>
          <a:blip r:embed="rId4"/>
          <a:stretch>
            <a:fillRect/>
          </a:stretch>
        </p:blipFill>
        <p:spPr>
          <a:xfrm>
            <a:off x="992064" y="4371033"/>
            <a:ext cx="2983989" cy="193959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50800" dir="5400000" algn="ctr" rotWithShape="0">
              <a:srgbClr val="000000"/>
            </a:outerShdw>
            <a:softEdge rad="76200"/>
          </a:effectLst>
        </p:spPr>
      </p:pic>
      <p:pic>
        <p:nvPicPr>
          <p:cNvPr id="7" name="Imagen 6">
            <a:extLst>
              <a:ext uri="{FF2B5EF4-FFF2-40B4-BE49-F238E27FC236}">
                <a16:creationId xmlns:a16="http://schemas.microsoft.com/office/drawing/2014/main" id="{6925863F-7BFA-482F-81DF-F34EA12B36A1}"/>
              </a:ext>
            </a:extLst>
          </p:cNvPr>
          <p:cNvPicPr>
            <a:picLocks noChangeAspect="1"/>
          </p:cNvPicPr>
          <p:nvPr/>
        </p:nvPicPr>
        <p:blipFill>
          <a:blip r:embed="rId5"/>
          <a:stretch>
            <a:fillRect/>
          </a:stretch>
        </p:blipFill>
        <p:spPr>
          <a:xfrm>
            <a:off x="4687716" y="3944520"/>
            <a:ext cx="3464220" cy="2608197"/>
          </a:xfrm>
          <a:prstGeom prst="rect">
            <a:avLst/>
          </a:prstGeom>
          <a:effectLst>
            <a:softEdge rad="101600"/>
          </a:effectLst>
        </p:spPr>
      </p:pic>
    </p:spTree>
    <p:extLst>
      <p:ext uri="{BB962C8B-B14F-4D97-AF65-F5344CB8AC3E}">
        <p14:creationId xmlns:p14="http://schemas.microsoft.com/office/powerpoint/2010/main" val="2501282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979CC-EFDE-4203-95FA-339BE7AC27DF}"/>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1743A665-5E86-4870-9E71-BD3E62A7FED8}"/>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Arrancando Ubuntu - Identificación</a:t>
            </a: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b="1" i="1">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p:txBody>
      </p:sp>
      <p:pic>
        <p:nvPicPr>
          <p:cNvPr id="4" name="Imagen 3">
            <a:extLst>
              <a:ext uri="{FF2B5EF4-FFF2-40B4-BE49-F238E27FC236}">
                <a16:creationId xmlns:a16="http://schemas.microsoft.com/office/drawing/2014/main" id="{0DABD5E7-38C3-4105-A247-08A60EA1E611}"/>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D4A0AA6D-6040-4646-AA2A-D1FD8C3CC50A}"/>
              </a:ext>
            </a:extLst>
          </p:cNvPr>
          <p:cNvPicPr>
            <a:picLocks noChangeAspect="1"/>
          </p:cNvPicPr>
          <p:nvPr/>
        </p:nvPicPr>
        <p:blipFill>
          <a:blip r:embed="rId4">
            <a:lum/>
            <a:alphaModFix/>
          </a:blip>
          <a:srcRect/>
          <a:stretch>
            <a:fillRect/>
          </a:stretch>
        </p:blipFill>
        <p:spPr>
          <a:xfrm>
            <a:off x="1331997" y="2276636"/>
            <a:ext cx="5400720" cy="4384438"/>
          </a:xfrm>
          <a:prstGeom prst="rect">
            <a:avLst/>
          </a:prstGeom>
          <a:noFill/>
          <a:ln cap="flat">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9BBB1-232A-45BA-82D1-6DF6D1ED9659}"/>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53DA2996-092C-49A1-9017-DFEED55F8299}"/>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Arrancando Ubuntu - Escritorio</a:t>
            </a: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b="1" i="1">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p:txBody>
      </p:sp>
      <p:pic>
        <p:nvPicPr>
          <p:cNvPr id="4" name="Imagen 3">
            <a:extLst>
              <a:ext uri="{FF2B5EF4-FFF2-40B4-BE49-F238E27FC236}">
                <a16:creationId xmlns:a16="http://schemas.microsoft.com/office/drawing/2014/main" id="{D73EDBCD-2CBC-437C-A9FA-4DE5E893FF9B}"/>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A6D4747F-8560-4AE7-ADB2-C1270656AED4}"/>
              </a:ext>
            </a:extLst>
          </p:cNvPr>
          <p:cNvPicPr>
            <a:picLocks noChangeAspect="1"/>
          </p:cNvPicPr>
          <p:nvPr/>
        </p:nvPicPr>
        <p:blipFill>
          <a:blip r:embed="rId4">
            <a:lum/>
            <a:alphaModFix/>
          </a:blip>
          <a:srcRect/>
          <a:stretch>
            <a:fillRect/>
          </a:stretch>
        </p:blipFill>
        <p:spPr>
          <a:xfrm>
            <a:off x="1250999" y="2236677"/>
            <a:ext cx="7209001" cy="4621322"/>
          </a:xfrm>
          <a:prstGeom prst="rect">
            <a:avLst/>
          </a:prstGeom>
          <a:noFill/>
          <a:ln cap="flat">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9D08DB-983D-4FB5-B793-9D3298AF26CF}"/>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8173D211-9433-477F-8F25-564893B7E8FB}"/>
              </a:ext>
            </a:extLst>
          </p:cNvPr>
          <p:cNvSpPr txBox="1">
            <a:spLocks noGrp="1"/>
          </p:cNvSpPr>
          <p:nvPr>
            <p:ph type="body" idx="4294967295"/>
          </p:nvPr>
        </p:nvSpPr>
        <p:spPr>
          <a:xfrm>
            <a:off x="457200" y="1719355"/>
            <a:ext cx="8229600" cy="4411440"/>
          </a:xfrm>
        </p:spPr>
        <p:txBody>
          <a:bodyPr/>
          <a:lstStyle/>
          <a:p>
            <a:pPr marL="0" lvl="0" indent="0" algn="just">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Ubuntu - Escritorio</a:t>
            </a: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b="1" i="1">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p:txBody>
      </p:sp>
      <p:pic>
        <p:nvPicPr>
          <p:cNvPr id="4" name="Imagen 3">
            <a:extLst>
              <a:ext uri="{FF2B5EF4-FFF2-40B4-BE49-F238E27FC236}">
                <a16:creationId xmlns:a16="http://schemas.microsoft.com/office/drawing/2014/main" id="{8AA32F5E-4233-4398-9E75-BF13E5228272}"/>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7B128A76-AC70-4289-94B2-55356EF5A8A4}"/>
              </a:ext>
            </a:extLst>
          </p:cNvPr>
          <p:cNvPicPr>
            <a:picLocks noChangeAspect="1"/>
          </p:cNvPicPr>
          <p:nvPr/>
        </p:nvPicPr>
        <p:blipFill>
          <a:blip r:embed="rId4">
            <a:lum/>
            <a:alphaModFix/>
          </a:blip>
          <a:srcRect/>
          <a:stretch>
            <a:fillRect/>
          </a:stretch>
        </p:blipFill>
        <p:spPr>
          <a:xfrm>
            <a:off x="1115997" y="2301837"/>
            <a:ext cx="6551639" cy="4556162"/>
          </a:xfrm>
          <a:prstGeom prst="rect">
            <a:avLst/>
          </a:prstGeom>
          <a:noFill/>
          <a:ln cap="flat">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E85645-93D7-4DF2-B7CF-ED0B6187978A}"/>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DFD1BA8F-BDE4-4383-BBAD-5E5CC9BEEC71}"/>
              </a:ext>
            </a:extLst>
          </p:cNvPr>
          <p:cNvSpPr txBox="1">
            <a:spLocks noGrp="1"/>
          </p:cNvSpPr>
          <p:nvPr>
            <p:ph type="body" idx="4294967295"/>
          </p:nvPr>
        </p:nvSpPr>
        <p:spPr>
          <a:xfrm>
            <a:off x="468355" y="1556994"/>
            <a:ext cx="8229600" cy="4411797"/>
          </a:xfrm>
        </p:spPr>
        <p:txBody>
          <a:bodyPr/>
          <a:lstStyle/>
          <a:p>
            <a:pPr marL="0" lvl="0" indent="0" algn="just">
              <a:spcBef>
                <a:spcPts val="5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t>Ubuntu – Aplicaciones – Accesorios – Terminal (ctrl + alt+ T)</a:t>
            </a:r>
          </a:p>
          <a:p>
            <a:pPr marL="691917" lvl="1" indent="-345963" algn="just">
              <a:lnSpc>
                <a:spcPct val="100000"/>
              </a:lnSpc>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2000" b="1" i="1">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p:txBody>
      </p:sp>
      <p:pic>
        <p:nvPicPr>
          <p:cNvPr id="4" name="Imagen 3">
            <a:extLst>
              <a:ext uri="{FF2B5EF4-FFF2-40B4-BE49-F238E27FC236}">
                <a16:creationId xmlns:a16="http://schemas.microsoft.com/office/drawing/2014/main" id="{44A015F3-D10B-4AA9-8BAF-A396B58C8D04}"/>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2EFC3AED-E431-4BBA-8C01-D7EA909F95EF}"/>
              </a:ext>
            </a:extLst>
          </p:cNvPr>
          <p:cNvPicPr>
            <a:picLocks noChangeAspect="1"/>
          </p:cNvPicPr>
          <p:nvPr/>
        </p:nvPicPr>
        <p:blipFill>
          <a:blip r:embed="rId4">
            <a:lum/>
            <a:alphaModFix/>
          </a:blip>
          <a:srcRect/>
          <a:stretch>
            <a:fillRect/>
          </a:stretch>
        </p:blipFill>
        <p:spPr>
          <a:xfrm>
            <a:off x="1187284" y="1989002"/>
            <a:ext cx="7129796" cy="4465801"/>
          </a:xfrm>
          <a:prstGeom prst="rect">
            <a:avLst/>
          </a:prstGeom>
          <a:noFill/>
          <a:ln cap="flat">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235DF9-1FD1-4751-9C23-2577DED7538B}"/>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27E03A38-1D90-4D6C-A16A-D74D81A2FE32}"/>
              </a:ext>
            </a:extLst>
          </p:cNvPr>
          <p:cNvSpPr txBox="1">
            <a:spLocks noGrp="1"/>
          </p:cNvSpPr>
          <p:nvPr>
            <p:ph type="body" idx="4294967295"/>
          </p:nvPr>
        </p:nvSpPr>
        <p:spPr>
          <a:xfrm>
            <a:off x="468355" y="1556994"/>
            <a:ext cx="8229600" cy="4411797"/>
          </a:xfrm>
        </p:spPr>
        <p:txBody>
          <a:bodyPr/>
          <a:lstStyle/>
          <a:p>
            <a:pPr marL="0" lvl="0" indent="0" algn="just">
              <a:spcBef>
                <a:spcPts val="5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t>Sistema de Archivos.</a:t>
            </a:r>
          </a:p>
          <a:p>
            <a:pPr marL="691917" lvl="1" indent="-345963" algn="just">
              <a:lnSpc>
                <a:spcPct val="100000"/>
              </a:lnSpc>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2000" b="1" i="1">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a:p>
            <a:pPr marL="691917" lvl="1" indent="-345963" algn="just">
              <a:lnSpc>
                <a:spcPct val="100000"/>
              </a:lnSpc>
              <a:spcBef>
                <a:spcPts val="650"/>
              </a:spcBef>
              <a:buNone/>
              <a:tabLst>
                <a:tab pos="691917" algn="l"/>
                <a:tab pos="798115" algn="l"/>
                <a:tab pos="1247396" algn="l"/>
                <a:tab pos="1696678" algn="l"/>
                <a:tab pos="2145959" algn="l"/>
                <a:tab pos="2595240" algn="l"/>
                <a:tab pos="3044512" algn="l"/>
                <a:tab pos="3493794" algn="l"/>
                <a:tab pos="3943075" algn="l"/>
                <a:tab pos="4392356" algn="l"/>
                <a:tab pos="4841637" algn="l"/>
                <a:tab pos="5290553" algn="l"/>
                <a:tab pos="5739834" algn="l"/>
                <a:tab pos="6189116" algn="l"/>
                <a:tab pos="6638397" algn="l"/>
                <a:tab pos="7087678" algn="l"/>
                <a:tab pos="7536959" algn="l"/>
                <a:tab pos="7986232" algn="l"/>
                <a:tab pos="8435513" algn="l"/>
                <a:tab pos="8884794" algn="l"/>
                <a:tab pos="9334075" algn="l"/>
              </a:tabLst>
            </a:pPr>
            <a:endParaRPr lang="es-ES" sz="3000">
              <a:latin typeface="Arial" pitchFamily="18"/>
            </a:endParaRPr>
          </a:p>
        </p:txBody>
      </p:sp>
      <p:pic>
        <p:nvPicPr>
          <p:cNvPr id="4" name="Imagen 3">
            <a:extLst>
              <a:ext uri="{FF2B5EF4-FFF2-40B4-BE49-F238E27FC236}">
                <a16:creationId xmlns:a16="http://schemas.microsoft.com/office/drawing/2014/main" id="{EBA273B4-F2A0-4BEF-92A6-BC8CFA175E8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5" name="Imagen 4">
            <a:extLst>
              <a:ext uri="{FF2B5EF4-FFF2-40B4-BE49-F238E27FC236}">
                <a16:creationId xmlns:a16="http://schemas.microsoft.com/office/drawing/2014/main" id="{9A88046F-E84B-423D-B4FC-6F702158F9CB}"/>
              </a:ext>
            </a:extLst>
          </p:cNvPr>
          <p:cNvPicPr>
            <a:picLocks noChangeAspect="1"/>
          </p:cNvPicPr>
          <p:nvPr/>
        </p:nvPicPr>
        <p:blipFill>
          <a:blip r:embed="rId4">
            <a:lum/>
            <a:alphaModFix/>
          </a:blip>
          <a:srcRect/>
          <a:stretch>
            <a:fillRect/>
          </a:stretch>
        </p:blipFill>
        <p:spPr>
          <a:xfrm>
            <a:off x="826919" y="1989002"/>
            <a:ext cx="7640644" cy="4859642"/>
          </a:xfrm>
          <a:prstGeom prst="rect">
            <a:avLst/>
          </a:prstGeom>
          <a:noFill/>
          <a:ln cap="flat">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BFBB16-E5CC-4C26-B1E0-0CF205A2BAC3}"/>
              </a:ext>
            </a:extLst>
          </p:cNvPr>
          <p:cNvSpPr txBox="1">
            <a:spLocks noGrp="1"/>
          </p:cNvSpPr>
          <p:nvPr>
            <p:ph type="title" idx="4294967295"/>
          </p:nvPr>
        </p:nvSpPr>
        <p:spPr>
          <a:xfrm>
            <a:off x="456843" y="122035"/>
            <a:ext cx="7543800" cy="1295640"/>
          </a:xfrm>
        </p:spPr>
        <p:txBody>
          <a:bodyPr>
            <a:spAutoFit/>
          </a:bodyPr>
          <a:lstStyle/>
          <a:p>
            <a:pPr lvl="0"/>
            <a:r>
              <a:rPr lang="es-ES"/>
              <a:t>LINUX / </a:t>
            </a:r>
            <a:r>
              <a:rPr lang="es-ES" sz="4300"/>
              <a:t>UBUNTU</a:t>
            </a:r>
          </a:p>
        </p:txBody>
      </p:sp>
      <p:sp>
        <p:nvSpPr>
          <p:cNvPr id="3" name="Marcador de texto 2">
            <a:extLst>
              <a:ext uri="{FF2B5EF4-FFF2-40B4-BE49-F238E27FC236}">
                <a16:creationId xmlns:a16="http://schemas.microsoft.com/office/drawing/2014/main" id="{9E8238F4-E437-479B-842B-80FF15AEAEC8}"/>
              </a:ext>
            </a:extLst>
          </p:cNvPr>
          <p:cNvSpPr txBox="1">
            <a:spLocks noGrp="1"/>
          </p:cNvSpPr>
          <p:nvPr>
            <p:ph type="body" idx="4294967295"/>
          </p:nvPr>
        </p:nvSpPr>
        <p:spPr>
          <a:xfrm>
            <a:off x="304915" y="1371243"/>
            <a:ext cx="8610484" cy="5258156"/>
          </a:xfrm>
        </p:spPr>
        <p:txBody>
          <a:bodyPr>
            <a:spAutoFit/>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Términos introductorios.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i="1">
                <a:latin typeface="Arial" pitchFamily="18"/>
              </a:rPr>
              <a:t>Comando</a:t>
            </a:r>
            <a:r>
              <a:rPr lang="es-ES" sz="2100">
                <a:latin typeface="Arial" pitchFamily="18"/>
              </a:rPr>
              <a:t>: Instrucción que se le da al ordenador con el teclado o con el ratón.</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i="1">
                <a:latin typeface="Arial" pitchFamily="18"/>
              </a:rPr>
              <a:t>Línea de comandos</a:t>
            </a:r>
            <a:r>
              <a:rPr lang="es-ES" sz="2100">
                <a:latin typeface="Arial" pitchFamily="18"/>
              </a:rPr>
              <a:t>: El lugar donde el intérprete de comandos de la shell. Ejecuta el comando.</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i="1">
                <a:latin typeface="Arial" pitchFamily="18"/>
              </a:rPr>
              <a:t>Escritorio gráfico</a:t>
            </a:r>
            <a:r>
              <a:rPr lang="es-ES" sz="2100">
                <a:latin typeface="Arial" pitchFamily="18"/>
              </a:rPr>
              <a:t>: El área más visible de una GUI. El escritorio es donde los iconos de </a:t>
            </a:r>
            <a:r>
              <a:rPr lang="es-ES" sz="2100" b="1">
                <a:latin typeface="Arial" pitchFamily="18"/>
              </a:rPr>
              <a:t>Carpeta de inicio </a:t>
            </a:r>
            <a:r>
              <a:rPr lang="es-ES" sz="2100">
                <a:latin typeface="Arial" pitchFamily="18"/>
              </a:rPr>
              <a:t>y </a:t>
            </a:r>
            <a:r>
              <a:rPr lang="es-ES" sz="2100" b="1">
                <a:latin typeface="Arial" pitchFamily="18"/>
              </a:rPr>
              <a:t>Empezar aquí </a:t>
            </a:r>
            <a:r>
              <a:rPr lang="es-ES" sz="2100">
                <a:latin typeface="Arial" pitchFamily="18"/>
              </a:rPr>
              <a:t>están localizados. Puede personalizar su escritorio para colocarle fondos especiales, colores y fotos para darle un toque personal.</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i="1">
                <a:latin typeface="Arial" pitchFamily="18"/>
              </a:rPr>
              <a:t>Interfaz gráfica del usuario (GUI)</a:t>
            </a:r>
            <a:r>
              <a:rPr lang="es-ES" sz="2200" b="1">
                <a:latin typeface="Arial" pitchFamily="18"/>
              </a:rPr>
              <a:t>:</a:t>
            </a:r>
            <a:r>
              <a:rPr lang="es-ES" sz="2200">
                <a:latin typeface="Arial" pitchFamily="18"/>
              </a:rPr>
              <a:t> Un término general para las ventanas interactivas, iconos, menús y paneles que le permiten al usuario iniciar acciones tales como iniciar aplicaciones y abrir archivos usando el ratón o el teclado.</a:t>
            </a:r>
          </a:p>
          <a:p>
            <a:pPr marL="687235" lvl="1" indent="-345963" algn="just">
              <a:lnSpc>
                <a:spcPct val="100000"/>
              </a:lnSpc>
              <a:spcBef>
                <a:spcPts val="650"/>
              </a:spcBef>
              <a:buNone/>
              <a:tabLst>
                <a:tab pos="687235" algn="l"/>
                <a:tab pos="793433" algn="l"/>
                <a:tab pos="1242714" algn="l"/>
                <a:tab pos="1691996" algn="l"/>
                <a:tab pos="2141277" algn="l"/>
                <a:tab pos="2590558" algn="l"/>
                <a:tab pos="3039830" algn="l"/>
                <a:tab pos="3489112" algn="l"/>
                <a:tab pos="3938393" algn="l"/>
                <a:tab pos="4387674" algn="l"/>
                <a:tab pos="4836955" algn="l"/>
                <a:tab pos="5285871" algn="l"/>
                <a:tab pos="5735152" algn="l"/>
                <a:tab pos="6184434" algn="l"/>
                <a:tab pos="6633715" algn="l"/>
                <a:tab pos="7082996" algn="l"/>
                <a:tab pos="7532277" algn="l"/>
                <a:tab pos="7981550" algn="l"/>
                <a:tab pos="8430831" algn="l"/>
                <a:tab pos="8880112" algn="l"/>
                <a:tab pos="9329393" algn="l"/>
              </a:tabLst>
            </a:pPr>
            <a:endParaRPr lang="es-ES" sz="2200">
              <a:latin typeface="Arial" pitchFamily="18"/>
            </a:endParaRPr>
          </a:p>
        </p:txBody>
      </p:sp>
      <p:pic>
        <p:nvPicPr>
          <p:cNvPr id="4" name="Imagen 3">
            <a:extLst>
              <a:ext uri="{FF2B5EF4-FFF2-40B4-BE49-F238E27FC236}">
                <a16:creationId xmlns:a16="http://schemas.microsoft.com/office/drawing/2014/main" id="{064AF834-6E81-4AC1-878E-D437289E085C}"/>
              </a:ext>
            </a:extLst>
          </p:cNvPr>
          <p:cNvPicPr>
            <a:picLocks noChangeAspect="1"/>
          </p:cNvPicPr>
          <p:nvPr/>
        </p:nvPicPr>
        <p:blipFill>
          <a:blip r:embed="rId3">
            <a:lum/>
            <a:alphaModFix/>
          </a:blip>
          <a:srcRect/>
          <a:stretch>
            <a:fillRect/>
          </a:stretch>
        </p:blipFill>
        <p:spPr>
          <a:xfrm>
            <a:off x="7091281" y="251642"/>
            <a:ext cx="1368719" cy="1368363"/>
          </a:xfrm>
          <a:prstGeom prst="rect">
            <a:avLst/>
          </a:prstGeom>
          <a:noFill/>
          <a:ln cap="flat">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F3059-0826-4D33-ABB0-1A0CECF195B0}"/>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4B8719A-565C-49C8-B17E-1776453FDE8B}"/>
              </a:ext>
            </a:extLst>
          </p:cNvPr>
          <p:cNvSpPr txBox="1">
            <a:spLocks noGrp="1"/>
          </p:cNvSpPr>
          <p:nvPr>
            <p:ph type="body" idx="4294967295"/>
          </p:nvPr>
        </p:nvSpPr>
        <p:spPr>
          <a:xfrm>
            <a:off x="468355" y="1557360"/>
            <a:ext cx="8424723" cy="5377321"/>
          </a:xfrm>
        </p:spPr>
        <p:txBody>
          <a:bodyPr>
            <a:spAutoFit/>
          </a:bodyPr>
          <a:lstStyle/>
          <a:p>
            <a:pPr marL="0" lvl="0" indent="0" algn="just">
              <a:lnSpc>
                <a:spcPct val="9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Combinaciones de Teclas.</a:t>
            </a:r>
          </a:p>
          <a:p>
            <a:pPr marL="342717" lvl="1" indent="-342717" algn="just">
              <a:lnSpc>
                <a:spcPct val="100000"/>
              </a:lnSpc>
              <a:spcBef>
                <a:spcPts val="750"/>
              </a:spcBef>
              <a:buClr>
                <a:srgbClr val="000000"/>
              </a:buClr>
              <a:buFont typeface="Times New Roman" pitchFamily="18"/>
              <a:buChar char="–"/>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pPr>
            <a:r>
              <a:rPr lang="es-ES" sz="2200" b="1">
                <a:latin typeface="Arial" pitchFamily="18"/>
              </a:rPr>
              <a:t>[Ctrl] + [Alt] + [Delete]</a:t>
            </a:r>
            <a:r>
              <a:rPr lang="es-ES" sz="2200">
                <a:latin typeface="Arial" pitchFamily="18"/>
              </a:rPr>
              <a:t>  apagar y reiniciar su sistema Red Hat Linux. Cierra su sesión actual y reinicia el sistema operativo. Úselo sólo cuando el procedimiento normal de apagado no funcione.</a:t>
            </a:r>
          </a:p>
          <a:p>
            <a:pPr marL="342717" lvl="1" indent="-342717" algn="just">
              <a:lnSpc>
                <a:spcPct val="100000"/>
              </a:lnSpc>
              <a:spcBef>
                <a:spcPts val="750"/>
              </a:spcBef>
              <a:buClr>
                <a:srgbClr val="000000"/>
              </a:buClr>
              <a:buFont typeface="Times New Roman" pitchFamily="18"/>
              <a:buChar char="–"/>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pPr>
            <a:r>
              <a:rPr lang="es-ES" sz="2200" b="1">
                <a:latin typeface="Verdana" pitchFamily="34"/>
              </a:rPr>
              <a:t>[Alt] + [Tab]</a:t>
            </a:r>
            <a:r>
              <a:rPr lang="es-ES" sz="2200">
                <a:latin typeface="Verdana" pitchFamily="34"/>
              </a:rPr>
              <a:t>  cambiar de tarea en un ambiente de escritorio gráfico. Si tiene más de una aplicación abierta a la vez, puede usar las teclas [Alt] + [Tab] para cambiar entre las distintas tareas o aplicaciones abiertas.</a:t>
            </a:r>
          </a:p>
        </p:txBody>
      </p:sp>
      <p:pic>
        <p:nvPicPr>
          <p:cNvPr id="4" name="Imagen 3">
            <a:extLst>
              <a:ext uri="{FF2B5EF4-FFF2-40B4-BE49-F238E27FC236}">
                <a16:creationId xmlns:a16="http://schemas.microsoft.com/office/drawing/2014/main" id="{75F09515-06C0-4A86-A7CB-89812563E32A}"/>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11855-F7DE-4C83-A293-32FB4C8C75FF}"/>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E4341CAC-E443-4122-84C4-F2DA08D9F854}"/>
              </a:ext>
            </a:extLst>
          </p:cNvPr>
          <p:cNvSpPr txBox="1">
            <a:spLocks noGrp="1"/>
          </p:cNvSpPr>
          <p:nvPr>
            <p:ph type="body" idx="4294967295"/>
          </p:nvPr>
        </p:nvSpPr>
        <p:spPr>
          <a:xfrm>
            <a:off x="468355" y="1557360"/>
            <a:ext cx="8424723" cy="5377321"/>
          </a:xfrm>
        </p:spPr>
        <p:txBody>
          <a:bodyPr>
            <a:spAutoFit/>
          </a:bodyPr>
          <a:lstStyle/>
          <a:p>
            <a:pPr marL="0" lvl="0" indent="0" algn="just">
              <a:lnSpc>
                <a:spcPct val="9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Combinaciones de Teclas.</a:t>
            </a:r>
          </a:p>
          <a:p>
            <a:pPr marL="342717" lvl="1" indent="-342717">
              <a:lnSpc>
                <a:spcPct val="100000"/>
              </a:lnSpc>
              <a:spcBef>
                <a:spcPts val="750"/>
              </a:spcBef>
              <a:buClr>
                <a:srgbClr val="000000"/>
              </a:buClr>
              <a:buFont typeface="Times New Roman" pitchFamily="18"/>
              <a:buChar char="–"/>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pPr>
            <a:r>
              <a:rPr lang="es-ES" sz="2200">
                <a:latin typeface="Arial" pitchFamily="18"/>
              </a:rPr>
              <a:t>[</a:t>
            </a:r>
            <a:r>
              <a:rPr lang="es-ES" sz="2200" b="1">
                <a:latin typeface="Arial" pitchFamily="18"/>
              </a:rPr>
              <a:t>Ctrl] + [a]</a:t>
            </a:r>
            <a:r>
              <a:rPr lang="es-ES" sz="2200">
                <a:latin typeface="Arial" pitchFamily="18"/>
              </a:rPr>
              <a:t>  mueve el cursor al principio de la línea. Funciona en muchos editores de texto y en el campo de URL de </a:t>
            </a:r>
            <a:r>
              <a:rPr lang="es-ES" sz="2100" b="1">
                <a:latin typeface="Verdana" pitchFamily="34"/>
              </a:rPr>
              <a:t>Mozilla</a:t>
            </a:r>
            <a:r>
              <a:rPr lang="es-ES" sz="2200">
                <a:latin typeface="Arial" pitchFamily="18"/>
              </a:rPr>
              <a:t>.</a:t>
            </a:r>
          </a:p>
          <a:p>
            <a:pPr marL="342717" lvl="1" indent="-342717">
              <a:lnSpc>
                <a:spcPct val="100000"/>
              </a:lnSpc>
              <a:spcBef>
                <a:spcPts val="750"/>
              </a:spcBef>
              <a:buClr>
                <a:srgbClr val="000000"/>
              </a:buClr>
              <a:buFont typeface="Times New Roman" pitchFamily="18"/>
              <a:buChar char="–"/>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pPr>
            <a:r>
              <a:rPr lang="es-ES" sz="2200" b="1">
                <a:latin typeface="Arial" pitchFamily="18"/>
              </a:rPr>
              <a:t>[Ctrl] + [d]</a:t>
            </a:r>
            <a:r>
              <a:rPr lang="es-ES" sz="2200">
                <a:latin typeface="Arial" pitchFamily="18"/>
              </a:rPr>
              <a:t>  desconectar de un terminal o una consola. Úselo en lugar de escribir exit.</a:t>
            </a:r>
          </a:p>
          <a:p>
            <a:pPr marL="342717" lvl="1" indent="-342717">
              <a:lnSpc>
                <a:spcPct val="100000"/>
              </a:lnSpc>
              <a:spcBef>
                <a:spcPts val="750"/>
              </a:spcBef>
              <a:buClr>
                <a:srgbClr val="000000"/>
              </a:buClr>
              <a:buFont typeface="Times New Roman" pitchFamily="18"/>
              <a:buChar char="–"/>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pPr>
            <a:r>
              <a:rPr lang="es-ES" sz="2200">
                <a:latin typeface="Arial" pitchFamily="18"/>
              </a:rPr>
              <a:t>[Ctrl] + [e]  mueve el cursor al final de la línea. Funciona en muchos editores de texto y en el campo de URL en </a:t>
            </a:r>
            <a:r>
              <a:rPr lang="es-ES" sz="2100" b="1">
                <a:latin typeface="Verdana" pitchFamily="34"/>
              </a:rPr>
              <a:t>Mozilla</a:t>
            </a:r>
            <a:r>
              <a:rPr lang="es-ES" sz="2200">
                <a:latin typeface="Verdana" pitchFamily="34"/>
              </a:rPr>
              <a:t>.</a:t>
            </a:r>
          </a:p>
          <a:p>
            <a:pPr marL="342717" lvl="1" indent="-342717">
              <a:lnSpc>
                <a:spcPct val="100000"/>
              </a:lnSpc>
              <a:spcBef>
                <a:spcPts val="750"/>
              </a:spcBef>
              <a:buClr>
                <a:srgbClr val="000000"/>
              </a:buClr>
              <a:buFont typeface="Times New Roman" pitchFamily="18"/>
              <a:buChar char="–"/>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pPr>
            <a:r>
              <a:rPr lang="es-ES" sz="2200" b="1">
                <a:latin typeface="Arial" pitchFamily="18"/>
              </a:rPr>
              <a:t>[Ctrl] + [l] </a:t>
            </a:r>
            <a:r>
              <a:rPr lang="es-ES" sz="2200">
                <a:latin typeface="Arial" pitchFamily="18"/>
              </a:rPr>
              <a:t> limpia el Terminal. Este atajo de teclado hace lo mismo que teclear clear en la línea de comandos.</a:t>
            </a:r>
          </a:p>
          <a:p>
            <a:pPr marL="342717" lvl="1" indent="-342717">
              <a:lnSpc>
                <a:spcPct val="100000"/>
              </a:lnSpc>
              <a:spcBef>
                <a:spcPts val="750"/>
              </a:spcBef>
              <a:buClr>
                <a:srgbClr val="000000"/>
              </a:buClr>
              <a:buFont typeface="Times New Roman" pitchFamily="18"/>
              <a:buChar char="–"/>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pPr>
            <a:r>
              <a:rPr lang="es-ES" sz="2200" b="1">
                <a:latin typeface="Arial" pitchFamily="18"/>
              </a:rPr>
              <a:t>[Ctrl] + [u] </a:t>
            </a:r>
            <a:r>
              <a:rPr lang="es-ES" sz="2200">
                <a:latin typeface="Arial" pitchFamily="18"/>
              </a:rPr>
              <a:t> limpia la línea actual.</a:t>
            </a:r>
          </a:p>
        </p:txBody>
      </p:sp>
      <p:pic>
        <p:nvPicPr>
          <p:cNvPr id="4" name="Imagen 3">
            <a:extLst>
              <a:ext uri="{FF2B5EF4-FFF2-40B4-BE49-F238E27FC236}">
                <a16:creationId xmlns:a16="http://schemas.microsoft.com/office/drawing/2014/main" id="{1B70A678-E4C6-4E2A-A635-52C81F1738DB}"/>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DF70E-A884-4713-93A5-DB34AC0E2820}"/>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A2EC2037-C2E7-4ED3-9886-C8B3D63E5BCA}"/>
              </a:ext>
            </a:extLst>
          </p:cNvPr>
          <p:cNvSpPr txBox="1">
            <a:spLocks noGrp="1"/>
          </p:cNvSpPr>
          <p:nvPr>
            <p:ph type="body" idx="4294967295"/>
          </p:nvPr>
        </p:nvSpPr>
        <p:spPr>
          <a:xfrm>
            <a:off x="468355" y="1557360"/>
            <a:ext cx="8424723" cy="5377321"/>
          </a:xfrm>
        </p:spPr>
        <p:txBody>
          <a:bodyPr>
            <a:spAutoFit/>
          </a:bodyPr>
          <a:lstStyle/>
          <a:p>
            <a:pPr marL="0" lvl="0" indent="0" algn="just">
              <a:lnSpc>
                <a:spcPct val="9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Combinaciones de Teclas.</a:t>
            </a:r>
          </a:p>
          <a:p>
            <a:pPr marL="342717" lvl="1" indent="-342717" algn="just">
              <a:lnSpc>
                <a:spcPct val="100000"/>
              </a:lnSpc>
              <a:spcBef>
                <a:spcPts val="750"/>
              </a:spcBef>
              <a:buClr>
                <a:srgbClr val="000000"/>
              </a:buClr>
              <a:buFont typeface="Times New Roman" pitchFamily="18"/>
              <a:buChar char="–"/>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pPr>
            <a:r>
              <a:rPr lang="es-ES" sz="2200" b="1">
                <a:latin typeface="Verdana" pitchFamily="34"/>
              </a:rPr>
              <a:t>[Tab] </a:t>
            </a:r>
            <a:r>
              <a:rPr lang="es-ES" sz="2200">
                <a:latin typeface="Verdana" pitchFamily="34"/>
              </a:rPr>
              <a:t>comando autocompletar. Use este comando cuando trabaje en una terminal. Escriba los primeros caracteres de un comando y, a continuación, pulse la tecla [Tab]. Con esta acción, se completará automáticamente el comando o se mostrarán todos los comandos que contienen los caracteres que haya escrito.</a:t>
            </a:r>
          </a:p>
          <a:p>
            <a:pPr marL="342717" lvl="1" indent="-342717" algn="just">
              <a:lnSpc>
                <a:spcPct val="100000"/>
              </a:lnSpc>
              <a:spcBef>
                <a:spcPts val="750"/>
              </a:spcBef>
              <a:buClr>
                <a:srgbClr val="000000"/>
              </a:buClr>
              <a:buFont typeface="Times New Roman" pitchFamily="18"/>
              <a:buChar char="–"/>
              <a:tabLst>
                <a:tab pos="342717" algn="l"/>
                <a:tab pos="448915" algn="l"/>
                <a:tab pos="898196" algn="l"/>
                <a:tab pos="1347478" algn="l"/>
                <a:tab pos="1796759" algn="l"/>
                <a:tab pos="2246040" algn="l"/>
                <a:tab pos="2695312" algn="l"/>
                <a:tab pos="3144594" algn="l"/>
                <a:tab pos="3593875" algn="l"/>
                <a:tab pos="4043156" algn="l"/>
                <a:tab pos="4492437" algn="l"/>
                <a:tab pos="4941353" algn="l"/>
                <a:tab pos="5390634" algn="l"/>
                <a:tab pos="5839916" algn="l"/>
                <a:tab pos="6289197" algn="l"/>
                <a:tab pos="6738478" algn="l"/>
                <a:tab pos="7187759" algn="l"/>
                <a:tab pos="7637032" algn="l"/>
                <a:tab pos="8086313" algn="l"/>
                <a:tab pos="8535594" algn="l"/>
                <a:tab pos="8984875" algn="l"/>
              </a:tabLst>
            </a:pPr>
            <a:r>
              <a:rPr lang="es-ES" sz="2200" b="1">
                <a:latin typeface="Arial" pitchFamily="18"/>
              </a:rPr>
              <a:t>Flechas hacia [Arriba] y [Abajo]</a:t>
            </a:r>
            <a:r>
              <a:rPr lang="es-ES" sz="2200">
                <a:latin typeface="Arial" pitchFamily="18"/>
              </a:rPr>
              <a:t>  mostrar historial de comandos. Mientras trabaja en un terminal, pulse la [flecha arriba] o la [flecha abajo] para ver un historial de los comandos que ha escrito en el directorio actual. Cuando vea el comando que desea utilizar, pulse la tecla [Intro].</a:t>
            </a:r>
          </a:p>
        </p:txBody>
      </p:sp>
      <p:pic>
        <p:nvPicPr>
          <p:cNvPr id="4" name="Imagen 3">
            <a:extLst>
              <a:ext uri="{FF2B5EF4-FFF2-40B4-BE49-F238E27FC236}">
                <a16:creationId xmlns:a16="http://schemas.microsoft.com/office/drawing/2014/main" id="{B45F2FCF-3C8A-4D7E-8A79-7C064844EEC5}"/>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1945C0-1B81-45C1-A5AC-DF1717533F13}"/>
              </a:ext>
            </a:extLst>
          </p:cNvPr>
          <p:cNvSpPr txBox="1">
            <a:spLocks noGrp="1"/>
          </p:cNvSpPr>
          <p:nvPr>
            <p:ph type="title" idx="4294967295"/>
          </p:nvPr>
        </p:nvSpPr>
        <p:spPr>
          <a:xfrm>
            <a:off x="456843" y="122035"/>
            <a:ext cx="7543800" cy="1295640"/>
          </a:xfrm>
        </p:spPr>
        <p:txBody>
          <a:bodyPr>
            <a:spAutoFit/>
          </a:bodyPr>
          <a:lstStyle/>
          <a:p>
            <a:pPr lvl="0"/>
            <a:r>
              <a:rPr lang="es-ES"/>
              <a:t>LINUX / </a:t>
            </a:r>
            <a:r>
              <a:rPr lang="es-ES" sz="4300"/>
              <a:t>UBUNTU</a:t>
            </a:r>
          </a:p>
        </p:txBody>
      </p:sp>
      <p:sp>
        <p:nvSpPr>
          <p:cNvPr id="3" name="Marcador de texto 2">
            <a:extLst>
              <a:ext uri="{FF2B5EF4-FFF2-40B4-BE49-F238E27FC236}">
                <a16:creationId xmlns:a16="http://schemas.microsoft.com/office/drawing/2014/main" id="{DE5DFDD4-8EE1-4B59-99CE-03D4BE396C1E}"/>
              </a:ext>
            </a:extLst>
          </p:cNvPr>
          <p:cNvSpPr txBox="1">
            <a:spLocks noGrp="1"/>
          </p:cNvSpPr>
          <p:nvPr>
            <p:ph type="body" idx="4294967295"/>
          </p:nvPr>
        </p:nvSpPr>
        <p:spPr>
          <a:xfrm>
            <a:off x="468355" y="1557360"/>
            <a:ext cx="8424723" cy="5293443"/>
          </a:xfrm>
        </p:spPr>
        <p:txBody>
          <a:bodyPr>
            <a:spAutoFit/>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200"/>
              <a:t>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Arial" pitchFamily="18"/>
              </a:rPr>
              <a:t>E</a:t>
            </a:r>
            <a:r>
              <a:rPr lang="es-ES" sz="3000">
                <a:latin typeface="Arial" pitchFamily="18"/>
              </a:rPr>
              <a:t>s una instrucción o mandato que el usuario proporciona al sistema, desde la línea de comandos o una llamada a programa, el cual generalmente está contenido en un archivo ejecutable.</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Suele admitir parámetros de entrada, los cuales normalmente se indican tras un guión simple "-" o doble "--“.</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Los comandos del sistema se dividen en internas y externas .</a:t>
            </a:r>
          </a:p>
          <a:p>
            <a:pPr marL="985677" lvl="2" indent="-289078" algn="just">
              <a:lnSpc>
                <a:spcPct val="100000"/>
              </a:lnSpc>
              <a:spcBef>
                <a:spcPts val="525"/>
              </a:spcBef>
              <a:buNone/>
              <a:tabLst>
                <a:tab pos="985677" algn="l"/>
                <a:tab pos="1091875" algn="l"/>
                <a:tab pos="1541156" algn="l"/>
                <a:tab pos="1990438" algn="l"/>
                <a:tab pos="2439719" algn="l"/>
                <a:tab pos="2889000" algn="l"/>
                <a:tab pos="3338272" algn="l"/>
                <a:tab pos="3787554" algn="l"/>
                <a:tab pos="4236835" algn="l"/>
                <a:tab pos="4686116" algn="l"/>
                <a:tab pos="5135397" algn="l"/>
                <a:tab pos="5584313" algn="l"/>
                <a:tab pos="6033594" algn="l"/>
                <a:tab pos="6482876" algn="l"/>
                <a:tab pos="6932157" algn="l"/>
                <a:tab pos="7381438" algn="l"/>
                <a:tab pos="7830719" algn="l"/>
                <a:tab pos="8279992" algn="l"/>
                <a:tab pos="8729273" algn="l"/>
                <a:tab pos="9178554" algn="l"/>
                <a:tab pos="9627835" algn="l"/>
              </a:tabLst>
            </a:pPr>
            <a:endParaRPr lang="es-ES" sz="3000">
              <a:latin typeface="Arial" pitchFamily="18"/>
            </a:endParaRPr>
          </a:p>
        </p:txBody>
      </p:sp>
      <p:pic>
        <p:nvPicPr>
          <p:cNvPr id="4" name="Imagen 3">
            <a:extLst>
              <a:ext uri="{FF2B5EF4-FFF2-40B4-BE49-F238E27FC236}">
                <a16:creationId xmlns:a16="http://schemas.microsoft.com/office/drawing/2014/main" id="{817D35DF-6324-4657-B9D2-CCA6F192F322}"/>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En aquellos momentos comenzaron a presentarse varios principios filosóficos de UNIX:</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Escribir programas para hacer una cosa y hacerla bien.</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Escribir programas para que trabajaran juntos.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Escribir programas para que manejaran flujos de texto.</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Otra idea muy importante radicó en que UNIX fue uno de los primeros sistemas pensados para ser independiente de la arquitectura hardware, y que ha permitido portarlo con éxito a un gran número de arquitecturas hardware diferentes.</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3285207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D4DB45-4650-4000-87A4-7E41E8875072}"/>
              </a:ext>
            </a:extLst>
          </p:cNvPr>
          <p:cNvSpPr txBox="1">
            <a:spLocks noGrp="1"/>
          </p:cNvSpPr>
          <p:nvPr>
            <p:ph type="title" idx="4294967295"/>
          </p:nvPr>
        </p:nvSpPr>
        <p:spPr>
          <a:xfrm>
            <a:off x="456843" y="122035"/>
            <a:ext cx="7543800" cy="1295640"/>
          </a:xfrm>
        </p:spPr>
        <p:txBody>
          <a:bodyPr>
            <a:spAutoFit/>
          </a:bodyPr>
          <a:lstStyle/>
          <a:p>
            <a:pPr lvl="0"/>
            <a:r>
              <a:rPr lang="es-ES"/>
              <a:t>LINUX / </a:t>
            </a:r>
            <a:r>
              <a:rPr lang="es-ES" sz="4300"/>
              <a:t>UBUNTU</a:t>
            </a:r>
          </a:p>
        </p:txBody>
      </p:sp>
      <p:sp>
        <p:nvSpPr>
          <p:cNvPr id="3" name="Marcador de texto 2">
            <a:extLst>
              <a:ext uri="{FF2B5EF4-FFF2-40B4-BE49-F238E27FC236}">
                <a16:creationId xmlns:a16="http://schemas.microsoft.com/office/drawing/2014/main" id="{5F97991F-BBEF-49FC-8048-FF7CDAF726AB}"/>
              </a:ext>
            </a:extLst>
          </p:cNvPr>
          <p:cNvSpPr txBox="1">
            <a:spLocks noGrp="1"/>
          </p:cNvSpPr>
          <p:nvPr>
            <p:ph type="body" idx="4294967295"/>
          </p:nvPr>
        </p:nvSpPr>
        <p:spPr>
          <a:xfrm>
            <a:off x="468355" y="1556994"/>
            <a:ext cx="8424723" cy="5305677"/>
          </a:xfrm>
        </p:spPr>
        <p:txBody>
          <a:bodyPr>
            <a:spAutoFit/>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t>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Comandos internos</a:t>
            </a:r>
            <a:r>
              <a:rPr lang="es-ES" sz="2200">
                <a:latin typeface="Arial" pitchFamily="18"/>
              </a:rPr>
              <a:t>: Son instrucciones que puede ejecutar el propio intérprete, es decir, son instrucciones que el propio interprete ejecuta, bien directamente o bien haciendo una llamada al sistema operativo.</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i="1">
                <a:latin typeface="Arial" pitchFamily="18"/>
              </a:rPr>
              <a:t>Ejemplo</a:t>
            </a:r>
            <a:r>
              <a:rPr lang="es-ES" sz="2100">
                <a:latin typeface="Arial" pitchFamily="18"/>
              </a:rPr>
              <a:t>: cd</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Comandos externos</a:t>
            </a:r>
            <a:r>
              <a:rPr lang="es-ES" sz="2200">
                <a:latin typeface="Arial" pitchFamily="18"/>
              </a:rPr>
              <a:t>: Son comandos que no sabe ejecutar el intérprete y que para su ejecución hay que localizar el ejecutable correspondiente en el disco, o los discos, del sistema. Para ello, el intérprete recorre todos los directorios del la variable PATH. Es decir, son ejecutables que se encuentran en el disco de la computadora.</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i="1">
                <a:latin typeface="Arial" pitchFamily="18"/>
              </a:rPr>
              <a:t>Ejemplo</a:t>
            </a:r>
            <a:r>
              <a:rPr lang="es-ES" sz="2100">
                <a:latin typeface="Arial" pitchFamily="18"/>
              </a:rPr>
              <a:t>: ../programa.exe</a:t>
            </a:r>
          </a:p>
          <a:p>
            <a:pPr marL="982440" lvl="2" indent="-290523" algn="just">
              <a:lnSpc>
                <a:spcPct val="100000"/>
              </a:lnSpc>
              <a:spcBef>
                <a:spcPts val="525"/>
              </a:spcBef>
              <a:buNone/>
              <a:tabLst>
                <a:tab pos="982440" algn="l"/>
                <a:tab pos="1088638" algn="l"/>
                <a:tab pos="1537919" algn="l"/>
                <a:tab pos="1987201" algn="l"/>
                <a:tab pos="2436482" algn="l"/>
                <a:tab pos="2885763" algn="l"/>
                <a:tab pos="3335035" algn="l"/>
                <a:tab pos="3784317" algn="l"/>
                <a:tab pos="4233598" algn="l"/>
                <a:tab pos="4682879" algn="l"/>
                <a:tab pos="5132160" algn="l"/>
                <a:tab pos="5581076" algn="l"/>
                <a:tab pos="6030357" algn="l"/>
                <a:tab pos="6479639" algn="l"/>
                <a:tab pos="6928920" algn="l"/>
                <a:tab pos="7378201" algn="l"/>
                <a:tab pos="7827482" algn="l"/>
                <a:tab pos="8276755" algn="l"/>
                <a:tab pos="8726036" algn="l"/>
                <a:tab pos="9175317" algn="l"/>
                <a:tab pos="9624598" algn="l"/>
              </a:tabLst>
            </a:pPr>
            <a:endParaRPr lang="es-ES" sz="2100">
              <a:latin typeface="Arial" pitchFamily="18"/>
            </a:endParaRPr>
          </a:p>
        </p:txBody>
      </p:sp>
      <p:pic>
        <p:nvPicPr>
          <p:cNvPr id="4" name="Imagen 3">
            <a:extLst>
              <a:ext uri="{FF2B5EF4-FFF2-40B4-BE49-F238E27FC236}">
                <a16:creationId xmlns:a16="http://schemas.microsoft.com/office/drawing/2014/main" id="{D2C4E01C-F47E-492A-BB43-60F20653C20B}"/>
              </a:ext>
            </a:extLst>
          </p:cNvPr>
          <p:cNvPicPr>
            <a:picLocks noChangeAspect="1"/>
          </p:cNvPicPr>
          <p:nvPr/>
        </p:nvPicPr>
        <p:blipFill>
          <a:blip r:embed="rId3">
            <a:lum/>
            <a:alphaModFix/>
          </a:blip>
          <a:srcRect/>
          <a:stretch>
            <a:fillRect/>
          </a:stretch>
        </p:blipFill>
        <p:spPr>
          <a:xfrm>
            <a:off x="6479996" y="179999"/>
            <a:ext cx="1368719" cy="1368363"/>
          </a:xfrm>
          <a:prstGeom prst="rect">
            <a:avLst/>
          </a:prstGeom>
          <a:noFill/>
          <a:ln cap="flat">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A9E29-B11C-4935-8538-48B2E5FC91A5}"/>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BA71B9B9-902E-4851-B077-499E4FD90D88}"/>
              </a:ext>
            </a:extLst>
          </p:cNvPr>
          <p:cNvSpPr txBox="1">
            <a:spLocks noGrp="1"/>
          </p:cNvSpPr>
          <p:nvPr>
            <p:ph type="body" idx="4294967295"/>
          </p:nvPr>
        </p:nvSpPr>
        <p:spPr>
          <a:xfrm>
            <a:off x="457200" y="1371243"/>
            <a:ext cx="8424723" cy="5040721"/>
          </a:xfrm>
        </p:spPr>
        <p:txBody>
          <a:bodyPr>
            <a:spAutoFit/>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200"/>
              <a:t>Comandos - Ayuda.</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a:latin typeface="Arial" pitchFamily="18"/>
              </a:rPr>
              <a:t>Man  &lt;comando&gt;</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500">
                <a:latin typeface="Arial" pitchFamily="18"/>
              </a:rPr>
              <a:t>Muestra la ayuda sobre el comando referenciado.</a:t>
            </a:r>
          </a:p>
          <a:p>
            <a:pPr marL="982440" lvl="2" indent="-290523" algn="just">
              <a:lnSpc>
                <a:spcPct val="100000"/>
              </a:lnSpc>
              <a:spcBef>
                <a:spcPts val="800"/>
              </a:spcBef>
              <a:buNone/>
              <a:tabLst>
                <a:tab pos="982440" algn="l"/>
                <a:tab pos="1088638" algn="l"/>
                <a:tab pos="1537919" algn="l"/>
                <a:tab pos="1987201" algn="l"/>
                <a:tab pos="2436482" algn="l"/>
                <a:tab pos="2885763" algn="l"/>
                <a:tab pos="3335035" algn="l"/>
                <a:tab pos="3784317" algn="l"/>
                <a:tab pos="4233598" algn="l"/>
                <a:tab pos="4682879" algn="l"/>
                <a:tab pos="5132160" algn="l"/>
                <a:tab pos="5581076" algn="l"/>
                <a:tab pos="6030357" algn="l"/>
                <a:tab pos="6479639" algn="l"/>
                <a:tab pos="6928920" algn="l"/>
                <a:tab pos="7378201" algn="l"/>
                <a:tab pos="7827482" algn="l"/>
                <a:tab pos="8276755" algn="l"/>
                <a:tab pos="8726036" algn="l"/>
                <a:tab pos="9175317" algn="l"/>
                <a:tab pos="9624598" algn="l"/>
              </a:tabLst>
            </a:pPr>
            <a:endParaRPr lang="es-ES" sz="2500">
              <a:latin typeface="Arial" pitchFamily="18"/>
            </a:endParaRPr>
          </a:p>
          <a:p>
            <a:pPr marL="982440" lvl="2" indent="-290523" algn="just">
              <a:lnSpc>
                <a:spcPct val="100000"/>
              </a:lnSpc>
              <a:spcBef>
                <a:spcPts val="525"/>
              </a:spcBef>
              <a:buNone/>
              <a:tabLst>
                <a:tab pos="982440" algn="l"/>
                <a:tab pos="1088638" algn="l"/>
                <a:tab pos="1537919" algn="l"/>
                <a:tab pos="1987201" algn="l"/>
                <a:tab pos="2436482" algn="l"/>
                <a:tab pos="2885763" algn="l"/>
                <a:tab pos="3335035" algn="l"/>
                <a:tab pos="3784317" algn="l"/>
                <a:tab pos="4233598" algn="l"/>
                <a:tab pos="4682879" algn="l"/>
                <a:tab pos="5132160" algn="l"/>
                <a:tab pos="5581076" algn="l"/>
                <a:tab pos="6030357" algn="l"/>
                <a:tab pos="6479639" algn="l"/>
                <a:tab pos="6928920" algn="l"/>
                <a:tab pos="7378201" algn="l"/>
                <a:tab pos="7827482" algn="l"/>
                <a:tab pos="8276755" algn="l"/>
                <a:tab pos="8726036" algn="l"/>
                <a:tab pos="9175317" algn="l"/>
                <a:tab pos="9624598" algn="l"/>
              </a:tabLst>
            </a:pPr>
            <a:endParaRPr lang="es-ES" sz="2500">
              <a:latin typeface="Arial" pitchFamily="18"/>
            </a:endParaRPr>
          </a:p>
        </p:txBody>
      </p:sp>
      <p:pic>
        <p:nvPicPr>
          <p:cNvPr id="4" name="Imagen 3">
            <a:extLst>
              <a:ext uri="{FF2B5EF4-FFF2-40B4-BE49-F238E27FC236}">
                <a16:creationId xmlns:a16="http://schemas.microsoft.com/office/drawing/2014/main" id="{DEDB3F40-AFDD-44FB-A8D7-3CA3C9DEF8FA}"/>
              </a:ext>
            </a:extLst>
          </p:cNvPr>
          <p:cNvPicPr>
            <a:picLocks noChangeAspect="1"/>
          </p:cNvPicPr>
          <p:nvPr/>
        </p:nvPicPr>
        <p:blipFill>
          <a:blip r:embed="rId3">
            <a:lum/>
            <a:alphaModFix/>
          </a:blip>
          <a:srcRect/>
          <a:stretch>
            <a:fillRect/>
          </a:stretch>
        </p:blipFill>
        <p:spPr>
          <a:xfrm>
            <a:off x="838084" y="3160797"/>
            <a:ext cx="7848715" cy="3697202"/>
          </a:xfrm>
          <a:prstGeom prst="rect">
            <a:avLst/>
          </a:prstGeom>
          <a:noFill/>
          <a:ln cap="flat">
            <a:noFill/>
          </a:ln>
        </p:spPr>
      </p:pic>
      <p:pic>
        <p:nvPicPr>
          <p:cNvPr id="5" name="Imagen 4">
            <a:extLst>
              <a:ext uri="{FF2B5EF4-FFF2-40B4-BE49-F238E27FC236}">
                <a16:creationId xmlns:a16="http://schemas.microsoft.com/office/drawing/2014/main" id="{D3FE3FE7-776D-4D4D-92C5-3B41D842BF8D}"/>
              </a:ext>
            </a:extLst>
          </p:cNvPr>
          <p:cNvPicPr>
            <a:picLocks noChangeAspect="1"/>
          </p:cNvPicPr>
          <p:nvPr/>
        </p:nvPicPr>
        <p:blipFill>
          <a:blip r:embed="rId4">
            <a:lum/>
            <a:alphaModFix/>
          </a:blip>
          <a:srcRect/>
          <a:stretch>
            <a:fillRect/>
          </a:stretch>
        </p:blipFill>
        <p:spPr>
          <a:xfrm>
            <a:off x="6479996" y="180356"/>
            <a:ext cx="1368719" cy="1368363"/>
          </a:xfrm>
          <a:prstGeom prst="rect">
            <a:avLst/>
          </a:prstGeom>
          <a:noFill/>
          <a:ln cap="flat">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1BBD9-9A97-4248-9DAE-7EB942FA828F}"/>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CAAECF73-AD85-4C9E-82D5-61C15140BCBD}"/>
              </a:ext>
            </a:extLst>
          </p:cNvPr>
          <p:cNvSpPr txBox="1">
            <a:spLocks noGrp="1"/>
          </p:cNvSpPr>
          <p:nvPr>
            <p:ph type="body" idx="4294967295"/>
          </p:nvPr>
        </p:nvSpPr>
        <p:spPr>
          <a:xfrm>
            <a:off x="468355" y="1556994"/>
            <a:ext cx="8424723" cy="504035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a:t>Términos introductorios.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i="1">
                <a:latin typeface="Arial" pitchFamily="18"/>
              </a:rPr>
              <a:t>su </a:t>
            </a:r>
            <a:r>
              <a:rPr lang="es-ES" sz="2100" b="1">
                <a:latin typeface="Arial" pitchFamily="18"/>
              </a:rPr>
              <a:t>y </a:t>
            </a:r>
            <a:r>
              <a:rPr lang="es-ES" sz="2100" b="1" i="1">
                <a:latin typeface="Arial" pitchFamily="18"/>
              </a:rPr>
              <a:t>su -</a:t>
            </a:r>
            <a:r>
              <a:rPr lang="es-ES" sz="2100">
                <a:latin typeface="Arial" pitchFamily="18"/>
              </a:rPr>
              <a:t>: El comando su le da acceso a la cuenta de root o a otras cuentas del sistema. Cuando escribe su y se encuentra en la cuenta de usuario se cambia a la cuenta root y adquiere el acceso a archivos importantes que puede modificar (o dañar del todo si no tiene cuidado). Si se conecta con el comando su - accede a la cuenta root de la shell desde la cuenta root. </a:t>
            </a:r>
            <a:r>
              <a:rPr lang="es-ES" sz="2100" i="1">
                <a:latin typeface="Arial" pitchFamily="18"/>
              </a:rPr>
              <a:t>Preste atención a las tareas que realiza si se conecta como root</a:t>
            </a:r>
            <a:r>
              <a:rPr lang="es-ES" sz="2100">
                <a:latin typeface="Arial" pitchFamily="18"/>
              </a:rPr>
              <a:t>.</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i="1">
                <a:latin typeface="Arial" pitchFamily="18"/>
              </a:rPr>
              <a:t>X </a:t>
            </a:r>
            <a:r>
              <a:rPr lang="es-ES" sz="2100" b="1">
                <a:latin typeface="Arial" pitchFamily="18"/>
              </a:rPr>
              <a:t>o </a:t>
            </a:r>
            <a:r>
              <a:rPr lang="es-ES" sz="2100" b="1" i="1">
                <a:latin typeface="Arial" pitchFamily="18"/>
              </a:rPr>
              <a:t>Sistema X Window</a:t>
            </a:r>
            <a:r>
              <a:rPr lang="es-ES" sz="2100">
                <a:latin typeface="Arial" pitchFamily="18"/>
              </a:rPr>
              <a:t>: Estos términos se refieren a los ambientes de interfaz gráca de usuario. Si está "en X" o está "ejecutando X", está trabajando en una GUI en vez de en el ambiente de consola.</a:t>
            </a:r>
          </a:p>
        </p:txBody>
      </p:sp>
      <p:pic>
        <p:nvPicPr>
          <p:cNvPr id="4" name="Imagen 3">
            <a:extLst>
              <a:ext uri="{FF2B5EF4-FFF2-40B4-BE49-F238E27FC236}">
                <a16:creationId xmlns:a16="http://schemas.microsoft.com/office/drawing/2014/main" id="{A1AD4073-9596-4606-A9DE-16A586ECED61}"/>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80B684-6193-4D73-8ED0-11F557C5E532}"/>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0508FC26-6DFA-481C-AA69-FFB115242F66}"/>
              </a:ext>
            </a:extLst>
          </p:cNvPr>
          <p:cNvSpPr txBox="1">
            <a:spLocks noGrp="1"/>
          </p:cNvSpPr>
          <p:nvPr>
            <p:ph type="body" idx="4294967295"/>
          </p:nvPr>
        </p:nvSpPr>
        <p:spPr>
          <a:xfrm>
            <a:off x="468355" y="1556994"/>
            <a:ext cx="8424723" cy="504035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Root</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ROOT</a:t>
            </a:r>
            <a:r>
              <a:rPr lang="es-ES" sz="2200">
                <a:latin typeface="Arial" pitchFamily="18"/>
              </a:rPr>
              <a:t> es nombre del usuario con más privilegios de un sistema Ubuntu (y de cualquier otro sistema derivado de UNIX). Es en definitiva el que puede verlo todo y hacerlo todo, o lo que es los mismo, que posee todos los derechos en todos los modos (mono o multiusuario).</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Root</a:t>
            </a:r>
            <a:r>
              <a:rPr lang="es-ES" sz="2200">
                <a:latin typeface="Arial" pitchFamily="18"/>
              </a:rPr>
              <a:t> es también llamado </a:t>
            </a:r>
            <a:r>
              <a:rPr lang="es-ES" sz="2200" i="1">
                <a:latin typeface="Arial" pitchFamily="18"/>
              </a:rPr>
              <a:t>superusuario</a:t>
            </a:r>
            <a:r>
              <a:rPr lang="es-ES" sz="2200">
                <a:latin typeface="Arial" pitchFamily="18"/>
              </a:rPr>
              <a:t> es la cuenta del </a:t>
            </a:r>
            <a:r>
              <a:rPr lang="es-ES" sz="2200" i="1">
                <a:latin typeface="Arial" pitchFamily="18"/>
              </a:rPr>
              <a:t>administrador del sistema</a:t>
            </a:r>
            <a:r>
              <a:rPr lang="es-ES" sz="2200">
                <a:latin typeface="Arial" pitchFamily="18"/>
              </a:rPr>
              <a:t>.</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a:latin typeface="Arial" pitchFamily="18"/>
              </a:rPr>
              <a:t>No es recomendable utilizar el usuario </a:t>
            </a:r>
            <a:r>
              <a:rPr lang="es-ES" sz="2200" b="1">
                <a:latin typeface="Arial" pitchFamily="18"/>
              </a:rPr>
              <a:t>root</a:t>
            </a:r>
            <a:r>
              <a:rPr lang="es-ES" sz="2200">
                <a:latin typeface="Arial" pitchFamily="18"/>
              </a:rPr>
              <a:t> para una simple sesión de uso habitual, ya que supone un riesgo elevado para el sistema, puesto que garantiza acceso privilegiado a cada programa que el usuario ejecute.</a:t>
            </a:r>
          </a:p>
        </p:txBody>
      </p:sp>
      <p:pic>
        <p:nvPicPr>
          <p:cNvPr id="4" name="Imagen 3">
            <a:extLst>
              <a:ext uri="{FF2B5EF4-FFF2-40B4-BE49-F238E27FC236}">
                <a16:creationId xmlns:a16="http://schemas.microsoft.com/office/drawing/2014/main" id="{7BB1FDA6-54A5-4580-8956-14FFDF3C14BD}"/>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384D2-B7A6-4CBE-A4EF-1879D015BEB6}"/>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4663253B-E0B3-48D5-83B2-E8BB03765294}"/>
              </a:ext>
            </a:extLst>
          </p:cNvPr>
          <p:cNvSpPr txBox="1">
            <a:spLocks noGrp="1"/>
          </p:cNvSpPr>
          <p:nvPr>
            <p:ph type="body" idx="4294967295"/>
          </p:nvPr>
        </p:nvSpPr>
        <p:spPr>
          <a:xfrm>
            <a:off x="468355" y="1556994"/>
            <a:ext cx="8424723" cy="5040355"/>
          </a:xfrm>
        </p:spPr>
        <p:txBody>
          <a:bodyPr/>
          <a:lstStyle/>
          <a:p>
            <a:pPr marL="0" lvl="0" indent="0" algn="just">
              <a:lnSpc>
                <a:spcPct val="9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600"/>
              <a:t>Root - Comandos</a:t>
            </a:r>
          </a:p>
          <a:p>
            <a:pPr marL="0" lvl="1"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su</a:t>
            </a:r>
            <a:r>
              <a:rPr lang="es-ES" sz="2200">
                <a:latin typeface="Arial" pitchFamily="18"/>
              </a:rPr>
              <a:t>: El comando </a:t>
            </a:r>
            <a:r>
              <a:rPr lang="es-ES" sz="2200" b="1">
                <a:latin typeface="Arial" pitchFamily="18"/>
              </a:rPr>
              <a:t>su</a:t>
            </a:r>
            <a:r>
              <a:rPr lang="es-ES" sz="2200">
                <a:latin typeface="Arial" pitchFamily="18"/>
              </a:rPr>
              <a:t> (Set User) sirve para que un usuario normal adquiera los permisos de otro usuario del sistema (incluido root) siempre y cuando sepa su password.</a:t>
            </a:r>
          </a:p>
          <a:p>
            <a:pPr marL="0" lvl="1"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a:latin typeface="Arial" pitchFamily="18"/>
              </a:rPr>
              <a:t>Esta característica de saber la contraseña del ususrio del que queremos adquirir permisos aporta más seguridad de cara a trabajar en una máquina en la que no queramos que un usuario normal bajo ningún concepto tenga posibilidades de adquirir privilegios de </a:t>
            </a:r>
            <a:r>
              <a:rPr lang="es-ES" sz="2200" i="1">
                <a:latin typeface="Arial" pitchFamily="18"/>
              </a:rPr>
              <a:t>root</a:t>
            </a:r>
            <a:r>
              <a:rPr lang="es-ES" sz="2200">
                <a:latin typeface="Arial" pitchFamily="18"/>
              </a:rPr>
              <a:t>, ya que para ello tendría que conocer la contraseña del usuario </a:t>
            </a:r>
            <a:r>
              <a:rPr lang="es-ES" sz="2200" i="1">
                <a:latin typeface="Arial" pitchFamily="18"/>
              </a:rPr>
              <a:t>root</a:t>
            </a:r>
            <a:r>
              <a:rPr lang="es-ES" sz="2200">
                <a:latin typeface="Arial" pitchFamily="18"/>
              </a:rPr>
              <a:t>.</a:t>
            </a:r>
          </a:p>
          <a:p>
            <a:pPr marL="0" lvl="1"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a:latin typeface="Arial" pitchFamily="18"/>
              </a:rPr>
              <a:t>La desventaja de este comando es que la sesión de terminal iniciada con él no tiene límite de tiempo, o sea que si nos olvidamos de que la hemos dejado abierta es como si se estuviera trabajando como usuario root, con lo que podría suponer un riesgo.</a:t>
            </a:r>
          </a:p>
          <a:p>
            <a:pPr marL="0" lvl="1"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200">
              <a:latin typeface="Arial" pitchFamily="18"/>
            </a:endParaRPr>
          </a:p>
        </p:txBody>
      </p:sp>
      <p:pic>
        <p:nvPicPr>
          <p:cNvPr id="4" name="Imagen 3">
            <a:extLst>
              <a:ext uri="{FF2B5EF4-FFF2-40B4-BE49-F238E27FC236}">
                <a16:creationId xmlns:a16="http://schemas.microsoft.com/office/drawing/2014/main" id="{4B06077A-9230-4450-BC56-44D82EF23BD5}"/>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DAF623-D1E2-4FCA-970B-D0D0B8AEB5F9}"/>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2436CF73-95E4-46E4-B30C-28B95FC55546}"/>
              </a:ext>
            </a:extLst>
          </p:cNvPr>
          <p:cNvSpPr txBox="1">
            <a:spLocks noGrp="1"/>
          </p:cNvSpPr>
          <p:nvPr>
            <p:ph type="body" idx="4294967295"/>
          </p:nvPr>
        </p:nvSpPr>
        <p:spPr>
          <a:xfrm>
            <a:off x="468355" y="1556994"/>
            <a:ext cx="8424723" cy="5040355"/>
          </a:xfrm>
        </p:spPr>
        <p:txBody>
          <a:bodyPr/>
          <a:lstStyle/>
          <a:p>
            <a:pPr marL="0" lvl="0"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a:t>Root - Comandos</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900" b="1">
                <a:latin typeface="Arial" pitchFamily="18"/>
              </a:rPr>
              <a:t>sudo</a:t>
            </a:r>
            <a:r>
              <a:rPr lang="es-ES" sz="1900">
                <a:latin typeface="Arial" pitchFamily="18"/>
              </a:rPr>
              <a:t>: El comando </a:t>
            </a:r>
            <a:r>
              <a:rPr lang="es-ES" sz="1900" b="1">
                <a:latin typeface="Arial" pitchFamily="18"/>
              </a:rPr>
              <a:t>sudo</a:t>
            </a:r>
            <a:r>
              <a:rPr lang="es-ES" sz="1900">
                <a:latin typeface="Arial" pitchFamily="18"/>
              </a:rPr>
              <a:t> (SUperuser DO) es la herramienta de elección en Ubuntu para ejecutar comandos con privilegios de </a:t>
            </a:r>
            <a:r>
              <a:rPr lang="es-ES" sz="1900" i="1">
                <a:latin typeface="Arial" pitchFamily="18"/>
              </a:rPr>
              <a:t>root</a:t>
            </a:r>
            <a:r>
              <a:rPr lang="es-ES" sz="1900">
                <a:latin typeface="Arial" pitchFamily="18"/>
              </a:rPr>
              <a:t> </a:t>
            </a:r>
            <a:r>
              <a:rPr lang="es-ES" sz="1900" b="1">
                <a:latin typeface="Arial" pitchFamily="18"/>
              </a:rPr>
              <a:t>sin necesidad de conocer su password</a:t>
            </a:r>
            <a:r>
              <a:rPr lang="es-ES" sz="1900">
                <a:latin typeface="Arial" pitchFamily="18"/>
              </a:rPr>
              <a:t>.</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900">
                <a:latin typeface="Arial" pitchFamily="18"/>
              </a:rPr>
              <a:t>Esto supondría una gran vulnerabilidad de cara a su empleo por parte de usuarios que estén usando el sistema, ya que podrían adquirir privilegios de administrador sin necesidad de saber su contraseña. Para solventar esto, el archivo de configuración de </a:t>
            </a:r>
            <a:r>
              <a:rPr lang="es-ES" sz="1900" b="1">
                <a:latin typeface="Arial" pitchFamily="18"/>
              </a:rPr>
              <a:t>sudo</a:t>
            </a:r>
            <a:r>
              <a:rPr lang="es-ES" sz="1900">
                <a:latin typeface="Arial" pitchFamily="18"/>
              </a:rPr>
              <a:t> o </a:t>
            </a:r>
            <a:r>
              <a:rPr lang="es-ES" sz="1900" i="1">
                <a:latin typeface="Arial" pitchFamily="18"/>
              </a:rPr>
              <a:t>/etc/sudoers</a:t>
            </a:r>
            <a:r>
              <a:rPr lang="es-ES" sz="1900">
                <a:latin typeface="Arial" pitchFamily="18"/>
              </a:rPr>
              <a:t> especifica qué usuarios pueden ejecutar qué comandos en nombre de qué otros usuarios.</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900">
                <a:latin typeface="Arial" pitchFamily="18"/>
              </a:rPr>
              <a:t>Como sudo es muy estricto con el formato de este archivo, y cualquier error podría causar problemas serios, existe la utilidad </a:t>
            </a:r>
            <a:r>
              <a:rPr lang="es-ES" sz="1900" b="1">
                <a:latin typeface="Arial" pitchFamily="18"/>
              </a:rPr>
              <a:t>visudo</a:t>
            </a:r>
            <a:r>
              <a:rPr lang="es-ES" sz="1900">
                <a:latin typeface="Arial" pitchFamily="18"/>
              </a:rPr>
              <a:t>; ésta permite al usuario root editar el archivo y luego revisar su corrección antes de guardarlo.</a:t>
            </a:r>
          </a:p>
          <a:p>
            <a:pPr marL="0" lvl="1" indent="0" algn="just">
              <a:lnSpc>
                <a:spcPct val="8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900">
                <a:latin typeface="Arial" pitchFamily="18"/>
              </a:rPr>
              <a:t>Otro mecanismo de seguridad de este comando es que los privilegios se mantienen durante </a:t>
            </a:r>
            <a:r>
              <a:rPr lang="es-ES" sz="1900" b="1">
                <a:latin typeface="Arial" pitchFamily="18"/>
              </a:rPr>
              <a:t>5 minutos</a:t>
            </a:r>
            <a:r>
              <a:rPr lang="es-ES" sz="1900">
                <a:latin typeface="Arial" pitchFamily="18"/>
              </a:rPr>
              <a:t>, y el contador se reinicia cada vez que ejecutamos un comando bajo sudo. De este modo, en caso de despiste por parte del usuario, el "tiempo de vulnerabilidad" es exclusivamente de 5 minutos.</a:t>
            </a:r>
          </a:p>
        </p:txBody>
      </p:sp>
      <p:pic>
        <p:nvPicPr>
          <p:cNvPr id="4" name="Imagen 3">
            <a:extLst>
              <a:ext uri="{FF2B5EF4-FFF2-40B4-BE49-F238E27FC236}">
                <a16:creationId xmlns:a16="http://schemas.microsoft.com/office/drawing/2014/main" id="{C23E5BBE-068C-417D-B3D0-821D4698A0DC}"/>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6124D-63CF-407B-8FA1-8F8F887A798A}"/>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5613C297-C2D8-49A9-94AC-B47D813838BC}"/>
              </a:ext>
            </a:extLst>
          </p:cNvPr>
          <p:cNvSpPr txBox="1">
            <a:spLocks noGrp="1"/>
          </p:cNvSpPr>
          <p:nvPr>
            <p:ph type="body" idx="4294967295"/>
          </p:nvPr>
        </p:nvSpPr>
        <p:spPr>
          <a:xfrm>
            <a:off x="468355" y="1556994"/>
            <a:ext cx="8424723" cy="504035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400"/>
              <a:t>Root: Activación de la cuenta (1)</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i="1">
                <a:latin typeface="Arial" pitchFamily="18"/>
              </a:rPr>
              <a:t>La cuenta </a:t>
            </a:r>
            <a:r>
              <a:rPr lang="es-ES" sz="3000" b="1" i="1">
                <a:latin typeface="Arial" pitchFamily="18"/>
              </a:rPr>
              <a:t>root</a:t>
            </a:r>
            <a:r>
              <a:rPr lang="es-ES" sz="3000" i="1">
                <a:latin typeface="Arial" pitchFamily="18"/>
              </a:rPr>
              <a:t> se halla deshabilitada por defecto en Ubuntu por motivos</a:t>
            </a:r>
            <a:r>
              <a:rPr lang="es-ES" sz="3000">
                <a:latin typeface="Arial" pitchFamily="18"/>
              </a:rPr>
              <a:t> </a:t>
            </a:r>
            <a:r>
              <a:rPr lang="es-ES" sz="3000" i="1">
                <a:latin typeface="Arial" pitchFamily="18"/>
              </a:rPr>
              <a:t>de seguridad</a:t>
            </a:r>
            <a:r>
              <a:rPr lang="es-ES" sz="3000">
                <a:latin typeface="Arial" pitchFamily="18"/>
              </a:rPr>
              <a:t>.</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Activar cuenta root. (Línea de comandos)</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sudo -s</a:t>
            </a:r>
          </a:p>
          <a:p>
            <a:pPr marL="0" lvl="3"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passwd pide 2 veces la contraseña</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Con esto conseguimos activar la cuenta root para trabajar desde consola de comandos, pero no podremos acceder a una sesión gráfica de Ubuntu como superusuario.</a:t>
            </a:r>
          </a:p>
        </p:txBody>
      </p:sp>
      <p:pic>
        <p:nvPicPr>
          <p:cNvPr id="4" name="Imagen 3">
            <a:extLst>
              <a:ext uri="{FF2B5EF4-FFF2-40B4-BE49-F238E27FC236}">
                <a16:creationId xmlns:a16="http://schemas.microsoft.com/office/drawing/2014/main" id="{C611B2B3-85BC-4D7A-AE12-AE25C031DE3E}"/>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37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1681E0-76D3-42C2-8D74-7B094FA223FC}"/>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45B91462-FAD3-4ECC-AE27-602B090FC5CF}"/>
              </a:ext>
            </a:extLst>
          </p:cNvPr>
          <p:cNvSpPr txBox="1">
            <a:spLocks noGrp="1"/>
          </p:cNvSpPr>
          <p:nvPr>
            <p:ph type="body" idx="4294967295"/>
          </p:nvPr>
        </p:nvSpPr>
        <p:spPr>
          <a:xfrm>
            <a:off x="468355" y="1556994"/>
            <a:ext cx="8424723" cy="504035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400"/>
              <a:t>Root: Activación de la cuenta (2)</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i="1">
                <a:latin typeface="Arial" pitchFamily="18"/>
              </a:rPr>
              <a:t>La cuenta </a:t>
            </a:r>
            <a:r>
              <a:rPr lang="es-ES" sz="3000" b="1" i="1">
                <a:latin typeface="Arial" pitchFamily="18"/>
              </a:rPr>
              <a:t>root</a:t>
            </a:r>
            <a:r>
              <a:rPr lang="es-ES" sz="3000" i="1">
                <a:latin typeface="Arial" pitchFamily="18"/>
              </a:rPr>
              <a:t> se halla deshabilitada por defecto en Ubuntu por motivos</a:t>
            </a:r>
            <a:r>
              <a:rPr lang="es-ES" sz="3000">
                <a:latin typeface="Arial" pitchFamily="18"/>
              </a:rPr>
              <a:t> </a:t>
            </a:r>
            <a:r>
              <a:rPr lang="es-ES" sz="3000" i="1">
                <a:latin typeface="Arial" pitchFamily="18"/>
              </a:rPr>
              <a:t>de seguridad</a:t>
            </a:r>
            <a:r>
              <a:rPr lang="es-ES" sz="3000">
                <a:latin typeface="Arial" pitchFamily="18"/>
              </a:rPr>
              <a:t>.</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Activar cuenta root. (Otra forma)</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Sudo passwd root</a:t>
            </a:r>
          </a:p>
          <a:p>
            <a:pPr marL="0" lvl="3"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Pide 2 veces la contraseña</a:t>
            </a:r>
          </a:p>
          <a:p>
            <a:pPr marL="0" lvl="2"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a:latin typeface="Arial" pitchFamily="18"/>
              </a:rPr>
              <a:t>Con esto conseguimos activar la cuenta root para trabajar desde consola de comandos, pero no podremos acceder a una sesión gráfica de Ubuntu como superusuario.</a:t>
            </a:r>
          </a:p>
        </p:txBody>
      </p:sp>
      <p:pic>
        <p:nvPicPr>
          <p:cNvPr id="4" name="Imagen 3">
            <a:extLst>
              <a:ext uri="{FF2B5EF4-FFF2-40B4-BE49-F238E27FC236}">
                <a16:creationId xmlns:a16="http://schemas.microsoft.com/office/drawing/2014/main" id="{F8208762-068E-41DD-B545-DD68AD55C7C0}"/>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B67A9-B667-43FF-96E6-5382AF7AF8D5}"/>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DF376F2C-CFB7-4EBE-8444-86A006862CAE}"/>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A1B2BEDF-F95F-43CE-BDC1-B90E74AE4511}"/>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E0AA5AE0-EE18-4FEA-B525-0F134EB642F6}"/>
              </a:ext>
            </a:extLst>
          </p:cNvPr>
          <p:cNvGraphicFramePr>
            <a:graphicFrameLocks noGrp="1"/>
          </p:cNvGraphicFramePr>
          <p:nvPr/>
        </p:nvGraphicFramePr>
        <p:xfrm>
          <a:off x="228600" y="2448004"/>
          <a:ext cx="8686798" cy="3825711"/>
        </p:xfrm>
        <a:graphic>
          <a:graphicData uri="http://schemas.openxmlformats.org/drawingml/2006/table">
            <a:tbl>
              <a:tblPr>
                <a:effectLst/>
              </a:tblPr>
              <a:tblGrid>
                <a:gridCol w="1851120">
                  <a:extLst>
                    <a:ext uri="{9D8B030D-6E8A-4147-A177-3AD203B41FA5}">
                      <a16:colId xmlns:a16="http://schemas.microsoft.com/office/drawing/2014/main" val="3588935887"/>
                    </a:ext>
                  </a:extLst>
                </a:gridCol>
                <a:gridCol w="3779635">
                  <a:extLst>
                    <a:ext uri="{9D8B030D-6E8A-4147-A177-3AD203B41FA5}">
                      <a16:colId xmlns:a16="http://schemas.microsoft.com/office/drawing/2014/main" val="3072341461"/>
                    </a:ext>
                  </a:extLst>
                </a:gridCol>
                <a:gridCol w="3056043">
                  <a:extLst>
                    <a:ext uri="{9D8B030D-6E8A-4147-A177-3AD203B41FA5}">
                      <a16:colId xmlns:a16="http://schemas.microsoft.com/office/drawing/2014/main" val="1924346301"/>
                    </a:ext>
                  </a:extLst>
                </a:gridCol>
              </a:tblGrid>
              <a:tr h="752395">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609695202"/>
                  </a:ext>
                </a:extLst>
              </a:tr>
              <a:tr h="2087639">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ls</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Lista los archivos de un directorio</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ls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Lista archivos</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ls – l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Información sobre atributos</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ls – a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Muestra tambien los ocultos</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ls –R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Recursividad en los diretorios</a:t>
                      </a:r>
                    </a:p>
                  </a:txBody>
                  <a:tcPr/>
                </a:tc>
                <a:extLst>
                  <a:ext uri="{0D108BD9-81ED-4DB2-BD59-A6C34878D82A}">
                    <a16:rowId xmlns:a16="http://schemas.microsoft.com/office/drawing/2014/main" val="1951357596"/>
                  </a:ext>
                </a:extLst>
              </a:tr>
              <a:tr h="985677">
                <a:tc gridSpan="3">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Se pueden usar los comodines * ?</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881784716"/>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5EFC0B-5E0A-4E1C-A0AA-B113F11C9C18}"/>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79E7D750-BB5D-4C95-8F10-FC99E75D9D6A}"/>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3A5AE526-6146-47F4-81AD-02FAE753CA5D}"/>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E72D9522-B4A8-44FF-A9DC-21828E4E1368}"/>
              </a:ext>
            </a:extLst>
          </p:cNvPr>
          <p:cNvGraphicFramePr>
            <a:graphicFrameLocks noGrp="1"/>
          </p:cNvGraphicFramePr>
          <p:nvPr/>
        </p:nvGraphicFramePr>
        <p:xfrm>
          <a:off x="228600" y="2448004"/>
          <a:ext cx="8686798" cy="4193994"/>
        </p:xfrm>
        <a:graphic>
          <a:graphicData uri="http://schemas.openxmlformats.org/drawingml/2006/table">
            <a:tbl>
              <a:tblPr>
                <a:effectLst/>
              </a:tblPr>
              <a:tblGrid>
                <a:gridCol w="1851120">
                  <a:extLst>
                    <a:ext uri="{9D8B030D-6E8A-4147-A177-3AD203B41FA5}">
                      <a16:colId xmlns:a16="http://schemas.microsoft.com/office/drawing/2014/main" val="771396467"/>
                    </a:ext>
                  </a:extLst>
                </a:gridCol>
                <a:gridCol w="3779635">
                  <a:extLst>
                    <a:ext uri="{9D8B030D-6E8A-4147-A177-3AD203B41FA5}">
                      <a16:colId xmlns:a16="http://schemas.microsoft.com/office/drawing/2014/main" val="4235514763"/>
                    </a:ext>
                  </a:extLst>
                </a:gridCol>
                <a:gridCol w="3056043">
                  <a:extLst>
                    <a:ext uri="{9D8B030D-6E8A-4147-A177-3AD203B41FA5}">
                      <a16:colId xmlns:a16="http://schemas.microsoft.com/office/drawing/2014/main" val="3156542935"/>
                    </a:ext>
                  </a:extLst>
                </a:gridCol>
              </a:tblGrid>
              <a:tr h="752395">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2320964076"/>
                  </a:ext>
                </a:extLst>
              </a:tr>
              <a:tr h="1747802">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cat fichero</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Muestra el contenido de un fichero</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cat –n fichero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Numera las lineas del fichero</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Cat fichero1 &gt; fichero2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Une 2 ficheros.</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Cat fichero1; fichero2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Muestra los 2 ficheros</a:t>
                      </a:r>
                    </a:p>
                  </a:txBody>
                  <a:tcPr/>
                </a:tc>
                <a:extLst>
                  <a:ext uri="{0D108BD9-81ED-4DB2-BD59-A6C34878D82A}">
                    <a16:rowId xmlns:a16="http://schemas.microsoft.com/office/drawing/2014/main" val="3682872938"/>
                  </a:ext>
                </a:extLst>
              </a:tr>
              <a:tr h="1693797">
                <a:tc gridSpan="3">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1" u="none" strike="noStrike" baseline="0">
                          <a:solidFill>
                            <a:srgbClr val="3333CC"/>
                          </a:solidFill>
                          <a:latin typeface="Times New Roman" pitchFamily="18"/>
                          <a:ea typeface="DejaVu Sans" pitchFamily="34"/>
                          <a:cs typeface="DejaVu Sans" pitchFamily="34"/>
                        </a:rPr>
                        <a:t>Comentarios: Crea un fichero con el contenido que tecleemos hasta ctrl+d</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1" u="none" strike="noStrike" baseline="0">
                          <a:solidFill>
                            <a:srgbClr val="3333CC"/>
                          </a:solidFill>
                          <a:latin typeface="Times New Roman" pitchFamily="18"/>
                          <a:ea typeface="DejaVu Sans" pitchFamily="34"/>
                          <a:cs typeface="DejaVu Sans" pitchFamily="34"/>
                        </a:rPr>
                        <a:t>cat &gt; fichero1</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1" u="none" strike="noStrike" baseline="0">
                          <a:solidFill>
                            <a:srgbClr val="3333CC"/>
                          </a:solidFill>
                          <a:latin typeface="Times New Roman" pitchFamily="18"/>
                          <a:ea typeface="DejaVu Sans" pitchFamily="34"/>
                          <a:cs typeface="DejaVu Sans" pitchFamily="34"/>
                        </a:rPr>
                        <a:t>Texto 1</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1" u="none" strike="noStrike" baseline="0">
                          <a:solidFill>
                            <a:srgbClr val="3333CC"/>
                          </a:solidFill>
                          <a:latin typeface="Times New Roman" pitchFamily="18"/>
                          <a:ea typeface="DejaVu Sans" pitchFamily="34"/>
                          <a:cs typeface="DejaVu Sans" pitchFamily="34"/>
                        </a:rPr>
                        <a:t>Texto 2</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1" u="none" strike="noStrike" baseline="0">
                          <a:solidFill>
                            <a:srgbClr val="3333CC"/>
                          </a:solidFill>
                          <a:latin typeface="Times New Roman" pitchFamily="18"/>
                          <a:ea typeface="DejaVu Sans" pitchFamily="34"/>
                          <a:cs typeface="DejaVu Sans" pitchFamily="34"/>
                        </a:rPr>
                        <a:t>Ctrl +d</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13888444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Crece el número de instalaciones de UNIX:</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1972. Segunda edición. 10 instalaciones.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1973. Quinta edición. 50 instalaciones.</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AT&amp;T cede licencias de Unix a universidades sin soporte.</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Se crea la agrupación de usuarios de Unix: USENIX.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24513154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EBB98-B399-4644-94CA-15A9083004D8}"/>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B7F802DC-5FB5-4411-8905-EBE888B14F14}"/>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BB541DC5-3599-42BB-BD41-D2A77F95A07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5A33075A-FB00-4592-ABD2-2F12FA4227D9}"/>
              </a:ext>
            </a:extLst>
          </p:cNvPr>
          <p:cNvGraphicFramePr>
            <a:graphicFrameLocks noGrp="1"/>
          </p:cNvGraphicFramePr>
          <p:nvPr/>
        </p:nvGraphicFramePr>
        <p:xfrm>
          <a:off x="228600" y="2448004"/>
          <a:ext cx="8686798" cy="2719085"/>
        </p:xfrm>
        <a:graphic>
          <a:graphicData uri="http://schemas.openxmlformats.org/drawingml/2006/table">
            <a:tbl>
              <a:tblPr>
                <a:effectLst/>
              </a:tblPr>
              <a:tblGrid>
                <a:gridCol w="1851120">
                  <a:extLst>
                    <a:ext uri="{9D8B030D-6E8A-4147-A177-3AD203B41FA5}">
                      <a16:colId xmlns:a16="http://schemas.microsoft.com/office/drawing/2014/main" val="865567220"/>
                    </a:ext>
                  </a:extLst>
                </a:gridCol>
                <a:gridCol w="3779635">
                  <a:extLst>
                    <a:ext uri="{9D8B030D-6E8A-4147-A177-3AD203B41FA5}">
                      <a16:colId xmlns:a16="http://schemas.microsoft.com/office/drawing/2014/main" val="230328400"/>
                    </a:ext>
                  </a:extLst>
                </a:gridCol>
                <a:gridCol w="3056043">
                  <a:extLst>
                    <a:ext uri="{9D8B030D-6E8A-4147-A177-3AD203B41FA5}">
                      <a16:colId xmlns:a16="http://schemas.microsoft.com/office/drawing/2014/main" val="339412711"/>
                    </a:ext>
                  </a:extLst>
                </a:gridCol>
              </a:tblGrid>
              <a:tr h="581402">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4253709210"/>
                  </a:ext>
                </a:extLst>
              </a:tr>
              <a:tr h="1556281">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pwd</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Muestra el directorio en el que estamos situados</a:t>
                      </a:r>
                    </a:p>
                  </a:txBody>
                  <a:tcPr/>
                </a:tc>
                <a:tc>
                  <a:txBody>
                    <a:bodyPr/>
                    <a:lstStyle/>
                    <a:p>
                      <a:pPr marL="0" marR="0" lvl="0" indent="0" algn="l" rtl="0" hangingPunct="1">
                        <a:lnSpc>
                          <a:spcPct val="100000"/>
                        </a:lnSpc>
                        <a:spcBef>
                          <a:spcPts val="0"/>
                        </a:spcBef>
                        <a:spcAft>
                          <a:spcPts val="0"/>
                        </a:spcAft>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800" b="0" i="0" u="none" strike="noStrike" baseline="0">
                        <a:solidFill>
                          <a:srgbClr val="000000"/>
                        </a:solidFill>
                        <a:latin typeface="Arial" pitchFamily="18"/>
                      </a:endParaRPr>
                    </a:p>
                  </a:txBody>
                  <a:tcPr/>
                </a:tc>
                <a:extLst>
                  <a:ext uri="{0D108BD9-81ED-4DB2-BD59-A6C34878D82A}">
                    <a16:rowId xmlns:a16="http://schemas.microsoft.com/office/drawing/2014/main" val="277215559"/>
                  </a:ext>
                </a:extLst>
              </a:tr>
              <a:tr h="581402">
                <a:tc gridSpan="3">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Sin Parámetros</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922324475"/>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54DA5-BCC4-4C30-BB7A-91959A5E9049}"/>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34AFE42-84CE-4DB4-BB2B-2BBF04E16817}"/>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48563EA6-F03B-4421-8684-5E2DD2F46F2F}"/>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F884A3A8-4628-48F7-B492-23D4FAED1776}"/>
              </a:ext>
            </a:extLst>
          </p:cNvPr>
          <p:cNvGraphicFramePr>
            <a:graphicFrameLocks noGrp="1"/>
          </p:cNvGraphicFramePr>
          <p:nvPr/>
        </p:nvGraphicFramePr>
        <p:xfrm>
          <a:off x="228600" y="2448004"/>
          <a:ext cx="8686798" cy="4181403"/>
        </p:xfrm>
        <a:graphic>
          <a:graphicData uri="http://schemas.openxmlformats.org/drawingml/2006/table">
            <a:tbl>
              <a:tblPr>
                <a:effectLst/>
              </a:tblPr>
              <a:tblGrid>
                <a:gridCol w="1851120">
                  <a:extLst>
                    <a:ext uri="{9D8B030D-6E8A-4147-A177-3AD203B41FA5}">
                      <a16:colId xmlns:a16="http://schemas.microsoft.com/office/drawing/2014/main" val="1120159724"/>
                    </a:ext>
                  </a:extLst>
                </a:gridCol>
                <a:gridCol w="3779635">
                  <a:extLst>
                    <a:ext uri="{9D8B030D-6E8A-4147-A177-3AD203B41FA5}">
                      <a16:colId xmlns:a16="http://schemas.microsoft.com/office/drawing/2014/main" val="3709541370"/>
                    </a:ext>
                  </a:extLst>
                </a:gridCol>
                <a:gridCol w="3056043">
                  <a:extLst>
                    <a:ext uri="{9D8B030D-6E8A-4147-A177-3AD203B41FA5}">
                      <a16:colId xmlns:a16="http://schemas.microsoft.com/office/drawing/2014/main" val="2348717398"/>
                    </a:ext>
                  </a:extLst>
                </a:gridCol>
              </a:tblGrid>
              <a:tr h="581402">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537332591"/>
                  </a:ext>
                </a:extLst>
              </a:tr>
              <a:tr h="2531159">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cd</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Cambia al directorio raíz si se está ejecutando como root. Cambio de directorio.</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cd [ruta]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Cambia a la ruta especificada.</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cd ..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Sube de nivel un directorio.</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cd /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Cambia al directorio raiz</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cd ../.. → Sube 2 niveles</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4093444652"/>
                  </a:ext>
                </a:extLst>
              </a:tr>
              <a:tr h="1068842">
                <a:tc gridSpan="3">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La ruta tiene que existir sino da error.</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289730706"/>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D9CA4-928F-4040-A54B-1B2376E3F88A}"/>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143616C3-B8AB-4648-BB41-9E43E833E98C}"/>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A981529F-DD98-476D-A3D9-03328DA7C601}"/>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869DC8F9-C809-44DE-AD18-006A112F331A}"/>
              </a:ext>
            </a:extLst>
          </p:cNvPr>
          <p:cNvGraphicFramePr>
            <a:graphicFrameLocks noGrp="1"/>
          </p:cNvGraphicFramePr>
          <p:nvPr/>
        </p:nvGraphicFramePr>
        <p:xfrm>
          <a:off x="228600" y="2448004"/>
          <a:ext cx="8686798" cy="3693964"/>
        </p:xfrm>
        <a:graphic>
          <a:graphicData uri="http://schemas.openxmlformats.org/drawingml/2006/table">
            <a:tbl>
              <a:tblPr>
                <a:effectLst/>
              </a:tblPr>
              <a:tblGrid>
                <a:gridCol w="1851120">
                  <a:extLst>
                    <a:ext uri="{9D8B030D-6E8A-4147-A177-3AD203B41FA5}">
                      <a16:colId xmlns:a16="http://schemas.microsoft.com/office/drawing/2014/main" val="1697341542"/>
                    </a:ext>
                  </a:extLst>
                </a:gridCol>
                <a:gridCol w="3779635">
                  <a:extLst>
                    <a:ext uri="{9D8B030D-6E8A-4147-A177-3AD203B41FA5}">
                      <a16:colId xmlns:a16="http://schemas.microsoft.com/office/drawing/2014/main" val="1604107620"/>
                    </a:ext>
                  </a:extLst>
                </a:gridCol>
                <a:gridCol w="3056043">
                  <a:extLst>
                    <a:ext uri="{9D8B030D-6E8A-4147-A177-3AD203B41FA5}">
                      <a16:colId xmlns:a16="http://schemas.microsoft.com/office/drawing/2014/main" val="3511239113"/>
                    </a:ext>
                  </a:extLst>
                </a:gridCol>
              </a:tblGrid>
              <a:tr h="581402">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2099397469"/>
                  </a:ext>
                </a:extLst>
              </a:tr>
              <a:tr h="2043720">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mkdir</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Crea un directorio colgando del directorio en el que estemos</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mkdir directorio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Crea el directorio.</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1417806096"/>
                  </a:ext>
                </a:extLst>
              </a:tr>
              <a:tr h="1068842">
                <a:tc gridSpan="3">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Se debe de tener permisos para poder crear directorios.</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045558241"/>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E00139-BD7C-41BD-ABAB-A952D1213195}"/>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ED5868B2-5750-4C0C-9832-ADA6D59B737C}"/>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C3A3FEFC-34A6-4E37-B35D-F1CAEA2C899B}"/>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5FA3259F-589A-4422-B217-E5743E12D404}"/>
              </a:ext>
            </a:extLst>
          </p:cNvPr>
          <p:cNvGraphicFramePr>
            <a:graphicFrameLocks noGrp="1"/>
          </p:cNvGraphicFramePr>
          <p:nvPr/>
        </p:nvGraphicFramePr>
        <p:xfrm>
          <a:off x="228600" y="2448004"/>
          <a:ext cx="8686798" cy="2575077"/>
        </p:xfrm>
        <a:graphic>
          <a:graphicData uri="http://schemas.openxmlformats.org/drawingml/2006/table">
            <a:tbl>
              <a:tblPr>
                <a:effectLst/>
              </a:tblPr>
              <a:tblGrid>
                <a:gridCol w="1851120">
                  <a:extLst>
                    <a:ext uri="{9D8B030D-6E8A-4147-A177-3AD203B41FA5}">
                      <a16:colId xmlns:a16="http://schemas.microsoft.com/office/drawing/2014/main" val="3213603511"/>
                    </a:ext>
                  </a:extLst>
                </a:gridCol>
                <a:gridCol w="3779635">
                  <a:extLst>
                    <a:ext uri="{9D8B030D-6E8A-4147-A177-3AD203B41FA5}">
                      <a16:colId xmlns:a16="http://schemas.microsoft.com/office/drawing/2014/main" val="1436365478"/>
                    </a:ext>
                  </a:extLst>
                </a:gridCol>
                <a:gridCol w="3056043">
                  <a:extLst>
                    <a:ext uri="{9D8B030D-6E8A-4147-A177-3AD203B41FA5}">
                      <a16:colId xmlns:a16="http://schemas.microsoft.com/office/drawing/2014/main" val="757961691"/>
                    </a:ext>
                  </a:extLst>
                </a:gridCol>
              </a:tblGrid>
              <a:tr h="631438">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4059800995"/>
                  </a:ext>
                </a:extLst>
              </a:tr>
              <a:tr h="874797">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rmdir</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Borra un directorio</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rmdir directorio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Borra el directorio indicado.</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1803598143"/>
                  </a:ext>
                </a:extLst>
              </a:tr>
              <a:tr h="1068842">
                <a:tc gridSpan="3">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El directorio tiene que estar vacio, sin archivos ni subdirectorios.</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191276937"/>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57B7A-7196-450A-AF95-C984B1998B4C}"/>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402AEBAB-BA94-41A2-8117-877F7D26DB06}"/>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934573C5-8ABF-4596-804F-31EF51424E5D}"/>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88D179F3-60F3-445F-8E2B-6BF202F5A534}"/>
              </a:ext>
            </a:extLst>
          </p:cNvPr>
          <p:cNvGraphicFramePr>
            <a:graphicFrameLocks noGrp="1"/>
          </p:cNvGraphicFramePr>
          <p:nvPr/>
        </p:nvGraphicFramePr>
        <p:xfrm>
          <a:off x="228600" y="2397236"/>
          <a:ext cx="8686798" cy="4460762"/>
        </p:xfrm>
        <a:graphic>
          <a:graphicData uri="http://schemas.openxmlformats.org/drawingml/2006/table">
            <a:tbl>
              <a:tblPr>
                <a:effectLst/>
              </a:tblPr>
              <a:tblGrid>
                <a:gridCol w="1851120">
                  <a:extLst>
                    <a:ext uri="{9D8B030D-6E8A-4147-A177-3AD203B41FA5}">
                      <a16:colId xmlns:a16="http://schemas.microsoft.com/office/drawing/2014/main" val="2804613760"/>
                    </a:ext>
                  </a:extLst>
                </a:gridCol>
                <a:gridCol w="3779635">
                  <a:extLst>
                    <a:ext uri="{9D8B030D-6E8A-4147-A177-3AD203B41FA5}">
                      <a16:colId xmlns:a16="http://schemas.microsoft.com/office/drawing/2014/main" val="368372797"/>
                    </a:ext>
                  </a:extLst>
                </a:gridCol>
                <a:gridCol w="3056043">
                  <a:extLst>
                    <a:ext uri="{9D8B030D-6E8A-4147-A177-3AD203B41FA5}">
                      <a16:colId xmlns:a16="http://schemas.microsoft.com/office/drawing/2014/main" val="37401710"/>
                    </a:ext>
                  </a:extLst>
                </a:gridCol>
              </a:tblGrid>
              <a:tr h="603001">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956326299"/>
                  </a:ext>
                </a:extLst>
              </a:tr>
              <a:tr h="3065763">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cp</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Copia Archivos</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cp origen destino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Copia el archivo origen en el camino destino.</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cp -R </a:t>
                      </a:r>
                      <a:r>
                        <a:rPr lang="es-ES" sz="1600" b="0" i="1" u="none" strike="noStrike" baseline="0">
                          <a:solidFill>
                            <a:srgbClr val="000000"/>
                          </a:solidFill>
                          <a:latin typeface="Times New Roman" pitchFamily="18"/>
                          <a:ea typeface="DejaVu Sans" pitchFamily="34"/>
                          <a:cs typeface="DejaVu Sans" pitchFamily="34"/>
                        </a:rPr>
                        <a:t>origen destino</a:t>
                      </a:r>
                      <a:r>
                        <a:rPr lang="es-ES" sz="1600" b="0" i="0" u="none" strike="noStrike" baseline="0">
                          <a:solidFill>
                            <a:srgbClr val="000000"/>
                          </a:solidFill>
                          <a:latin typeface="Times New Roman" pitchFamily="18"/>
                          <a:ea typeface="DejaVu Sans" pitchFamily="34"/>
                          <a:cs typeface="DejaVu Sans" pitchFamily="34"/>
                        </a:rPr>
                        <a:t>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Copia un directorio recursivamente (directorio y subdirectorios)</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cp –p origen destino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Mantiene permisos y fechas.</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cp archivo nombre-nuevo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copia cambiando de nombre el destino.</a:t>
                      </a:r>
                    </a:p>
                  </a:txBody>
                  <a:tcPr/>
                </a:tc>
                <a:extLst>
                  <a:ext uri="{0D108BD9-81ED-4DB2-BD59-A6C34878D82A}">
                    <a16:rowId xmlns:a16="http://schemas.microsoft.com/office/drawing/2014/main" val="3893841339"/>
                  </a:ext>
                </a:extLst>
              </a:tr>
              <a:tr h="791998">
                <a:tc gridSpan="3">
                  <a:txBody>
                    <a:bodyPr/>
                    <a:lstStyle/>
                    <a:p>
                      <a:pPr marL="0" marR="0" lvl="0" indent="0" algn="l" rtl="0" hangingPunct="1">
                        <a:lnSpc>
                          <a:spcPct val="100000"/>
                        </a:lnSpc>
                        <a:spcBef>
                          <a:spcPts val="5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2000" b="0" i="1" u="none" strike="noStrike" baseline="0">
                          <a:solidFill>
                            <a:srgbClr val="3333CC"/>
                          </a:solidFill>
                          <a:latin typeface="Times New Roman" pitchFamily="18"/>
                          <a:ea typeface="DejaVu Sans" pitchFamily="34"/>
                          <a:cs typeface="DejaVu Sans" pitchFamily="34"/>
                        </a:rPr>
                        <a:t>Comentarios: Se pueden utilizar los comodines</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419718758"/>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76E91-F5F7-4302-A7EC-A8D9D6B99166}"/>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362448B4-523C-4DC2-8BEA-142E95816AE8}"/>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FCEB39EB-A657-44C8-80B9-83657EBB2B83}"/>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8B8136C0-084E-4355-AE44-A3916DB7A6A5}"/>
              </a:ext>
            </a:extLst>
          </p:cNvPr>
          <p:cNvGraphicFramePr>
            <a:graphicFrameLocks noGrp="1"/>
          </p:cNvGraphicFramePr>
          <p:nvPr/>
        </p:nvGraphicFramePr>
        <p:xfrm>
          <a:off x="228600" y="2448004"/>
          <a:ext cx="8686798" cy="3486240"/>
        </p:xfrm>
        <a:graphic>
          <a:graphicData uri="http://schemas.openxmlformats.org/drawingml/2006/table">
            <a:tbl>
              <a:tblPr>
                <a:effectLst/>
              </a:tblPr>
              <a:tblGrid>
                <a:gridCol w="1851120">
                  <a:extLst>
                    <a:ext uri="{9D8B030D-6E8A-4147-A177-3AD203B41FA5}">
                      <a16:colId xmlns:a16="http://schemas.microsoft.com/office/drawing/2014/main" val="3157216444"/>
                    </a:ext>
                  </a:extLst>
                </a:gridCol>
                <a:gridCol w="3779635">
                  <a:extLst>
                    <a:ext uri="{9D8B030D-6E8A-4147-A177-3AD203B41FA5}">
                      <a16:colId xmlns:a16="http://schemas.microsoft.com/office/drawing/2014/main" val="3539642032"/>
                    </a:ext>
                  </a:extLst>
                </a:gridCol>
                <a:gridCol w="3056043">
                  <a:extLst>
                    <a:ext uri="{9D8B030D-6E8A-4147-A177-3AD203B41FA5}">
                      <a16:colId xmlns:a16="http://schemas.microsoft.com/office/drawing/2014/main" val="341198924"/>
                    </a:ext>
                  </a:extLst>
                </a:gridCol>
              </a:tblGrid>
              <a:tr h="752395">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2340716370"/>
                  </a:ext>
                </a:extLst>
              </a:tr>
              <a:tr h="1747802">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mv</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Mueve o cambia de nombre un archivo</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mv archivo destino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Mueve el archivo al directorio destino.</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mv archivo archivo-nuevo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Cambia de nombre a un archivo.</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1793862775"/>
                  </a:ext>
                </a:extLst>
              </a:tr>
              <a:tr h="986043">
                <a:tc gridSpan="3">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Permite “comodines”</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4014801279"/>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C70828-88DD-4A49-BB0F-36381B1857CB}"/>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1E52DAF0-9772-4C5A-8320-EA39EF10869D}"/>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7D5C954A-2006-4B88-8D64-BA4210AC23A0}"/>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D5883311-B16A-4233-8398-380CF6287575}"/>
              </a:ext>
            </a:extLst>
          </p:cNvPr>
          <p:cNvGraphicFramePr>
            <a:graphicFrameLocks noGrp="1"/>
          </p:cNvGraphicFramePr>
          <p:nvPr/>
        </p:nvGraphicFramePr>
        <p:xfrm>
          <a:off x="228600" y="2448004"/>
          <a:ext cx="8686798" cy="3241427"/>
        </p:xfrm>
        <a:graphic>
          <a:graphicData uri="http://schemas.openxmlformats.org/drawingml/2006/table">
            <a:tbl>
              <a:tblPr>
                <a:effectLst/>
              </a:tblPr>
              <a:tblGrid>
                <a:gridCol w="1851120">
                  <a:extLst>
                    <a:ext uri="{9D8B030D-6E8A-4147-A177-3AD203B41FA5}">
                      <a16:colId xmlns:a16="http://schemas.microsoft.com/office/drawing/2014/main" val="238696945"/>
                    </a:ext>
                  </a:extLst>
                </a:gridCol>
                <a:gridCol w="3779635">
                  <a:extLst>
                    <a:ext uri="{9D8B030D-6E8A-4147-A177-3AD203B41FA5}">
                      <a16:colId xmlns:a16="http://schemas.microsoft.com/office/drawing/2014/main" val="1599946584"/>
                    </a:ext>
                  </a:extLst>
                </a:gridCol>
                <a:gridCol w="3056043">
                  <a:extLst>
                    <a:ext uri="{9D8B030D-6E8A-4147-A177-3AD203B41FA5}">
                      <a16:colId xmlns:a16="http://schemas.microsoft.com/office/drawing/2014/main" val="1290821863"/>
                    </a:ext>
                  </a:extLst>
                </a:gridCol>
              </a:tblGrid>
              <a:tr h="752395">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688771830"/>
                  </a:ext>
                </a:extLst>
              </a:tr>
              <a:tr h="1503355">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rm</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Elimina un archivo/s</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rm archivo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Elimina el archivo</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rm –r directorio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Elimina los archivos y directorios recursivamente.</a:t>
                      </a:r>
                    </a:p>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600" b="0" i="0" u="none" strike="noStrike" baseline="0">
                        <a:solidFill>
                          <a:srgbClr val="000000"/>
                        </a:solidFill>
                        <a:latin typeface="Times New Roman" pitchFamily="18"/>
                        <a:ea typeface="DejaVu Sans" pitchFamily="34"/>
                        <a:cs typeface="DejaVu Sans" pitchFamily="34"/>
                      </a:endParaRPr>
                    </a:p>
                  </a:txBody>
                  <a:tcPr/>
                </a:tc>
                <a:extLst>
                  <a:ext uri="{0D108BD9-81ED-4DB2-BD59-A6C34878D82A}">
                    <a16:rowId xmlns:a16="http://schemas.microsoft.com/office/drawing/2014/main" val="1066501116"/>
                  </a:ext>
                </a:extLst>
              </a:tr>
              <a:tr h="985677">
                <a:tc gridSpan="3">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1" u="none" strike="noStrike" baseline="0">
                          <a:solidFill>
                            <a:srgbClr val="3333CC"/>
                          </a:solidFill>
                          <a:latin typeface="Times New Roman" pitchFamily="18"/>
                          <a:ea typeface="DejaVu Sans" pitchFamily="34"/>
                          <a:cs typeface="DejaVu Sans" pitchFamily="34"/>
                        </a:rPr>
                        <a:t>Comentarios: Cuidado con el parámetro “r”</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242365766"/>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609A55-0720-4374-9603-14FC51293334}"/>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53CFD57A-663D-4934-A1F8-6D2596BE0CA2}"/>
              </a:ext>
            </a:extLst>
          </p:cNvPr>
          <p:cNvSpPr txBox="1">
            <a:spLocks noGrp="1"/>
          </p:cNvSpPr>
          <p:nvPr>
            <p:ph type="body" idx="4294967295"/>
          </p:nvPr>
        </p:nvSpPr>
        <p:spPr>
          <a:xfrm>
            <a:off x="0" y="1719355"/>
            <a:ext cx="4037039" cy="4409995"/>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Comandos.</a:t>
            </a:r>
          </a:p>
          <a:p>
            <a:pPr marL="0" lvl="2" indent="0" algn="just">
              <a:lnSpc>
                <a:spcPct val="100000"/>
              </a:lnSpc>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3300">
              <a:latin typeface="Times New Roman" pitchFamily="18"/>
            </a:endParaRPr>
          </a:p>
        </p:txBody>
      </p:sp>
      <p:pic>
        <p:nvPicPr>
          <p:cNvPr id="4" name="Imagen 3">
            <a:extLst>
              <a:ext uri="{FF2B5EF4-FFF2-40B4-BE49-F238E27FC236}">
                <a16:creationId xmlns:a16="http://schemas.microsoft.com/office/drawing/2014/main" id="{6047A801-54A7-42BD-A1B3-BAF6A116D825}"/>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graphicFrame>
        <p:nvGraphicFramePr>
          <p:cNvPr id="5" name="Tabla 4">
            <a:extLst>
              <a:ext uri="{FF2B5EF4-FFF2-40B4-BE49-F238E27FC236}">
                <a16:creationId xmlns:a16="http://schemas.microsoft.com/office/drawing/2014/main" id="{4D0214F2-43AD-45ED-BC2A-D75E21DC2043}"/>
              </a:ext>
            </a:extLst>
          </p:cNvPr>
          <p:cNvGraphicFramePr>
            <a:graphicFrameLocks noGrp="1"/>
          </p:cNvGraphicFramePr>
          <p:nvPr/>
        </p:nvGraphicFramePr>
        <p:xfrm>
          <a:off x="228600" y="2448004"/>
          <a:ext cx="8686798" cy="4369329"/>
        </p:xfrm>
        <a:graphic>
          <a:graphicData uri="http://schemas.openxmlformats.org/drawingml/2006/table">
            <a:tbl>
              <a:tblPr>
                <a:effectLst/>
              </a:tblPr>
              <a:tblGrid>
                <a:gridCol w="1851120">
                  <a:extLst>
                    <a:ext uri="{9D8B030D-6E8A-4147-A177-3AD203B41FA5}">
                      <a16:colId xmlns:a16="http://schemas.microsoft.com/office/drawing/2014/main" val="2573211890"/>
                    </a:ext>
                  </a:extLst>
                </a:gridCol>
                <a:gridCol w="3779635">
                  <a:extLst>
                    <a:ext uri="{9D8B030D-6E8A-4147-A177-3AD203B41FA5}">
                      <a16:colId xmlns:a16="http://schemas.microsoft.com/office/drawing/2014/main" val="439927705"/>
                    </a:ext>
                  </a:extLst>
                </a:gridCol>
                <a:gridCol w="3056043">
                  <a:extLst>
                    <a:ext uri="{9D8B030D-6E8A-4147-A177-3AD203B41FA5}">
                      <a16:colId xmlns:a16="http://schemas.microsoft.com/office/drawing/2014/main" val="88282270"/>
                    </a:ext>
                  </a:extLst>
                </a:gridCol>
              </a:tblGrid>
              <a:tr h="581402">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Comando</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Acción</a:t>
                      </a:r>
                    </a:p>
                  </a:txBody>
                  <a:tcPr/>
                </a:tc>
                <a:tc>
                  <a:txBody>
                    <a:bodyPr/>
                    <a:lstStyle/>
                    <a:p>
                      <a:pPr marL="0" marR="0" lvl="0" indent="0" algn="ctr"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Parámetros</a:t>
                      </a:r>
                    </a:p>
                  </a:txBody>
                  <a:tcPr/>
                </a:tc>
                <a:extLst>
                  <a:ext uri="{0D108BD9-81ED-4DB2-BD59-A6C34878D82A}">
                    <a16:rowId xmlns:a16="http://schemas.microsoft.com/office/drawing/2014/main" val="3190536109"/>
                  </a:ext>
                </a:extLst>
              </a:tr>
              <a:tr h="1068842">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man</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Muestro la ayuda del comando</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man comando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Muestra ayuda del comando y sus parámetros.</a:t>
                      </a:r>
                    </a:p>
                  </a:txBody>
                  <a:tcPr/>
                </a:tc>
                <a:extLst>
                  <a:ext uri="{0D108BD9-81ED-4DB2-BD59-A6C34878D82A}">
                    <a16:rowId xmlns:a16="http://schemas.microsoft.com/office/drawing/2014/main" val="3904430966"/>
                  </a:ext>
                </a:extLst>
              </a:tr>
              <a:tr h="581402">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clear</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Limpia la pantalla</a:t>
                      </a:r>
                    </a:p>
                  </a:txBody>
                  <a:tcPr/>
                </a:tc>
                <a:tc>
                  <a:txBody>
                    <a:bodyPr/>
                    <a:lstStyle/>
                    <a:p>
                      <a:pPr marL="0" marR="0" lvl="0" indent="0" algn="l" rtl="0" hangingPunct="1">
                        <a:lnSpc>
                          <a:spcPct val="100000"/>
                        </a:lnSpc>
                        <a:spcBef>
                          <a:spcPts val="0"/>
                        </a:spcBef>
                        <a:spcAft>
                          <a:spcPts val="0"/>
                        </a:spcAft>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800" b="0" i="0" u="none" strike="noStrike" baseline="0">
                        <a:solidFill>
                          <a:srgbClr val="000000"/>
                        </a:solidFill>
                        <a:latin typeface="Arial" pitchFamily="18"/>
                      </a:endParaRPr>
                    </a:p>
                  </a:txBody>
                  <a:tcPr/>
                </a:tc>
                <a:extLst>
                  <a:ext uri="{0D108BD9-81ED-4DB2-BD59-A6C34878D82A}">
                    <a16:rowId xmlns:a16="http://schemas.microsoft.com/office/drawing/2014/main" val="778376427"/>
                  </a:ext>
                </a:extLst>
              </a:tr>
              <a:tr h="581402">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exit</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Cierra el Terminal</a:t>
                      </a:r>
                    </a:p>
                  </a:txBody>
                  <a:tcPr/>
                </a:tc>
                <a:tc>
                  <a:txBody>
                    <a:bodyPr/>
                    <a:lstStyle/>
                    <a:p>
                      <a:pPr marL="0" marR="0" lvl="0" indent="0" algn="l" rtl="0" hangingPunct="1">
                        <a:lnSpc>
                          <a:spcPct val="100000"/>
                        </a:lnSpc>
                        <a:spcBef>
                          <a:spcPts val="0"/>
                        </a:spcBef>
                        <a:spcAft>
                          <a:spcPts val="0"/>
                        </a:spcAft>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endParaRPr lang="es-ES" sz="1800" b="0" i="0" u="none" strike="noStrike" baseline="0">
                        <a:solidFill>
                          <a:srgbClr val="000000"/>
                        </a:solidFill>
                        <a:latin typeface="Arial" pitchFamily="18"/>
                      </a:endParaRPr>
                    </a:p>
                  </a:txBody>
                  <a:tcPr/>
                </a:tc>
                <a:extLst>
                  <a:ext uri="{0D108BD9-81ED-4DB2-BD59-A6C34878D82A}">
                    <a16:rowId xmlns:a16="http://schemas.microsoft.com/office/drawing/2014/main" val="506385026"/>
                  </a:ext>
                </a:extLst>
              </a:tr>
              <a:tr h="1556281">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more</a:t>
                      </a:r>
                    </a:p>
                  </a:txBody>
                  <a:tcPr/>
                </a:tc>
                <a:tc>
                  <a:txBody>
                    <a:bodyPr/>
                    <a:lstStyle/>
                    <a:p>
                      <a:pPr marL="0" marR="0" lvl="0" indent="0" algn="l" rtl="0" hangingPunct="1">
                        <a:lnSpc>
                          <a:spcPct val="100000"/>
                        </a:lnSpc>
                        <a:spcBef>
                          <a:spcPts val="8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3200" b="0" i="0" u="none" strike="noStrike" baseline="0">
                          <a:solidFill>
                            <a:srgbClr val="000000"/>
                          </a:solidFill>
                          <a:latin typeface="Times New Roman" pitchFamily="18"/>
                          <a:ea typeface="DejaVu Sans" pitchFamily="34"/>
                          <a:cs typeface="DejaVu Sans" pitchFamily="34"/>
                        </a:rPr>
                        <a:t>Muestra el contenido de un fichero paginado</a:t>
                      </a:r>
                    </a:p>
                  </a:txBody>
                  <a:tcPr/>
                </a:tc>
                <a:tc>
                  <a:txBody>
                    <a:bodyPr/>
                    <a:lstStyle/>
                    <a:p>
                      <a:pPr marL="0" marR="0" lvl="0" indent="0" algn="l" rtl="0" hangingPunct="1">
                        <a:lnSpc>
                          <a:spcPct val="100000"/>
                        </a:lnSpc>
                        <a:spcBef>
                          <a:spcPts val="40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pPr>
                      <a:r>
                        <a:rPr lang="es-ES" sz="1600" b="0" i="0" u="none" strike="noStrike" baseline="0">
                          <a:solidFill>
                            <a:srgbClr val="000000"/>
                          </a:solidFill>
                          <a:latin typeface="Times New Roman" pitchFamily="18"/>
                          <a:ea typeface="DejaVu Sans" pitchFamily="34"/>
                          <a:cs typeface="DejaVu Sans" pitchFamily="34"/>
                        </a:rPr>
                        <a:t>more fichero </a:t>
                      </a:r>
                      <a:r>
                        <a:rPr lang="es-ES" sz="1600" b="0" i="0" u="none" strike="noStrike" baseline="0">
                          <a:solidFill>
                            <a:srgbClr val="000000"/>
                          </a:solidFill>
                          <a:ea typeface="DejaVu Sans" pitchFamily="34"/>
                          <a:cs typeface="DejaVu Sans" pitchFamily="34"/>
                        </a:rPr>
                        <a:t></a:t>
                      </a:r>
                      <a:r>
                        <a:rPr lang="es-ES" sz="1600" b="0" i="0" u="none" strike="noStrike" baseline="0">
                          <a:solidFill>
                            <a:srgbClr val="000000"/>
                          </a:solidFill>
                          <a:latin typeface="Times New Roman" pitchFamily="18"/>
                          <a:ea typeface="DejaVu Sans" pitchFamily="34"/>
                          <a:cs typeface="DejaVu Sans" pitchFamily="34"/>
                        </a:rPr>
                        <a:t> Página el contenido</a:t>
                      </a:r>
                    </a:p>
                  </a:txBody>
                  <a:tcPr/>
                </a:tc>
                <a:extLst>
                  <a:ext uri="{0D108BD9-81ED-4DB2-BD59-A6C34878D82A}">
                    <a16:rowId xmlns:a16="http://schemas.microsoft.com/office/drawing/2014/main" val="3596871430"/>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B6A66-9FE1-49A4-B064-847747274E60}"/>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F9CA496E-6788-40C5-AF3A-BF33E4EB2E77}"/>
              </a:ext>
            </a:extLst>
          </p:cNvPr>
          <p:cNvSpPr txBox="1">
            <a:spLocks noGrp="1"/>
          </p:cNvSpPr>
          <p:nvPr>
            <p:ph type="body" idx="4294967295"/>
          </p:nvPr>
        </p:nvSpPr>
        <p:spPr>
          <a:xfrm>
            <a:off x="228600" y="1718998"/>
            <a:ext cx="8686800" cy="4833719"/>
          </a:xfrm>
        </p:spPr>
        <p:txBody>
          <a:bodyPr/>
          <a:lstStyle/>
          <a:p>
            <a:pPr marL="0" lvl="0" indent="0" algn="just">
              <a:lnSpc>
                <a:spcPct val="9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Ejercicios con Comandos.</a:t>
            </a:r>
          </a:p>
          <a:p>
            <a:pPr marL="0" lvl="1"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a:latin typeface="Times New Roman" pitchFamily="18"/>
              </a:rPr>
              <a:t>Ejercicios con archivos y directorios</a:t>
            </a:r>
          </a:p>
          <a:p>
            <a:pPr marL="0" lvl="3"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Crear árbol de directorios colgando /home/usuario</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Con la siguiente carpeta: libro</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Dentro de esta carpeta crear las siguientes:</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Manuales, Novela, Clasicos</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Dentro de Manuales : Informatica</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Dentro de Novela: Negra, CienciaF, Aventuras</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Dentro de Informatica: Linux, windows, Unix</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En cada directorio crear un archivo de texto relacionado con el nombre del directorio. Teniendo en cuenta que en los niveles superiores son acumulativos los textos (explicar)</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Copiar toda la carpeta novela  en libro</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Mover todos los archivos de Linux a Unix</a:t>
            </a:r>
          </a:p>
          <a:p>
            <a:pPr marL="0" lvl="4" indent="0">
              <a:spcBef>
                <a:spcPts val="400"/>
              </a:spcBef>
              <a:buClr>
                <a:srgbClr val="000000"/>
              </a:buClr>
              <a:buFont typeface="Times New Roman" pitchFamily="18"/>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i="1">
                <a:latin typeface="Times New Roman" pitchFamily="18"/>
              </a:rPr>
              <a:t>Borrar Linux</a:t>
            </a:r>
          </a:p>
          <a:p>
            <a:pPr marL="341281" lvl="0" indent="-341281">
              <a:spcBef>
                <a:spcPts val="1750"/>
              </a:spcBef>
              <a:tabLst>
                <a:tab pos="341281" algn="l"/>
                <a:tab pos="447479" algn="l"/>
                <a:tab pos="896760" algn="l"/>
                <a:tab pos="1346042" algn="l"/>
                <a:tab pos="1795323" algn="l"/>
                <a:tab pos="2244604" algn="l"/>
                <a:tab pos="2693876" algn="l"/>
                <a:tab pos="3143158" algn="l"/>
                <a:tab pos="3592439" algn="l"/>
                <a:tab pos="4041720" algn="l"/>
                <a:tab pos="4491001" algn="l"/>
                <a:tab pos="4939917" algn="l"/>
                <a:tab pos="5389198" algn="l"/>
                <a:tab pos="5838480" algn="l"/>
                <a:tab pos="6287761" algn="l"/>
                <a:tab pos="6737042" algn="l"/>
                <a:tab pos="7186323" algn="l"/>
                <a:tab pos="7635596" algn="l"/>
                <a:tab pos="8084877" algn="l"/>
                <a:tab pos="8534158" algn="l"/>
                <a:tab pos="8983439" algn="l"/>
              </a:tabLst>
            </a:pPr>
            <a:r>
              <a:rPr lang="es-ES" sz="2800">
                <a:latin typeface="Times New Roman" pitchFamily="18"/>
              </a:rPr>
              <a:t>Comandos a utilizar: cp / mv /rm / cat / mkdir</a:t>
            </a:r>
          </a:p>
          <a:p>
            <a:pPr marL="0" lvl="2" indent="0" algn="just">
              <a:spcBef>
                <a:spcPts val="525"/>
              </a:spcBef>
              <a:buNone/>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800">
              <a:latin typeface="Times New Roman" pitchFamily="18"/>
            </a:endParaRPr>
          </a:p>
        </p:txBody>
      </p:sp>
      <p:pic>
        <p:nvPicPr>
          <p:cNvPr id="4" name="Imagen 3">
            <a:extLst>
              <a:ext uri="{FF2B5EF4-FFF2-40B4-BE49-F238E27FC236}">
                <a16:creationId xmlns:a16="http://schemas.microsoft.com/office/drawing/2014/main" id="{20021554-F677-44C6-9D7F-137D4349C671}"/>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E826F4-5F0C-4055-9E2C-979B35ACDBC5}"/>
              </a:ext>
            </a:extLst>
          </p:cNvPr>
          <p:cNvSpPr txBox="1">
            <a:spLocks noGrp="1"/>
          </p:cNvSpPr>
          <p:nvPr>
            <p:ph type="title" idx="4294967295"/>
          </p:nvPr>
        </p:nvSpPr>
        <p:spPr>
          <a:xfrm>
            <a:off x="456843" y="121679"/>
            <a:ext cx="7542364" cy="1293839"/>
          </a:xfrm>
        </p:spPr>
        <p:txBody>
          <a:bodyPr>
            <a:spAutoFit/>
          </a:bodyPr>
          <a:lstStyle/>
          <a:p>
            <a:pPr lvl="0"/>
            <a:r>
              <a:rPr lang="es-ES"/>
              <a:t>LINUX / UBUNTU</a:t>
            </a:r>
          </a:p>
        </p:txBody>
      </p:sp>
      <p:sp>
        <p:nvSpPr>
          <p:cNvPr id="3" name="Forma libre: forma 2">
            <a:extLst>
              <a:ext uri="{FF2B5EF4-FFF2-40B4-BE49-F238E27FC236}">
                <a16:creationId xmlns:a16="http://schemas.microsoft.com/office/drawing/2014/main" id="{107F80F3-14CC-471C-9332-44B10A7BC880}"/>
              </a:ext>
            </a:extLst>
          </p:cNvPr>
          <p:cNvSpPr/>
          <p:nvPr/>
        </p:nvSpPr>
        <p:spPr>
          <a:xfrm>
            <a:off x="228600" y="1719355"/>
            <a:ext cx="8686800" cy="52639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noAutofit/>
          </a:bodyPr>
          <a:lstStyle/>
          <a:p>
            <a:pPr marL="0" marR="0" lvl="0" indent="0" algn="just" defTabSz="914400" rtl="0" fontAlgn="auto" hangingPunct="1">
              <a:lnSpc>
                <a:spcPct val="90000"/>
              </a:lnSpc>
              <a:spcBef>
                <a:spcPts val="800"/>
              </a:spcBef>
              <a:spcAft>
                <a:spcPts val="0"/>
              </a:spcAft>
              <a:buClr>
                <a:srgbClr val="330066"/>
              </a:buClr>
              <a:buSzPct val="70000"/>
              <a:buFont typeface="Wingdings" pitchFamily="2"/>
              <a:buChar char=""/>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2900" b="0" i="0" u="none" strike="noStrike" kern="1200" cap="none" spc="0" baseline="0">
                <a:solidFill>
                  <a:srgbClr val="000000"/>
                </a:solidFill>
                <a:uFillTx/>
                <a:latin typeface="Times New Roman" pitchFamily="18"/>
                <a:ea typeface="DejaVu Sans" pitchFamily="34"/>
                <a:cs typeface="DejaVu Sans" pitchFamily="34"/>
              </a:rPr>
              <a:t>Ejercicios con Comandos.</a:t>
            </a:r>
          </a:p>
        </p:txBody>
      </p:sp>
      <p:sp>
        <p:nvSpPr>
          <p:cNvPr id="4" name="Rectángulo 3">
            <a:extLst>
              <a:ext uri="{FF2B5EF4-FFF2-40B4-BE49-F238E27FC236}">
                <a16:creationId xmlns:a16="http://schemas.microsoft.com/office/drawing/2014/main" id="{6CC56B28-A58D-421D-BC26-24DA9D49F6B5}"/>
              </a:ext>
            </a:extLst>
          </p:cNvPr>
          <p:cNvSpPr/>
          <p:nvPr/>
        </p:nvSpPr>
        <p:spPr>
          <a:xfrm>
            <a:off x="3960001" y="2340004"/>
            <a:ext cx="1799996"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/home/usuario</a:t>
            </a:r>
          </a:p>
        </p:txBody>
      </p:sp>
      <p:sp>
        <p:nvSpPr>
          <p:cNvPr id="5" name="Rectángulo 4">
            <a:extLst>
              <a:ext uri="{FF2B5EF4-FFF2-40B4-BE49-F238E27FC236}">
                <a16:creationId xmlns:a16="http://schemas.microsoft.com/office/drawing/2014/main" id="{A020B833-18EC-46B9-9129-7B0DA88D1183}"/>
              </a:ext>
            </a:extLst>
          </p:cNvPr>
          <p:cNvSpPr/>
          <p:nvPr/>
        </p:nvSpPr>
        <p:spPr>
          <a:xfrm>
            <a:off x="3960001" y="3060003"/>
            <a:ext cx="1799996"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libro</a:t>
            </a:r>
          </a:p>
        </p:txBody>
      </p:sp>
      <p:sp>
        <p:nvSpPr>
          <p:cNvPr id="6" name="Rectángulo 5">
            <a:extLst>
              <a:ext uri="{FF2B5EF4-FFF2-40B4-BE49-F238E27FC236}">
                <a16:creationId xmlns:a16="http://schemas.microsoft.com/office/drawing/2014/main" id="{B4C85AA5-379F-4935-905C-2D92BA4C1139}"/>
              </a:ext>
            </a:extLst>
          </p:cNvPr>
          <p:cNvSpPr/>
          <p:nvPr/>
        </p:nvSpPr>
        <p:spPr>
          <a:xfrm>
            <a:off x="1259997" y="3780001"/>
            <a:ext cx="1799996"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Manuales</a:t>
            </a:r>
          </a:p>
        </p:txBody>
      </p:sp>
      <p:sp>
        <p:nvSpPr>
          <p:cNvPr id="7" name="Rectángulo 6">
            <a:extLst>
              <a:ext uri="{FF2B5EF4-FFF2-40B4-BE49-F238E27FC236}">
                <a16:creationId xmlns:a16="http://schemas.microsoft.com/office/drawing/2014/main" id="{DA2FC774-26DB-40C1-AC85-DC4A5CE6D820}"/>
              </a:ext>
            </a:extLst>
          </p:cNvPr>
          <p:cNvSpPr/>
          <p:nvPr/>
        </p:nvSpPr>
        <p:spPr>
          <a:xfrm>
            <a:off x="6299996" y="3780001"/>
            <a:ext cx="1799996"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Novela</a:t>
            </a:r>
          </a:p>
        </p:txBody>
      </p:sp>
      <p:sp>
        <p:nvSpPr>
          <p:cNvPr id="8" name="Rectángulo 7">
            <a:extLst>
              <a:ext uri="{FF2B5EF4-FFF2-40B4-BE49-F238E27FC236}">
                <a16:creationId xmlns:a16="http://schemas.microsoft.com/office/drawing/2014/main" id="{DDBC138E-876D-4633-A33A-012B1F72DF14}"/>
              </a:ext>
            </a:extLst>
          </p:cNvPr>
          <p:cNvSpPr/>
          <p:nvPr/>
        </p:nvSpPr>
        <p:spPr>
          <a:xfrm>
            <a:off x="3960001" y="3780001"/>
            <a:ext cx="1799996"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Clasicos</a:t>
            </a:r>
          </a:p>
        </p:txBody>
      </p:sp>
      <p:sp>
        <p:nvSpPr>
          <p:cNvPr id="9" name="Rectángulo 8">
            <a:extLst>
              <a:ext uri="{FF2B5EF4-FFF2-40B4-BE49-F238E27FC236}">
                <a16:creationId xmlns:a16="http://schemas.microsoft.com/office/drawing/2014/main" id="{228ED3AE-379F-4604-A6CC-1C8183E2D6B8}"/>
              </a:ext>
            </a:extLst>
          </p:cNvPr>
          <p:cNvSpPr/>
          <p:nvPr/>
        </p:nvSpPr>
        <p:spPr>
          <a:xfrm>
            <a:off x="1259997" y="4500000"/>
            <a:ext cx="1799996"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informatica</a:t>
            </a:r>
          </a:p>
        </p:txBody>
      </p:sp>
      <p:sp>
        <p:nvSpPr>
          <p:cNvPr id="10" name="Rectángulo 9">
            <a:extLst>
              <a:ext uri="{FF2B5EF4-FFF2-40B4-BE49-F238E27FC236}">
                <a16:creationId xmlns:a16="http://schemas.microsoft.com/office/drawing/2014/main" id="{241ED780-C6F4-4530-9622-2DE001886409}"/>
              </a:ext>
            </a:extLst>
          </p:cNvPr>
          <p:cNvSpPr/>
          <p:nvPr/>
        </p:nvSpPr>
        <p:spPr>
          <a:xfrm>
            <a:off x="179999" y="5039999"/>
            <a:ext cx="1259997"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linux</a:t>
            </a:r>
          </a:p>
        </p:txBody>
      </p:sp>
      <p:sp>
        <p:nvSpPr>
          <p:cNvPr id="11" name="Rectángulo 10">
            <a:extLst>
              <a:ext uri="{FF2B5EF4-FFF2-40B4-BE49-F238E27FC236}">
                <a16:creationId xmlns:a16="http://schemas.microsoft.com/office/drawing/2014/main" id="{A86FE975-7D7F-4F9A-9D0C-CE8313426CFD}"/>
              </a:ext>
            </a:extLst>
          </p:cNvPr>
          <p:cNvSpPr/>
          <p:nvPr/>
        </p:nvSpPr>
        <p:spPr>
          <a:xfrm>
            <a:off x="1619996" y="5039999"/>
            <a:ext cx="1259997"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windows</a:t>
            </a:r>
          </a:p>
        </p:txBody>
      </p:sp>
      <p:sp>
        <p:nvSpPr>
          <p:cNvPr id="12" name="Rectángulo 11">
            <a:extLst>
              <a:ext uri="{FF2B5EF4-FFF2-40B4-BE49-F238E27FC236}">
                <a16:creationId xmlns:a16="http://schemas.microsoft.com/office/drawing/2014/main" id="{8436DCC2-797E-4776-94A8-3F69331EBFB0}"/>
              </a:ext>
            </a:extLst>
          </p:cNvPr>
          <p:cNvSpPr/>
          <p:nvPr/>
        </p:nvSpPr>
        <p:spPr>
          <a:xfrm>
            <a:off x="3060003" y="5039999"/>
            <a:ext cx="1259997"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unix</a:t>
            </a:r>
          </a:p>
        </p:txBody>
      </p:sp>
      <p:sp>
        <p:nvSpPr>
          <p:cNvPr id="13" name="Rectángulo 12">
            <a:extLst>
              <a:ext uri="{FF2B5EF4-FFF2-40B4-BE49-F238E27FC236}">
                <a16:creationId xmlns:a16="http://schemas.microsoft.com/office/drawing/2014/main" id="{CDB5F4B1-800A-4F97-8278-CAA9D5C823BD}"/>
              </a:ext>
            </a:extLst>
          </p:cNvPr>
          <p:cNvSpPr/>
          <p:nvPr/>
        </p:nvSpPr>
        <p:spPr>
          <a:xfrm>
            <a:off x="5219998" y="4500000"/>
            <a:ext cx="899998"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Negra</a:t>
            </a:r>
          </a:p>
        </p:txBody>
      </p:sp>
      <p:sp>
        <p:nvSpPr>
          <p:cNvPr id="14" name="Rectángulo 13">
            <a:extLst>
              <a:ext uri="{FF2B5EF4-FFF2-40B4-BE49-F238E27FC236}">
                <a16:creationId xmlns:a16="http://schemas.microsoft.com/office/drawing/2014/main" id="{0D910477-ACBD-4F47-94DB-13460998DD1A}"/>
              </a:ext>
            </a:extLst>
          </p:cNvPr>
          <p:cNvSpPr/>
          <p:nvPr/>
        </p:nvSpPr>
        <p:spPr>
          <a:xfrm>
            <a:off x="6299996" y="4500000"/>
            <a:ext cx="1259997"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CienciaF</a:t>
            </a:r>
          </a:p>
        </p:txBody>
      </p:sp>
      <p:sp>
        <p:nvSpPr>
          <p:cNvPr id="15" name="Rectángulo 14">
            <a:extLst>
              <a:ext uri="{FF2B5EF4-FFF2-40B4-BE49-F238E27FC236}">
                <a16:creationId xmlns:a16="http://schemas.microsoft.com/office/drawing/2014/main" id="{0F99BCF4-C43E-4E3E-825B-B8DF6FCE0D3C}"/>
              </a:ext>
            </a:extLst>
          </p:cNvPr>
          <p:cNvSpPr/>
          <p:nvPr/>
        </p:nvSpPr>
        <p:spPr>
          <a:xfrm>
            <a:off x="7740002" y="4500000"/>
            <a:ext cx="1259997" cy="359999"/>
          </a:xfrm>
          <a:prstGeom prst="rect">
            <a:avLst/>
          </a:prstGeom>
          <a:solidFill>
            <a:srgbClr val="99CCFF"/>
          </a:solidFill>
          <a:ln w="0" cap="flat">
            <a:solidFill>
              <a:srgbClr val="000000"/>
            </a:solidFill>
            <a:prstDash val="solid"/>
            <a:miter/>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r>
              <a:rPr lang="es-ES" sz="1800" b="0" i="0" u="none" strike="noStrike" kern="1200" cap="none" spc="0" baseline="0">
                <a:solidFill>
                  <a:srgbClr val="000000"/>
                </a:solidFill>
                <a:uFillTx/>
                <a:latin typeface="Arial" pitchFamily="18"/>
                <a:ea typeface="DejaVu Sans" pitchFamily="2"/>
                <a:cs typeface="Lohit Hindi" pitchFamily="2"/>
              </a:rPr>
              <a:t>Aventuras</a:t>
            </a:r>
          </a:p>
        </p:txBody>
      </p:sp>
      <p:sp>
        <p:nvSpPr>
          <p:cNvPr id="16" name="Conector recto 15">
            <a:extLst>
              <a:ext uri="{FF2B5EF4-FFF2-40B4-BE49-F238E27FC236}">
                <a16:creationId xmlns:a16="http://schemas.microsoft.com/office/drawing/2014/main" id="{D48FB670-3CCE-4F40-BA9B-697B7D55C185}"/>
              </a:ext>
            </a:extLst>
          </p:cNvPr>
          <p:cNvSpPr/>
          <p:nvPr/>
        </p:nvSpPr>
        <p:spPr>
          <a:xfrm>
            <a:off x="4859999" y="2700003"/>
            <a:ext cx="0" cy="35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7" name="Conector recto 16">
            <a:extLst>
              <a:ext uri="{FF2B5EF4-FFF2-40B4-BE49-F238E27FC236}">
                <a16:creationId xmlns:a16="http://schemas.microsoft.com/office/drawing/2014/main" id="{81833C1C-C34F-4C36-A677-1509684C9202}"/>
              </a:ext>
            </a:extLst>
          </p:cNvPr>
          <p:cNvSpPr/>
          <p:nvPr/>
        </p:nvSpPr>
        <p:spPr>
          <a:xfrm>
            <a:off x="4859999" y="3420002"/>
            <a:ext cx="0" cy="35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8" name="Conector recto 17">
            <a:extLst>
              <a:ext uri="{FF2B5EF4-FFF2-40B4-BE49-F238E27FC236}">
                <a16:creationId xmlns:a16="http://schemas.microsoft.com/office/drawing/2014/main" id="{A6B9AC65-8495-4BD9-97A2-091E20BF91A2}"/>
              </a:ext>
            </a:extLst>
          </p:cNvPr>
          <p:cNvSpPr/>
          <p:nvPr/>
        </p:nvSpPr>
        <p:spPr>
          <a:xfrm flipH="1">
            <a:off x="1979996" y="3420002"/>
            <a:ext cx="2880003" cy="35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19" name="Conector recto 18">
            <a:extLst>
              <a:ext uri="{FF2B5EF4-FFF2-40B4-BE49-F238E27FC236}">
                <a16:creationId xmlns:a16="http://schemas.microsoft.com/office/drawing/2014/main" id="{02607832-1AE7-4BAF-BB03-97E9DFF9C1A4}"/>
              </a:ext>
            </a:extLst>
          </p:cNvPr>
          <p:cNvSpPr/>
          <p:nvPr/>
        </p:nvSpPr>
        <p:spPr>
          <a:xfrm>
            <a:off x="4859999" y="3420002"/>
            <a:ext cx="2340004" cy="35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0" name="Conector recto 19">
            <a:extLst>
              <a:ext uri="{FF2B5EF4-FFF2-40B4-BE49-F238E27FC236}">
                <a16:creationId xmlns:a16="http://schemas.microsoft.com/office/drawing/2014/main" id="{19A46B1B-8A84-4D36-81DD-6B1747D33CB1}"/>
              </a:ext>
            </a:extLst>
          </p:cNvPr>
          <p:cNvSpPr/>
          <p:nvPr/>
        </p:nvSpPr>
        <p:spPr>
          <a:xfrm>
            <a:off x="2159995" y="4140000"/>
            <a:ext cx="0" cy="35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1" name="Conector recto 20">
            <a:extLst>
              <a:ext uri="{FF2B5EF4-FFF2-40B4-BE49-F238E27FC236}">
                <a16:creationId xmlns:a16="http://schemas.microsoft.com/office/drawing/2014/main" id="{EFCB0467-0D17-4FBD-AC09-BAB87F9BD5A3}"/>
              </a:ext>
            </a:extLst>
          </p:cNvPr>
          <p:cNvSpPr/>
          <p:nvPr/>
        </p:nvSpPr>
        <p:spPr>
          <a:xfrm flipH="1">
            <a:off x="899998" y="4859999"/>
            <a:ext cx="1259997" cy="17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2" name="Conector recto 21">
            <a:extLst>
              <a:ext uri="{FF2B5EF4-FFF2-40B4-BE49-F238E27FC236}">
                <a16:creationId xmlns:a16="http://schemas.microsoft.com/office/drawing/2014/main" id="{5CA189BA-4ADA-4B3A-B1E1-1CCB80398A95}"/>
              </a:ext>
            </a:extLst>
          </p:cNvPr>
          <p:cNvSpPr/>
          <p:nvPr/>
        </p:nvSpPr>
        <p:spPr>
          <a:xfrm>
            <a:off x="2159995" y="4859999"/>
            <a:ext cx="0" cy="17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3" name="Conector recto 22">
            <a:extLst>
              <a:ext uri="{FF2B5EF4-FFF2-40B4-BE49-F238E27FC236}">
                <a16:creationId xmlns:a16="http://schemas.microsoft.com/office/drawing/2014/main" id="{135EDD59-F81E-4392-8AEC-CF34BABC7EA3}"/>
              </a:ext>
            </a:extLst>
          </p:cNvPr>
          <p:cNvSpPr/>
          <p:nvPr/>
        </p:nvSpPr>
        <p:spPr>
          <a:xfrm>
            <a:off x="2159995" y="4859999"/>
            <a:ext cx="1439997" cy="17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4" name="Conector recto 23">
            <a:extLst>
              <a:ext uri="{FF2B5EF4-FFF2-40B4-BE49-F238E27FC236}">
                <a16:creationId xmlns:a16="http://schemas.microsoft.com/office/drawing/2014/main" id="{6C2137FB-5521-4AE8-B5B1-49138B2D0E00}"/>
              </a:ext>
            </a:extLst>
          </p:cNvPr>
          <p:cNvSpPr/>
          <p:nvPr/>
        </p:nvSpPr>
        <p:spPr>
          <a:xfrm flipH="1">
            <a:off x="5579997" y="4140000"/>
            <a:ext cx="1619996" cy="35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5" name="Conector recto 24">
            <a:extLst>
              <a:ext uri="{FF2B5EF4-FFF2-40B4-BE49-F238E27FC236}">
                <a16:creationId xmlns:a16="http://schemas.microsoft.com/office/drawing/2014/main" id="{FA3B22CF-A626-445E-AC0E-0D0EC381473C}"/>
              </a:ext>
            </a:extLst>
          </p:cNvPr>
          <p:cNvSpPr/>
          <p:nvPr/>
        </p:nvSpPr>
        <p:spPr>
          <a:xfrm flipH="1">
            <a:off x="7020004" y="4140000"/>
            <a:ext cx="179999" cy="35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sp>
        <p:nvSpPr>
          <p:cNvPr id="26" name="Conector recto 25">
            <a:extLst>
              <a:ext uri="{FF2B5EF4-FFF2-40B4-BE49-F238E27FC236}">
                <a16:creationId xmlns:a16="http://schemas.microsoft.com/office/drawing/2014/main" id="{EC08B393-774C-4A08-B70E-1763248E8A10}"/>
              </a:ext>
            </a:extLst>
          </p:cNvPr>
          <p:cNvSpPr/>
          <p:nvPr/>
        </p:nvSpPr>
        <p:spPr>
          <a:xfrm>
            <a:off x="7200003" y="4140000"/>
            <a:ext cx="1259997" cy="359999"/>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0" cap="flat">
            <a:solidFill>
              <a:srgbClr val="000000"/>
            </a:solidFill>
            <a:prstDash val="solid"/>
            <a:miter/>
            <a:tailEnd type="arrow"/>
          </a:ln>
        </p:spPr>
        <p:txBody>
          <a:bodyPr vert="horz" wrap="square" lIns="90004" tIns="44997" rIns="90004" bIns="44997" anchor="ctr" anchorCtr="1" compatLnSpc="1">
            <a:noAutofit/>
          </a:bodyPr>
          <a:lstStyle/>
          <a:p>
            <a:pPr marL="0" marR="0" lvl="0" indent="0" algn="l" defTabSz="914400" rtl="0" fontAlgn="auto" hangingPunct="1">
              <a:lnSpc>
                <a:spcPct val="100000"/>
              </a:lnSpc>
              <a:spcBef>
                <a:spcPts val="0"/>
              </a:spcBef>
              <a:spcAft>
                <a:spcPts val="0"/>
              </a:spcAft>
              <a:buNone/>
              <a:tabLst>
                <a:tab pos="0" algn="l"/>
                <a:tab pos="448915" algn="l"/>
                <a:tab pos="898196" algn="l"/>
                <a:tab pos="1347478" algn="l"/>
                <a:tab pos="1796759" algn="l"/>
                <a:tab pos="2246040" algn="l"/>
                <a:tab pos="2695322" algn="l"/>
                <a:tab pos="3144603" algn="l"/>
                <a:tab pos="3593875" algn="l"/>
                <a:tab pos="4043156" algn="l"/>
                <a:tab pos="4492438" algn="l"/>
                <a:tab pos="4941719" algn="l"/>
                <a:tab pos="5391000" algn="l"/>
                <a:tab pos="5840281" algn="l"/>
                <a:tab pos="6289563" algn="l"/>
                <a:tab pos="6738844" algn="l"/>
                <a:tab pos="7188116" algn="l"/>
                <a:tab pos="7637397" algn="l"/>
                <a:tab pos="8086679" algn="l"/>
                <a:tab pos="8535960" algn="l"/>
                <a:tab pos="8985241" algn="l"/>
              </a:tabLst>
              <a:defRPr sz="1800" b="0" i="0" u="none" strike="noStrike" kern="0" cap="none" spc="0" baseline="0">
                <a:solidFill>
                  <a:srgbClr val="000000"/>
                </a:solidFill>
                <a:uFillTx/>
              </a:defRPr>
            </a:pPr>
            <a:endParaRPr lang="es-ES" sz="1800" b="0" i="0" u="none" strike="noStrike" kern="1200" cap="none" spc="0" baseline="0">
              <a:solidFill>
                <a:srgbClr val="000000"/>
              </a:solidFill>
              <a:uFillTx/>
              <a:latin typeface="Arial" pitchFamily="18"/>
              <a:ea typeface="DejaVu Sans" pitchFamily="2"/>
              <a:cs typeface="Lohit Hindi" pitchFamily="2"/>
            </a:endParaRPr>
          </a:p>
        </p:txBody>
      </p:sp>
      <p:pic>
        <p:nvPicPr>
          <p:cNvPr id="27" name="Imagen 26">
            <a:extLst>
              <a:ext uri="{FF2B5EF4-FFF2-40B4-BE49-F238E27FC236}">
                <a16:creationId xmlns:a16="http://schemas.microsoft.com/office/drawing/2014/main" id="{243A3413-BE90-4338-9E17-779A5C6315FD}"/>
              </a:ext>
            </a:extLst>
          </p:cNvPr>
          <p:cNvPicPr>
            <a:picLocks noChangeAspect="1"/>
          </p:cNvPicPr>
          <p:nvPr/>
        </p:nvPicPr>
        <p:blipFill>
          <a:blip r:embed="rId3">
            <a:lum/>
            <a:alphaModFix/>
          </a:blip>
          <a:srcRect/>
          <a:stretch>
            <a:fillRect/>
          </a:stretch>
        </p:blipFill>
        <p:spPr>
          <a:xfrm>
            <a:off x="5724363" y="189363"/>
            <a:ext cx="1368719" cy="1368363"/>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82035-BFFD-4B45-AE55-1AA770A24F46}"/>
              </a:ext>
            </a:extLst>
          </p:cNvPr>
          <p:cNvSpPr txBox="1">
            <a:spLocks noGrp="1"/>
          </p:cNvSpPr>
          <p:nvPr>
            <p:ph type="title" idx="4294967295"/>
          </p:nvPr>
        </p:nvSpPr>
        <p:spPr>
          <a:xfrm>
            <a:off x="456843" y="122035"/>
            <a:ext cx="7543800" cy="1295640"/>
          </a:xfrm>
        </p:spPr>
        <p:txBody>
          <a:bodyPr>
            <a:spAutoFit/>
          </a:bodyPr>
          <a:lstStyle/>
          <a:p>
            <a:pPr lvl="0"/>
            <a:r>
              <a:rPr lang="es-ES"/>
              <a:t>LINUX</a:t>
            </a:r>
          </a:p>
        </p:txBody>
      </p:sp>
      <p:sp>
        <p:nvSpPr>
          <p:cNvPr id="3" name="Marcador de texto 2">
            <a:extLst>
              <a:ext uri="{FF2B5EF4-FFF2-40B4-BE49-F238E27FC236}">
                <a16:creationId xmlns:a16="http://schemas.microsoft.com/office/drawing/2014/main" id="{10E4C00F-FE88-4DCA-A0E8-1004992131B8}"/>
              </a:ext>
            </a:extLst>
          </p:cNvPr>
          <p:cNvSpPr txBox="1">
            <a:spLocks noGrp="1"/>
          </p:cNvSpPr>
          <p:nvPr>
            <p:ph type="body" idx="4294967295"/>
          </p:nvPr>
        </p:nvSpPr>
        <p:spPr>
          <a:xfrm>
            <a:off x="457200" y="1718998"/>
            <a:ext cx="8229600" cy="4833719"/>
          </a:xfrm>
        </p:spPr>
        <p:txBody>
          <a:bodyPr/>
          <a:lstStyle/>
          <a:p>
            <a:pPr marL="0" lvl="0" indent="0">
              <a:lnSpc>
                <a:spcPct val="90000"/>
              </a:lnSpc>
              <a:buClr>
                <a:srgbClr val="330066"/>
              </a:buClr>
              <a:buSzPct val="70000"/>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dirty="0"/>
              <a:t>Unix. Los orígenes de Linux.</a:t>
            </a: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400" dirty="0">
                <a:latin typeface="Arial" pitchFamily="18"/>
              </a:rPr>
              <a:t>Crece el número de instalaciones de UNIX:</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1975. UNIX llega a la Universidad de California en Berkeley.</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a:latin typeface="Arial" pitchFamily="18"/>
              </a:rPr>
              <a:t>Bill </a:t>
            </a:r>
            <a:r>
              <a:rPr lang="es-MX" sz="2200" dirty="0" err="1">
                <a:latin typeface="Arial" pitchFamily="18"/>
              </a:rPr>
              <a:t>Joy</a:t>
            </a:r>
            <a:r>
              <a:rPr lang="es-MX" sz="2200" dirty="0">
                <a:latin typeface="Arial" pitchFamily="18"/>
              </a:rPr>
              <a:t> crea el editor vi.</a:t>
            </a:r>
          </a:p>
          <a:p>
            <a:pPr marL="914400" lvl="3"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MX" sz="2200" dirty="0" err="1">
                <a:latin typeface="Arial" pitchFamily="18"/>
              </a:rPr>
              <a:t>Joy</a:t>
            </a:r>
            <a:r>
              <a:rPr lang="es-MX" sz="2200" dirty="0">
                <a:latin typeface="Arial" pitchFamily="18"/>
              </a:rPr>
              <a:t> comienza a producir el UNIX BSD, Berkeley Software </a:t>
            </a:r>
            <a:r>
              <a:rPr lang="es-MX" sz="2200" dirty="0" err="1">
                <a:latin typeface="Arial" pitchFamily="18"/>
              </a:rPr>
              <a:t>Distribution</a:t>
            </a:r>
            <a:endParaRPr lang="es-MX" sz="2200" dirty="0">
              <a:latin typeface="Arial" pitchFamily="18"/>
            </a:endParaRPr>
          </a:p>
          <a:p>
            <a:pPr marL="457200" lvl="2" indent="0" algn="just">
              <a:spcBef>
                <a:spcPts val="6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endParaRPr lang="es-ES" sz="2400" dirty="0">
              <a:latin typeface="Arial" pitchFamily="18"/>
            </a:endParaRPr>
          </a:p>
        </p:txBody>
      </p:sp>
      <p:pic>
        <p:nvPicPr>
          <p:cNvPr id="4" name="Imagen 3">
            <a:extLst>
              <a:ext uri="{FF2B5EF4-FFF2-40B4-BE49-F238E27FC236}">
                <a16:creationId xmlns:a16="http://schemas.microsoft.com/office/drawing/2014/main" id="{267D168C-0ABB-4436-84AD-DBD56A150FD6}"/>
              </a:ext>
            </a:extLst>
          </p:cNvPr>
          <p:cNvPicPr>
            <a:picLocks noChangeAspect="1"/>
          </p:cNvPicPr>
          <p:nvPr/>
        </p:nvPicPr>
        <p:blipFill>
          <a:blip r:embed="rId3">
            <a:lum/>
            <a:alphaModFix/>
          </a:blip>
          <a:srcRect/>
          <a:stretch>
            <a:fillRect/>
          </a:stretch>
        </p:blipFill>
        <p:spPr>
          <a:xfrm>
            <a:off x="8028002" y="188997"/>
            <a:ext cx="931682" cy="1274755"/>
          </a:xfrm>
          <a:prstGeom prst="rect">
            <a:avLst/>
          </a:prstGeom>
          <a:noFill/>
          <a:ln cap="flat">
            <a:noFill/>
          </a:ln>
        </p:spPr>
      </p:pic>
    </p:spTree>
    <p:extLst>
      <p:ext uri="{BB962C8B-B14F-4D97-AF65-F5344CB8AC3E}">
        <p14:creationId xmlns:p14="http://schemas.microsoft.com/office/powerpoint/2010/main" val="14467771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292F7-782D-4CCC-BC2D-711400367B0F}"/>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B5621E34-B982-448E-9BA8-91D27DE54F2B}"/>
              </a:ext>
            </a:extLst>
          </p:cNvPr>
          <p:cNvSpPr txBox="1">
            <a:spLocks noGrp="1"/>
          </p:cNvSpPr>
          <p:nvPr>
            <p:ph type="body" idx="4294967295"/>
          </p:nvPr>
        </p:nvSpPr>
        <p:spPr>
          <a:xfrm>
            <a:off x="468355" y="1556994"/>
            <a:ext cx="8424723" cy="5040355"/>
          </a:xfrm>
        </p:spPr>
        <p:txBody>
          <a:bodyPr/>
          <a:lstStyle/>
          <a:p>
            <a:pPr marL="0" lvl="0" indent="0" algn="just">
              <a:lnSpc>
                <a:spcPct val="80000"/>
              </a:lnSpc>
              <a:spcBef>
                <a:spcPts val="4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a:t>Sistema de Archivos.</a:t>
            </a:r>
          </a:p>
          <a:p>
            <a:pPr marL="0" lvl="1" indent="0" algn="just">
              <a:lnSpc>
                <a:spcPct val="80000"/>
              </a:lnSpc>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latin typeface="Arial" pitchFamily="18"/>
              </a:rPr>
              <a:t>El sistema de archivos de Ubuntu está basado en el </a:t>
            </a:r>
            <a:r>
              <a:rPr lang="es-ES" sz="2000" b="1">
                <a:latin typeface="Arial" pitchFamily="18"/>
              </a:rPr>
              <a:t>Filesystem Hierarchy Standard</a:t>
            </a:r>
            <a:r>
              <a:rPr lang="es-ES" sz="2000">
                <a:latin typeface="Arial" pitchFamily="18"/>
              </a:rPr>
              <a:t>. Este es un estándar que con mayor o menor rigor siguen la mayoría de las distribuciones GNU/Linux y algunos otros sistemas operativos basados en UNIX.</a:t>
            </a:r>
          </a:p>
          <a:p>
            <a:pPr marL="0" lvl="1" indent="0" algn="just">
              <a:lnSpc>
                <a:spcPct val="80000"/>
              </a:lnSpc>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latin typeface="Arial" pitchFamily="18"/>
              </a:rPr>
              <a:t>Principales características son:</a:t>
            </a:r>
          </a:p>
          <a:p>
            <a:pPr marL="0" lvl="2" indent="0" algn="just">
              <a:lnSpc>
                <a:spcPct val="80000"/>
              </a:lnSpc>
              <a:spcBef>
                <a:spcPts val="450"/>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800">
                <a:latin typeface="Arial" pitchFamily="18"/>
              </a:rPr>
              <a:t>Todo está organizado en una única estructura de directorios. Todo está dentro del directorio raíz, representado por el signo '/'.</a:t>
            </a:r>
          </a:p>
          <a:p>
            <a:pPr marL="0" lvl="2" indent="0" algn="just">
              <a:lnSpc>
                <a:spcPct val="80000"/>
              </a:lnSpc>
              <a:spcBef>
                <a:spcPts val="450"/>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800">
                <a:latin typeface="Arial" pitchFamily="18"/>
              </a:rPr>
              <a:t>Todo es un archivo. Dentro de / está representado todo el sistema, los directorios y archivos presentes en los discos duros y demás dispositivos de almacenamiento montados, todo el hardware de la computadora, todos los procesos en ejecución, etc...</a:t>
            </a:r>
          </a:p>
          <a:p>
            <a:pPr marL="0" lvl="2" indent="0" algn="just">
              <a:lnSpc>
                <a:spcPct val="80000"/>
              </a:lnSpc>
              <a:spcBef>
                <a:spcPts val="450"/>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800">
                <a:latin typeface="Arial" pitchFamily="18"/>
              </a:rPr>
              <a:t>Cada cosa en su sitio y un sitio para cada cosa. Todos los directorios tienen una finalidad concreta, todos los contenidos tienen una ubicación predeterminada según su naturaleza y función.</a:t>
            </a:r>
          </a:p>
          <a:p>
            <a:pPr marL="0" lvl="1" indent="0" algn="just">
              <a:lnSpc>
                <a:spcPct val="80000"/>
              </a:lnSpc>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latin typeface="Arial" pitchFamily="18"/>
              </a:rPr>
              <a:t>Aunque todo aparente formar parte de un único sistema de archivos en realidad hay varios. Además de los sistema de archivo de disco que contienen los archivos normales, incluye diversos sistemas de archivos virtuales que cumplen diversas funciones.</a:t>
            </a:r>
          </a:p>
          <a:p>
            <a:pPr marL="690481" lvl="1" indent="-347755" algn="just">
              <a:lnSpc>
                <a:spcPct val="80000"/>
              </a:lnSpc>
              <a:spcBef>
                <a:spcPts val="42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1700" b="1" i="1">
              <a:latin typeface="Arial" pitchFamily="18"/>
            </a:endParaRPr>
          </a:p>
          <a:p>
            <a:pPr marL="690481" lvl="1" indent="-347755" algn="just">
              <a:lnSpc>
                <a:spcPct val="80000"/>
              </a:lnSpc>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2000">
              <a:latin typeface="Arial" pitchFamily="18"/>
            </a:endParaRPr>
          </a:p>
          <a:p>
            <a:pPr marL="690481" lvl="1" indent="-347755" algn="just">
              <a:lnSpc>
                <a:spcPct val="80000"/>
              </a:lnSpc>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2000">
              <a:latin typeface="Arial" pitchFamily="18"/>
            </a:endParaRPr>
          </a:p>
        </p:txBody>
      </p:sp>
      <p:pic>
        <p:nvPicPr>
          <p:cNvPr id="4" name="Imagen 3">
            <a:extLst>
              <a:ext uri="{FF2B5EF4-FFF2-40B4-BE49-F238E27FC236}">
                <a16:creationId xmlns:a16="http://schemas.microsoft.com/office/drawing/2014/main" id="{4F8F1F05-FB18-4396-AFD5-8DBBCC8B5512}"/>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292F7-782D-4CCC-BC2D-711400367B0F}"/>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B5621E34-B982-448E-9BA8-91D27DE54F2B}"/>
              </a:ext>
            </a:extLst>
          </p:cNvPr>
          <p:cNvSpPr txBox="1">
            <a:spLocks noGrp="1"/>
          </p:cNvSpPr>
          <p:nvPr>
            <p:ph type="body" idx="4294967295"/>
          </p:nvPr>
        </p:nvSpPr>
        <p:spPr>
          <a:xfrm>
            <a:off x="468355" y="1556994"/>
            <a:ext cx="8424723" cy="5040355"/>
          </a:xfrm>
        </p:spPr>
        <p:txBody>
          <a:bodyPr/>
          <a:lstStyle/>
          <a:p>
            <a:pPr marL="0" lvl="0" indent="0" algn="just">
              <a:lnSpc>
                <a:spcPct val="80000"/>
              </a:lnSpc>
              <a:spcBef>
                <a:spcPts val="4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600" dirty="0"/>
              <a:t>Sistema de Archivos.</a:t>
            </a:r>
          </a:p>
          <a:p>
            <a:pPr marL="690481" lvl="1" indent="-347755" algn="just">
              <a:lnSpc>
                <a:spcPct val="80000"/>
              </a:lnSpc>
              <a:spcBef>
                <a:spcPts val="420"/>
              </a:spcBef>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1700" b="1" i="1" dirty="0">
              <a:latin typeface="Arial" pitchFamily="18"/>
            </a:endParaRPr>
          </a:p>
          <a:p>
            <a:pPr marL="690481" lvl="1" indent="-347755" algn="just">
              <a:lnSpc>
                <a:spcPct val="80000"/>
              </a:lnSpc>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2000" dirty="0">
              <a:latin typeface="Arial" pitchFamily="18"/>
            </a:endParaRPr>
          </a:p>
          <a:p>
            <a:pPr marL="690481" lvl="1" indent="-347755" algn="just">
              <a:lnSpc>
                <a:spcPct val="80000"/>
              </a:lnSpc>
              <a:buNone/>
              <a:tabLst>
                <a:tab pos="690481" algn="l"/>
                <a:tab pos="796679" algn="l"/>
                <a:tab pos="1245960" algn="l"/>
                <a:tab pos="1695242" algn="l"/>
                <a:tab pos="2144523" algn="l"/>
                <a:tab pos="2593804" algn="l"/>
                <a:tab pos="3043076" algn="l"/>
                <a:tab pos="3492358" algn="l"/>
                <a:tab pos="3941639" algn="l"/>
                <a:tab pos="4390920" algn="l"/>
                <a:tab pos="4840201" algn="l"/>
                <a:tab pos="5289117" algn="l"/>
                <a:tab pos="5738398" algn="l"/>
                <a:tab pos="6187680" algn="l"/>
                <a:tab pos="6636961" algn="l"/>
                <a:tab pos="7086242" algn="l"/>
                <a:tab pos="7535523" algn="l"/>
                <a:tab pos="7984796" algn="l"/>
                <a:tab pos="8434077" algn="l"/>
                <a:tab pos="8883358" algn="l"/>
                <a:tab pos="9332639" algn="l"/>
              </a:tabLst>
            </a:pPr>
            <a:endParaRPr lang="es-ES" sz="2000" dirty="0">
              <a:latin typeface="Arial" pitchFamily="18"/>
            </a:endParaRPr>
          </a:p>
        </p:txBody>
      </p:sp>
      <p:pic>
        <p:nvPicPr>
          <p:cNvPr id="4" name="Imagen 3">
            <a:extLst>
              <a:ext uri="{FF2B5EF4-FFF2-40B4-BE49-F238E27FC236}">
                <a16:creationId xmlns:a16="http://schemas.microsoft.com/office/drawing/2014/main" id="{4F8F1F05-FB18-4396-AFD5-8DBBCC8B5512}"/>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pic>
        <p:nvPicPr>
          <p:cNvPr id="6" name="Imagen 5">
            <a:extLst>
              <a:ext uri="{FF2B5EF4-FFF2-40B4-BE49-F238E27FC236}">
                <a16:creationId xmlns:a16="http://schemas.microsoft.com/office/drawing/2014/main" id="{06FE7F0B-09C9-4A95-BE32-40E61D1344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786" y="2119746"/>
            <a:ext cx="9024428" cy="4271393"/>
          </a:xfrm>
          <a:prstGeom prst="rect">
            <a:avLst/>
          </a:prstGeom>
        </p:spPr>
      </p:pic>
    </p:spTree>
    <p:extLst>
      <p:ext uri="{BB962C8B-B14F-4D97-AF65-F5344CB8AC3E}">
        <p14:creationId xmlns:p14="http://schemas.microsoft.com/office/powerpoint/2010/main" val="27772815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CD3CB-EC62-42E9-A39A-BF31C5F6D713}"/>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46837964-99E5-46E6-8320-45D1727D51DD}"/>
              </a:ext>
            </a:extLst>
          </p:cNvPr>
          <p:cNvSpPr txBox="1">
            <a:spLocks noGrp="1"/>
          </p:cNvSpPr>
          <p:nvPr>
            <p:ph type="body" idx="4294967295"/>
          </p:nvPr>
        </p:nvSpPr>
        <p:spPr>
          <a:xfrm>
            <a:off x="468355" y="1556994"/>
            <a:ext cx="8424723" cy="5040355"/>
          </a:xfrm>
        </p:spPr>
        <p:txBody>
          <a:bodyPr/>
          <a:lstStyle/>
          <a:p>
            <a:pPr marL="0" lvl="0" indent="0" algn="just">
              <a:lnSpc>
                <a:spcPct val="90000"/>
              </a:lnSpc>
              <a:spcBef>
                <a:spcPts val="4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800"/>
              <a:t>Sistema de Archivos.</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El directorio raíz es</a:t>
            </a:r>
            <a:r>
              <a:rPr lang="es-ES" sz="2200">
                <a:latin typeface="Arial" pitchFamily="18"/>
              </a:rPr>
              <a:t> </a:t>
            </a:r>
            <a:r>
              <a:rPr lang="es-ES" sz="2200" b="1">
                <a:latin typeface="Arial" pitchFamily="18"/>
              </a:rPr>
              <a:t>/</a:t>
            </a:r>
            <a:r>
              <a:rPr lang="es-ES" sz="2200">
                <a:latin typeface="Arial" pitchFamily="18"/>
              </a:rPr>
              <a:t> → De aquí cuelgan todos los directorios del sistema.</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/bin</a:t>
            </a:r>
            <a:r>
              <a:rPr lang="es-ES" sz="2200">
                <a:latin typeface="Arial" pitchFamily="18"/>
              </a:rPr>
              <a:t> → Aquí tenemos los programas básicos que pueden lanzar todos los usuarios del sistema.</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/boot</a:t>
            </a:r>
            <a:r>
              <a:rPr lang="es-ES" sz="2200">
                <a:latin typeface="Arial" pitchFamily="18"/>
              </a:rPr>
              <a:t> → Aquí tenemos los archivos de configuración del arranque del sistema (como por ejemplo GRUB) el Kernel y un disco RAM para el arranque (initrd).</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/cdrom</a:t>
            </a:r>
            <a:r>
              <a:rPr lang="es-ES" sz="2200">
                <a:latin typeface="Arial" pitchFamily="18"/>
              </a:rPr>
              <a:t> → Antiguamente aquí se montaban los CD-ROM's. Actualmente es un enlace a /media/cdrom, está ahí por compatibilidad con programas antiguos.</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/dev</a:t>
            </a:r>
            <a:r>
              <a:rPr lang="es-ES" sz="2200">
                <a:latin typeface="Arial" pitchFamily="18"/>
              </a:rPr>
              <a:t> → Aquí encontramos todos los dispositivos físicos del sistema (todo nuestro hardware). La mayoría de su contenido es generado durante el arranque.</a:t>
            </a:r>
          </a:p>
        </p:txBody>
      </p:sp>
      <p:pic>
        <p:nvPicPr>
          <p:cNvPr id="4" name="Imagen 3">
            <a:extLst>
              <a:ext uri="{FF2B5EF4-FFF2-40B4-BE49-F238E27FC236}">
                <a16:creationId xmlns:a16="http://schemas.microsoft.com/office/drawing/2014/main" id="{53C2CF82-05A1-420E-90FA-066EB084A355}"/>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43F5E-7C6E-4B5C-809D-858BFE23703D}"/>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7567DF8D-4B15-4544-8406-AF717843F830}"/>
              </a:ext>
            </a:extLst>
          </p:cNvPr>
          <p:cNvSpPr txBox="1">
            <a:spLocks noGrp="1"/>
          </p:cNvSpPr>
          <p:nvPr>
            <p:ph type="body" idx="4294967295"/>
          </p:nvPr>
        </p:nvSpPr>
        <p:spPr>
          <a:xfrm>
            <a:off x="468355" y="1556994"/>
            <a:ext cx="8424723" cy="5040355"/>
          </a:xfrm>
        </p:spPr>
        <p:txBody>
          <a:bodyPr/>
          <a:lstStyle/>
          <a:p>
            <a:pPr marL="0" lvl="0" indent="0" algn="just">
              <a:lnSpc>
                <a:spcPct val="90000"/>
              </a:lnSpc>
              <a:spcBef>
                <a:spcPts val="4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800"/>
              <a:t>Sistema de Archivos.</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/dev/disk</a:t>
            </a:r>
            <a:r>
              <a:rPr lang="es-ES" sz="2200">
                <a:latin typeface="Arial" pitchFamily="18"/>
              </a:rPr>
              <a:t> → contiene los archivos que representan las discos y sus particiones.</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/dev/psaux</a:t>
            </a:r>
            <a:r>
              <a:rPr lang="es-ES" sz="2200">
                <a:latin typeface="Arial" pitchFamily="18"/>
              </a:rPr>
              <a:t> → Representa al ratón.</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/dev/ram*</a:t>
            </a:r>
            <a:r>
              <a:rPr lang="es-ES" sz="2200">
                <a:latin typeface="Arial" pitchFamily="18"/>
              </a:rPr>
              <a:t> → Representa la memoria RAM.</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/etc</a:t>
            </a:r>
            <a:r>
              <a:rPr lang="es-ES" sz="2200">
                <a:latin typeface="Arial" pitchFamily="18"/>
              </a:rPr>
              <a:t> → Aquí encontramos los archivos de configuración generales del sistema y los programas.</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/home</a:t>
            </a:r>
            <a:r>
              <a:rPr lang="es-ES" sz="2200">
                <a:latin typeface="Arial" pitchFamily="18"/>
              </a:rPr>
              <a:t> → Es un directorio donde tenemos los directorios personales de los usuarios.</a:t>
            </a:r>
          </a:p>
          <a:p>
            <a:pPr marL="0" lvl="1" indent="0" algn="just">
              <a:spcBef>
                <a:spcPts val="5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200" b="1">
                <a:latin typeface="Arial" pitchFamily="18"/>
              </a:rPr>
              <a:t>/home/(usuario)</a:t>
            </a:r>
            <a:r>
              <a:rPr lang="es-ES" sz="2200">
                <a:latin typeface="Arial" pitchFamily="18"/>
              </a:rPr>
              <a:t> → Es nuestro directorio personal. Aquí es donde guardaremos nuestros documentos, música, películas, fotos y los archivos de configuración personalizados de los programas que usamos. También podemos referirnos a este directorio por su abreviatura '~'</a:t>
            </a:r>
          </a:p>
        </p:txBody>
      </p:sp>
      <p:pic>
        <p:nvPicPr>
          <p:cNvPr id="4" name="Imagen 3">
            <a:extLst>
              <a:ext uri="{FF2B5EF4-FFF2-40B4-BE49-F238E27FC236}">
                <a16:creationId xmlns:a16="http://schemas.microsoft.com/office/drawing/2014/main" id="{EDE2BAF3-9C99-4A98-B1FC-86F93F9360B6}"/>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02E96-8882-41CF-AE63-8AD00F889F9D}"/>
              </a:ext>
            </a:extLst>
          </p:cNvPr>
          <p:cNvSpPr txBox="1">
            <a:spLocks noGrp="1"/>
          </p:cNvSpPr>
          <p:nvPr>
            <p:ph type="title" idx="4294967295"/>
          </p:nvPr>
        </p:nvSpPr>
        <p:spPr>
          <a:xfrm>
            <a:off x="456843" y="122035"/>
            <a:ext cx="7543800" cy="1295640"/>
          </a:xfrm>
        </p:spPr>
        <p:txBody>
          <a:bodyPr>
            <a:spAutoFit/>
          </a:bodyPr>
          <a:lstStyle/>
          <a:p>
            <a:pPr lvl="0"/>
            <a:r>
              <a:rPr lang="es-ES" dirty="0"/>
              <a:t>LINUX / UBUNTU</a:t>
            </a:r>
          </a:p>
        </p:txBody>
      </p:sp>
      <p:sp>
        <p:nvSpPr>
          <p:cNvPr id="3" name="Marcador de texto 2">
            <a:extLst>
              <a:ext uri="{FF2B5EF4-FFF2-40B4-BE49-F238E27FC236}">
                <a16:creationId xmlns:a16="http://schemas.microsoft.com/office/drawing/2014/main" id="{4A2FE316-074E-4E64-AD0B-ABF8B42FFFB7}"/>
              </a:ext>
            </a:extLst>
          </p:cNvPr>
          <p:cNvSpPr txBox="1">
            <a:spLocks noGrp="1"/>
          </p:cNvSpPr>
          <p:nvPr>
            <p:ph type="body" idx="4294967295"/>
          </p:nvPr>
        </p:nvSpPr>
        <p:spPr>
          <a:xfrm>
            <a:off x="468355" y="1556994"/>
            <a:ext cx="8424723" cy="5040355"/>
          </a:xfrm>
        </p:spPr>
        <p:txBody>
          <a:bodyPr/>
          <a:lstStyle/>
          <a:p>
            <a:pPr marL="0" lvl="0" indent="0" algn="just">
              <a:spcBef>
                <a:spcPts val="5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dirty="0"/>
              <a:t>Sistema de Archivos.</a:t>
            </a:r>
          </a:p>
          <a:p>
            <a:pPr marL="0" lvl="2" indent="0">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b="1" dirty="0" err="1">
                <a:latin typeface="Arial" pitchFamily="18"/>
              </a:rPr>
              <a:t>initrd.img</a:t>
            </a:r>
            <a:r>
              <a:rPr lang="es-ES" sz="2800" dirty="0">
                <a:latin typeface="Arial" pitchFamily="18"/>
              </a:rPr>
              <a:t> → Es un </a:t>
            </a:r>
            <a:r>
              <a:rPr lang="es-ES" sz="2800" dirty="0" err="1">
                <a:latin typeface="Arial" pitchFamily="18"/>
              </a:rPr>
              <a:t>eslace</a:t>
            </a:r>
            <a:r>
              <a:rPr lang="es-ES" sz="2800" dirty="0">
                <a:latin typeface="Arial" pitchFamily="18"/>
              </a:rPr>
              <a:t> a /</a:t>
            </a:r>
            <a:r>
              <a:rPr lang="es-ES" sz="2800" dirty="0" err="1">
                <a:latin typeface="Arial" pitchFamily="18"/>
              </a:rPr>
              <a:t>boot</a:t>
            </a:r>
            <a:r>
              <a:rPr lang="es-ES" sz="2800" dirty="0">
                <a:latin typeface="Arial" pitchFamily="18"/>
              </a:rPr>
              <a:t>/</a:t>
            </a:r>
            <a:r>
              <a:rPr lang="es-ES" sz="2800" dirty="0" err="1">
                <a:latin typeface="Arial" pitchFamily="18"/>
              </a:rPr>
              <a:t>initrd-img-xxx</a:t>
            </a:r>
            <a:r>
              <a:rPr lang="es-ES" sz="2800" dirty="0">
                <a:latin typeface="Arial" pitchFamily="18"/>
              </a:rPr>
              <a:t>, está ahí por compatibilidad con programas antiguos.</a:t>
            </a:r>
          </a:p>
          <a:p>
            <a:pPr marL="0" lvl="2" indent="0">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b="1" dirty="0">
                <a:latin typeface="Arial" pitchFamily="18"/>
              </a:rPr>
              <a:t>/</a:t>
            </a:r>
            <a:r>
              <a:rPr lang="es-ES" sz="2800" b="1" dirty="0" err="1">
                <a:latin typeface="Arial" pitchFamily="18"/>
              </a:rPr>
              <a:t>lib</a:t>
            </a:r>
            <a:r>
              <a:rPr lang="es-ES" sz="2800" dirty="0">
                <a:latin typeface="Arial" pitchFamily="18"/>
              </a:rPr>
              <a:t> → Contiene las bibliotecas necesarias para que se ejecuten los programas que tenemos en /</a:t>
            </a:r>
            <a:r>
              <a:rPr lang="es-ES" sz="2800" dirty="0" err="1">
                <a:latin typeface="Arial" pitchFamily="18"/>
              </a:rPr>
              <a:t>bin</a:t>
            </a:r>
            <a:r>
              <a:rPr lang="es-ES" sz="2800" dirty="0">
                <a:latin typeface="Arial" pitchFamily="18"/>
              </a:rPr>
              <a:t> y /</a:t>
            </a:r>
            <a:r>
              <a:rPr lang="es-ES" sz="2800" dirty="0" err="1">
                <a:latin typeface="Arial" pitchFamily="18"/>
              </a:rPr>
              <a:t>sbin</a:t>
            </a:r>
            <a:r>
              <a:rPr lang="es-ES" sz="2800" dirty="0">
                <a:latin typeface="Arial" pitchFamily="18"/>
              </a:rPr>
              <a:t>. Si usas un sistema de 64bits tendrás un enlace lib64 que apunte a /lib.</a:t>
            </a:r>
          </a:p>
          <a:p>
            <a:pPr marL="0" lvl="2" indent="0">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800" b="1" dirty="0">
                <a:latin typeface="Arial" pitchFamily="18"/>
              </a:rPr>
              <a:t>/</a:t>
            </a:r>
            <a:r>
              <a:rPr lang="es-ES" sz="2800" b="1" dirty="0" err="1">
                <a:latin typeface="Arial" pitchFamily="18"/>
              </a:rPr>
              <a:t>lost+found</a:t>
            </a:r>
            <a:r>
              <a:rPr lang="es-ES" sz="2800" dirty="0">
                <a:latin typeface="Arial" pitchFamily="18"/>
              </a:rPr>
              <a:t> → Este directorio es usado por el programa </a:t>
            </a:r>
            <a:r>
              <a:rPr lang="es-ES" sz="2800" dirty="0" err="1">
                <a:latin typeface="Arial" pitchFamily="18"/>
              </a:rPr>
              <a:t>fsck</a:t>
            </a:r>
            <a:r>
              <a:rPr lang="es-ES" sz="2800" dirty="0">
                <a:latin typeface="Arial" pitchFamily="18"/>
              </a:rPr>
              <a:t>. Cuando </a:t>
            </a:r>
            <a:r>
              <a:rPr lang="es-ES" sz="2800" dirty="0" err="1">
                <a:latin typeface="Arial" pitchFamily="18"/>
              </a:rPr>
              <a:t>fsck</a:t>
            </a:r>
            <a:r>
              <a:rPr lang="es-ES" sz="2800" dirty="0">
                <a:latin typeface="Arial" pitchFamily="18"/>
              </a:rPr>
              <a:t> no puede reparar completamente un sistema de archivos, guarda aquí todo lo que no sepa donde ubicar.</a:t>
            </a:r>
          </a:p>
        </p:txBody>
      </p:sp>
      <p:pic>
        <p:nvPicPr>
          <p:cNvPr id="4" name="Imagen 3">
            <a:extLst>
              <a:ext uri="{FF2B5EF4-FFF2-40B4-BE49-F238E27FC236}">
                <a16:creationId xmlns:a16="http://schemas.microsoft.com/office/drawing/2014/main" id="{6C8051BD-4A2C-489C-A7FD-698F8327A844}"/>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594EE2-6659-49A8-A045-E550E8168F53}"/>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964D213F-DDFB-443D-972B-FEA5A40AE43E}"/>
              </a:ext>
            </a:extLst>
          </p:cNvPr>
          <p:cNvSpPr txBox="1">
            <a:spLocks noGrp="1"/>
          </p:cNvSpPr>
          <p:nvPr>
            <p:ph type="body" idx="4294967295"/>
          </p:nvPr>
        </p:nvSpPr>
        <p:spPr>
          <a:xfrm>
            <a:off x="468355" y="1556994"/>
            <a:ext cx="8424723" cy="5040355"/>
          </a:xfrm>
        </p:spPr>
        <p:txBody>
          <a:bodyPr/>
          <a:lstStyle/>
          <a:p>
            <a:pPr marL="0" lvl="0" indent="0" algn="just">
              <a:lnSpc>
                <a:spcPct val="90000"/>
              </a:lnSpc>
              <a:spcBef>
                <a:spcPts val="45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1800" dirty="0"/>
              <a:t>Sistema de Archivos.</a:t>
            </a:r>
          </a:p>
          <a:p>
            <a:pPr marL="0" lvl="2" indent="0" algn="just">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a:latin typeface="Arial" pitchFamily="18"/>
              </a:rPr>
              <a:t>/media</a:t>
            </a:r>
            <a:r>
              <a:rPr lang="es-ES" sz="2100" dirty="0">
                <a:latin typeface="Arial" pitchFamily="18"/>
              </a:rPr>
              <a:t> → Aquí encontramos todas las unidades físicas que tenemos montadas. Discos duros, unidades de </a:t>
            </a:r>
            <a:r>
              <a:rPr lang="es-ES" sz="2100" dirty="0" err="1">
                <a:latin typeface="Arial" pitchFamily="18"/>
              </a:rPr>
              <a:t>dvd</a:t>
            </a:r>
            <a:r>
              <a:rPr lang="es-ES" sz="2100" dirty="0">
                <a:latin typeface="Arial" pitchFamily="18"/>
              </a:rPr>
              <a:t> / cd, pendrive, ...</a:t>
            </a:r>
          </a:p>
          <a:p>
            <a:pPr marL="0" lvl="2" indent="0" algn="just">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a:latin typeface="Arial" pitchFamily="18"/>
              </a:rPr>
              <a:t>/</a:t>
            </a:r>
            <a:r>
              <a:rPr lang="es-ES" sz="2100" b="1" dirty="0" err="1">
                <a:latin typeface="Arial" pitchFamily="18"/>
              </a:rPr>
              <a:t>mnt</a:t>
            </a:r>
            <a:r>
              <a:rPr lang="es-ES" sz="2100" dirty="0">
                <a:latin typeface="Arial" pitchFamily="18"/>
              </a:rPr>
              <a:t> → Este ha sido el lugar tradicional para montar unidades, ha perdido gran parte de su función en favor de /media pero sigue siendo útil para el montaje puntual de algunas cosas.</a:t>
            </a:r>
          </a:p>
          <a:p>
            <a:pPr marL="0" lvl="2" indent="0" algn="just">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a:latin typeface="Arial" pitchFamily="18"/>
              </a:rPr>
              <a:t>/</a:t>
            </a:r>
            <a:r>
              <a:rPr lang="es-ES" sz="2100" b="1" dirty="0" err="1">
                <a:latin typeface="Arial" pitchFamily="18"/>
              </a:rPr>
              <a:t>opt</a:t>
            </a:r>
            <a:r>
              <a:rPr lang="es-ES" sz="2100" dirty="0">
                <a:latin typeface="Arial" pitchFamily="18"/>
              </a:rPr>
              <a:t> → Es el lugar apropiado para la instalación de programas que no forman parte de la distribución y que pueden no encajar bien en la estructura de /</a:t>
            </a:r>
            <a:r>
              <a:rPr lang="es-ES" sz="2100" dirty="0" err="1">
                <a:latin typeface="Arial" pitchFamily="18"/>
              </a:rPr>
              <a:t>usr</a:t>
            </a:r>
            <a:endParaRPr lang="es-ES" sz="2100" dirty="0">
              <a:latin typeface="Arial" pitchFamily="18"/>
            </a:endParaRPr>
          </a:p>
          <a:p>
            <a:pPr marL="0" lvl="2" indent="0" algn="just">
              <a:spcBef>
                <a:spcPts val="52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100" b="1" dirty="0">
                <a:latin typeface="Arial" pitchFamily="18"/>
              </a:rPr>
              <a:t>/</a:t>
            </a:r>
            <a:r>
              <a:rPr lang="es-ES" sz="2100" b="1" dirty="0" err="1">
                <a:latin typeface="Arial" pitchFamily="18"/>
              </a:rPr>
              <a:t>proc</a:t>
            </a:r>
            <a:r>
              <a:rPr lang="es-ES" sz="2100" dirty="0">
                <a:latin typeface="Arial" pitchFamily="18"/>
              </a:rPr>
              <a:t> → Su contenido representa a las procesos en ejecución. Aquí se encuentra archivos que reciben o envían información al núcleo. Es un sistema de archivos virtual, en realidad en el disco duro ese directorio está vacío.</a:t>
            </a:r>
          </a:p>
        </p:txBody>
      </p:sp>
      <p:pic>
        <p:nvPicPr>
          <p:cNvPr id="4" name="Imagen 3">
            <a:extLst>
              <a:ext uri="{FF2B5EF4-FFF2-40B4-BE49-F238E27FC236}">
                <a16:creationId xmlns:a16="http://schemas.microsoft.com/office/drawing/2014/main" id="{32D9D16A-2596-4CEC-8CD8-A63971ED09F8}"/>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FD8E21-25D6-4AE8-8674-BDFC9DB92FB5}"/>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F8C111E5-E3C0-4D47-9542-CD46094A1857}"/>
              </a:ext>
            </a:extLst>
          </p:cNvPr>
          <p:cNvSpPr txBox="1">
            <a:spLocks noGrp="1"/>
          </p:cNvSpPr>
          <p:nvPr>
            <p:ph type="body" idx="4294967295"/>
          </p:nvPr>
        </p:nvSpPr>
        <p:spPr>
          <a:xfrm>
            <a:off x="468355" y="1556994"/>
            <a:ext cx="8424723" cy="5040355"/>
          </a:xfrm>
        </p:spPr>
        <p:txBody>
          <a:bodyPr/>
          <a:lstStyle/>
          <a:p>
            <a:pPr marL="0" lvl="0" indent="0" algn="just">
              <a:spcBef>
                <a:spcPts val="5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dirty="0"/>
              <a:t>Sistema de Archivos.</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dirty="0">
                <a:latin typeface="Arial" pitchFamily="18"/>
              </a:rPr>
              <a:t>/</a:t>
            </a:r>
            <a:r>
              <a:rPr lang="es-ES" sz="3000" b="1" dirty="0" err="1">
                <a:latin typeface="Arial" pitchFamily="18"/>
              </a:rPr>
              <a:t>root</a:t>
            </a:r>
            <a:r>
              <a:rPr lang="es-ES" sz="3000" dirty="0">
                <a:latin typeface="Arial" pitchFamily="18"/>
              </a:rPr>
              <a:t> → Es el directorio personal del usuario </a:t>
            </a:r>
            <a:r>
              <a:rPr lang="es-ES" sz="3000" dirty="0" err="1">
                <a:latin typeface="Arial" pitchFamily="18"/>
              </a:rPr>
              <a:t>root</a:t>
            </a:r>
            <a:r>
              <a:rPr lang="es-ES" sz="3000" dirty="0">
                <a:latin typeface="Arial" pitchFamily="18"/>
              </a:rPr>
              <a:t>.</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dirty="0">
                <a:latin typeface="Arial" pitchFamily="18"/>
              </a:rPr>
              <a:t>/</a:t>
            </a:r>
            <a:r>
              <a:rPr lang="es-ES" sz="3000" b="1" dirty="0" err="1">
                <a:latin typeface="Arial" pitchFamily="18"/>
              </a:rPr>
              <a:t>sbin</a:t>
            </a:r>
            <a:r>
              <a:rPr lang="es-ES" sz="3000" dirty="0">
                <a:latin typeface="Arial" pitchFamily="18"/>
              </a:rPr>
              <a:t> → Aquí se encuentran los ejecutables de los demonios (servicios) instalados en el sistema.</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dirty="0">
                <a:latin typeface="Arial" pitchFamily="18"/>
              </a:rPr>
              <a:t>/</a:t>
            </a:r>
            <a:r>
              <a:rPr lang="es-ES" sz="3000" b="1" dirty="0" err="1">
                <a:latin typeface="Arial" pitchFamily="18"/>
              </a:rPr>
              <a:t>selinux</a:t>
            </a:r>
            <a:r>
              <a:rPr lang="es-ES" sz="3000" dirty="0">
                <a:latin typeface="Arial" pitchFamily="18"/>
              </a:rPr>
              <a:t> → </a:t>
            </a:r>
            <a:r>
              <a:rPr lang="es-ES" sz="3000" dirty="0" err="1">
                <a:latin typeface="Arial" pitchFamily="18"/>
              </a:rPr>
              <a:t>selinux</a:t>
            </a:r>
            <a:r>
              <a:rPr lang="es-ES" sz="3000" dirty="0">
                <a:latin typeface="Arial" pitchFamily="18"/>
              </a:rPr>
              <a:t> es un sistema que extiende el sistema de permisos típico de Unix.</a:t>
            </a:r>
          </a:p>
          <a:p>
            <a:pPr marL="0" lvl="2" indent="0" algn="just">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dirty="0">
                <a:latin typeface="Arial" pitchFamily="18"/>
              </a:rPr>
              <a:t>/</a:t>
            </a:r>
            <a:r>
              <a:rPr lang="es-ES" sz="3000" b="1" dirty="0" err="1">
                <a:latin typeface="Arial" pitchFamily="18"/>
              </a:rPr>
              <a:t>srv</a:t>
            </a:r>
            <a:r>
              <a:rPr lang="es-ES" sz="3000" dirty="0">
                <a:latin typeface="Arial" pitchFamily="18"/>
              </a:rPr>
              <a:t> → Pensado para contener los archivos compartidos por los servidores. No se utiliza casi.</a:t>
            </a:r>
          </a:p>
        </p:txBody>
      </p:sp>
      <p:pic>
        <p:nvPicPr>
          <p:cNvPr id="4" name="Imagen 3">
            <a:extLst>
              <a:ext uri="{FF2B5EF4-FFF2-40B4-BE49-F238E27FC236}">
                <a16:creationId xmlns:a16="http://schemas.microsoft.com/office/drawing/2014/main" id="{40B53470-DEE1-482B-B23B-30155BEB16F3}"/>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page8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FB19F9-501D-4A62-9092-CE4D44AD1A97}"/>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0C0CB544-34E0-4048-882F-522E7785C0B1}"/>
              </a:ext>
            </a:extLst>
          </p:cNvPr>
          <p:cNvSpPr txBox="1">
            <a:spLocks noGrp="1"/>
          </p:cNvSpPr>
          <p:nvPr>
            <p:ph type="body" idx="4294967295"/>
          </p:nvPr>
        </p:nvSpPr>
        <p:spPr>
          <a:xfrm>
            <a:off x="468355" y="1556994"/>
            <a:ext cx="8424723" cy="5040355"/>
          </a:xfrm>
        </p:spPr>
        <p:txBody>
          <a:bodyPr/>
          <a:lstStyle/>
          <a:p>
            <a:pPr marL="0" lvl="0" indent="0" algn="just">
              <a:spcBef>
                <a:spcPts val="5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dirty="0"/>
              <a:t>Sistema de Archivos.</a:t>
            </a:r>
          </a:p>
          <a:p>
            <a:pPr marL="0" lvl="2" indent="0">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dirty="0">
                <a:latin typeface="Arial" pitchFamily="18"/>
              </a:rPr>
              <a:t>/</a:t>
            </a:r>
            <a:r>
              <a:rPr lang="es-ES" sz="3000" b="1" dirty="0" err="1">
                <a:latin typeface="Arial" pitchFamily="18"/>
              </a:rPr>
              <a:t>sys</a:t>
            </a:r>
            <a:r>
              <a:rPr lang="es-ES" sz="3000" dirty="0">
                <a:latin typeface="Arial" pitchFamily="18"/>
              </a:rPr>
              <a:t> → Contiene información sobre el sistema y el </a:t>
            </a:r>
            <a:r>
              <a:rPr lang="es-ES" sz="3000" dirty="0" err="1">
                <a:latin typeface="Arial" pitchFamily="18"/>
              </a:rPr>
              <a:t>kernel</a:t>
            </a:r>
            <a:r>
              <a:rPr lang="es-ES" sz="3000" dirty="0">
                <a:latin typeface="Arial" pitchFamily="18"/>
              </a:rPr>
              <a:t>. Es un sistema de archivos virtual, en realidad en el disco duro ese directorio está vacío.</a:t>
            </a:r>
          </a:p>
          <a:p>
            <a:pPr marL="0" lvl="2" indent="0">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dirty="0">
                <a:latin typeface="Arial" pitchFamily="18"/>
              </a:rPr>
              <a:t>/</a:t>
            </a:r>
            <a:r>
              <a:rPr lang="es-ES" sz="3000" b="1" dirty="0" err="1">
                <a:latin typeface="Arial" pitchFamily="18"/>
              </a:rPr>
              <a:t>tmp</a:t>
            </a:r>
            <a:r>
              <a:rPr lang="es-ES" sz="3000" dirty="0">
                <a:latin typeface="Arial" pitchFamily="18"/>
              </a:rPr>
              <a:t> → Este directorio contiene información temporal de los programas. No se conserva su contenido, suele borrarse al arrancar el sistema.</a:t>
            </a:r>
          </a:p>
          <a:p>
            <a:pPr marL="0" lvl="2" indent="0">
              <a:lnSpc>
                <a:spcPct val="100000"/>
              </a:lnSpc>
              <a:spcBef>
                <a:spcPts val="575"/>
              </a:spcBef>
              <a:buClr>
                <a:srgbClr val="CCCC00"/>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dirty="0">
                <a:latin typeface="Arial" pitchFamily="18"/>
              </a:rPr>
              <a:t>/</a:t>
            </a:r>
            <a:r>
              <a:rPr lang="es-ES" sz="3000" b="1" dirty="0" err="1">
                <a:latin typeface="Arial" pitchFamily="18"/>
              </a:rPr>
              <a:t>usr</a:t>
            </a:r>
            <a:r>
              <a:rPr lang="es-ES" sz="3000" dirty="0">
                <a:latin typeface="Arial" pitchFamily="18"/>
              </a:rPr>
              <a:t> → Este directorio contiene los archivos de los programas no esenciales. Es el directorio más grande del sistema.</a:t>
            </a:r>
          </a:p>
        </p:txBody>
      </p:sp>
      <p:pic>
        <p:nvPicPr>
          <p:cNvPr id="4" name="Imagen 3">
            <a:extLst>
              <a:ext uri="{FF2B5EF4-FFF2-40B4-BE49-F238E27FC236}">
                <a16:creationId xmlns:a16="http://schemas.microsoft.com/office/drawing/2014/main" id="{F1510B83-63AC-4A9F-BF2F-13EAEAC9B01D}"/>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ECFB4E-0D31-4F7F-9A3F-14320A697FDA}"/>
              </a:ext>
            </a:extLst>
          </p:cNvPr>
          <p:cNvSpPr txBox="1">
            <a:spLocks noGrp="1"/>
          </p:cNvSpPr>
          <p:nvPr>
            <p:ph type="title" idx="4294967295"/>
          </p:nvPr>
        </p:nvSpPr>
        <p:spPr>
          <a:xfrm>
            <a:off x="456843" y="122035"/>
            <a:ext cx="7543800" cy="1295640"/>
          </a:xfrm>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A74DE488-DE2E-4D7C-A695-99A188FD0CC6}"/>
              </a:ext>
            </a:extLst>
          </p:cNvPr>
          <p:cNvSpPr txBox="1">
            <a:spLocks noGrp="1"/>
          </p:cNvSpPr>
          <p:nvPr>
            <p:ph type="body" idx="4294967295"/>
          </p:nvPr>
        </p:nvSpPr>
        <p:spPr>
          <a:xfrm>
            <a:off x="468355" y="1556994"/>
            <a:ext cx="8424723" cy="5040355"/>
          </a:xfrm>
        </p:spPr>
        <p:txBody>
          <a:bodyPr/>
          <a:lstStyle/>
          <a:p>
            <a:pPr marL="0" lvl="0" indent="0" algn="just">
              <a:lnSpc>
                <a:spcPct val="90000"/>
              </a:lnSpc>
              <a:spcBef>
                <a:spcPts val="5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000"/>
              <a:t>Sistema de Archivos.</a:t>
            </a:r>
          </a:p>
          <a:p>
            <a:pPr marL="0" lvl="1" indent="0">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a:latin typeface="Arial" pitchFamily="18"/>
              </a:rPr>
              <a:t>/usr/X11R6</a:t>
            </a:r>
            <a:r>
              <a:rPr lang="es-ES" sz="3000">
                <a:latin typeface="Arial" pitchFamily="18"/>
              </a:rPr>
              <a:t> → Aquí estan ubicados los programas de X-Window, el servidor gráfico.</a:t>
            </a:r>
          </a:p>
          <a:p>
            <a:pPr marL="0" lvl="1" indent="0">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a:latin typeface="Arial" pitchFamily="18"/>
              </a:rPr>
              <a:t>/usr/bin</a:t>
            </a:r>
            <a:r>
              <a:rPr lang="es-ES" sz="3000">
                <a:latin typeface="Arial" pitchFamily="18"/>
              </a:rPr>
              <a:t> → Aquí tenemos programas de uso general para los usuarios.</a:t>
            </a:r>
          </a:p>
          <a:p>
            <a:pPr marL="0" lvl="1" indent="0">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a:latin typeface="Arial" pitchFamily="18"/>
              </a:rPr>
              <a:t>/usr/doc</a:t>
            </a:r>
            <a:r>
              <a:rPr lang="es-ES" sz="3000">
                <a:latin typeface="Arial" pitchFamily="18"/>
              </a:rPr>
              <a:t> → Aquí tenemos documentación de los programas.</a:t>
            </a:r>
          </a:p>
          <a:p>
            <a:pPr marL="0" lvl="1" indent="0">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a:latin typeface="Arial" pitchFamily="18"/>
              </a:rPr>
              <a:t>/usr/etc</a:t>
            </a:r>
            <a:r>
              <a:rPr lang="es-ES" sz="3000">
                <a:latin typeface="Arial" pitchFamily="18"/>
              </a:rPr>
              <a:t> → Aquí tenemos archivos de configuración de uso global.</a:t>
            </a:r>
          </a:p>
          <a:p>
            <a:pPr marL="0" lvl="1" indent="0">
              <a:spcBef>
                <a:spcPts val="650"/>
              </a:spcBef>
              <a:buClr>
                <a:srgbClr val="669999"/>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000" b="1">
                <a:latin typeface="Arial" pitchFamily="18"/>
              </a:rPr>
              <a:t>/usr/include</a:t>
            </a:r>
            <a:r>
              <a:rPr lang="es-ES" sz="3000">
                <a:latin typeface="Arial" pitchFamily="18"/>
              </a:rPr>
              <a:t> → Aquí tenemos las cabeceras de C y C++. Son archivos con extensión .h. Utilizado por programadores.</a:t>
            </a:r>
          </a:p>
        </p:txBody>
      </p:sp>
      <p:pic>
        <p:nvPicPr>
          <p:cNvPr id="4" name="Imagen 3">
            <a:extLst>
              <a:ext uri="{FF2B5EF4-FFF2-40B4-BE49-F238E27FC236}">
                <a16:creationId xmlns:a16="http://schemas.microsoft.com/office/drawing/2014/main" id="{9072062E-E36E-418E-9F47-078279EDD057}"/>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CA1637-5B9D-49E6-87EB-D2928FB4DB24}"/>
              </a:ext>
            </a:extLst>
          </p:cNvPr>
          <p:cNvSpPr txBox="1">
            <a:spLocks noGrp="1"/>
          </p:cNvSpPr>
          <p:nvPr>
            <p:ph type="title" idx="4294967295"/>
          </p:nvPr>
        </p:nvSpPr>
        <p:spPr/>
        <p:txBody>
          <a:bodyPr>
            <a:spAutoFit/>
          </a:bodyPr>
          <a:lstStyle/>
          <a:p>
            <a:pPr lvl="0"/>
            <a:r>
              <a:rPr lang="es-ES"/>
              <a:t>LINUX / UBUNTU</a:t>
            </a:r>
          </a:p>
        </p:txBody>
      </p:sp>
      <p:sp>
        <p:nvSpPr>
          <p:cNvPr id="3" name="Marcador de texto 2">
            <a:extLst>
              <a:ext uri="{FF2B5EF4-FFF2-40B4-BE49-F238E27FC236}">
                <a16:creationId xmlns:a16="http://schemas.microsoft.com/office/drawing/2014/main" id="{84154A16-D220-4146-90F6-8BC9D2999230}"/>
              </a:ext>
            </a:extLst>
          </p:cNvPr>
          <p:cNvSpPr txBox="1">
            <a:spLocks noGrp="1"/>
          </p:cNvSpPr>
          <p:nvPr>
            <p:ph type="body" idx="4294967295"/>
          </p:nvPr>
        </p:nvSpPr>
        <p:spPr>
          <a:xfrm>
            <a:off x="228600" y="1718998"/>
            <a:ext cx="8686800" cy="4833719"/>
          </a:xfrm>
        </p:spPr>
        <p:txBody>
          <a:bodyPr/>
          <a:lstStyle/>
          <a:p>
            <a:pPr marL="0" lvl="0" indent="0" algn="just">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3300">
                <a:latin typeface="Times New Roman" pitchFamily="18"/>
              </a:rPr>
              <a:t>USUARIOS, GRUPOS Y PERMISOS.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CUENTA ROOT</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USUARIOS Y GRUPOS INTERFAZ GRAFICA</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USUARIOS Y GRUPOS AVANZADO (LINEA DE COMANDOS)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GESTION DE PERMISOS</a:t>
            </a:r>
          </a:p>
          <a:p>
            <a:pPr marL="0" lvl="1" indent="0" algn="just">
              <a:lnSpc>
                <a:spcPct val="100000"/>
              </a:lnSpc>
              <a:spcBef>
                <a:spcPts val="800"/>
              </a:spcBef>
              <a:buClr>
                <a:srgbClr val="330066"/>
              </a:buClr>
              <a:buSzPct val="70000"/>
              <a:buFont typeface="Wingdings" pitchFamily="2"/>
              <a:buChar char=""/>
              <a:tabLst>
                <a:tab pos="0" algn="l"/>
                <a:tab pos="106198" algn="l"/>
                <a:tab pos="555479" algn="l"/>
                <a:tab pos="1004761" algn="l"/>
                <a:tab pos="1454042" algn="l"/>
                <a:tab pos="1903323" algn="l"/>
                <a:tab pos="2352595" algn="l"/>
                <a:tab pos="2801877" algn="l"/>
                <a:tab pos="3251158" algn="l"/>
                <a:tab pos="3700439" algn="l"/>
                <a:tab pos="4149720" algn="l"/>
                <a:tab pos="4598636" algn="l"/>
                <a:tab pos="5047917" algn="l"/>
                <a:tab pos="5497199" algn="l"/>
                <a:tab pos="5946480" algn="l"/>
                <a:tab pos="6395761" algn="l"/>
                <a:tab pos="6845042" algn="l"/>
                <a:tab pos="7294315" algn="l"/>
                <a:tab pos="7743596" algn="l"/>
                <a:tab pos="8192877" algn="l"/>
                <a:tab pos="8642158" algn="l"/>
              </a:tabLst>
            </a:pPr>
            <a:r>
              <a:rPr lang="es-ES" sz="2900">
                <a:latin typeface="Times New Roman" pitchFamily="18"/>
              </a:rPr>
              <a:t>ADMINISTRACIÓN CONTRASEÑAS</a:t>
            </a:r>
          </a:p>
        </p:txBody>
      </p:sp>
      <p:pic>
        <p:nvPicPr>
          <p:cNvPr id="4" name="Imagen 3">
            <a:extLst>
              <a:ext uri="{FF2B5EF4-FFF2-40B4-BE49-F238E27FC236}">
                <a16:creationId xmlns:a16="http://schemas.microsoft.com/office/drawing/2014/main" id="{A42B676D-3B42-4382-A7F4-928E28F6941A}"/>
              </a:ext>
            </a:extLst>
          </p:cNvPr>
          <p:cNvPicPr>
            <a:picLocks noChangeAspect="1"/>
          </p:cNvPicPr>
          <p:nvPr/>
        </p:nvPicPr>
        <p:blipFill>
          <a:blip r:embed="rId3">
            <a:lum/>
            <a:alphaModFix/>
          </a:blip>
          <a:srcRect/>
          <a:stretch>
            <a:fillRect/>
          </a:stretch>
        </p:blipFill>
        <p:spPr>
          <a:xfrm>
            <a:off x="5724363" y="188997"/>
            <a:ext cx="1368719" cy="1368363"/>
          </a:xfrm>
          <a:prstGeom prst="rect">
            <a:avLst/>
          </a:prstGeom>
          <a:noFill/>
          <a:ln cap="flat">
            <a:noFill/>
          </a:ln>
        </p:spPr>
      </p:pic>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edetermin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TotalTime>
  <Words>21988</Words>
  <Application>Microsoft Office PowerPoint</Application>
  <PresentationFormat>Presentación en pantalla (4:3)</PresentationFormat>
  <Paragraphs>2619</Paragraphs>
  <Slides>392</Slides>
  <Notes>392</Notes>
  <HiddenSlides>0</HiddenSlides>
  <MMClips>0</MMClips>
  <ScaleCrop>false</ScaleCrop>
  <HeadingPairs>
    <vt:vector size="6" baseType="variant">
      <vt:variant>
        <vt:lpstr>Fuentes usadas</vt:lpstr>
      </vt:variant>
      <vt:variant>
        <vt:i4>15</vt:i4>
      </vt:variant>
      <vt:variant>
        <vt:lpstr>Tema</vt:lpstr>
      </vt:variant>
      <vt:variant>
        <vt:i4>3</vt:i4>
      </vt:variant>
      <vt:variant>
        <vt:lpstr>Títulos de diapositiva</vt:lpstr>
      </vt:variant>
      <vt:variant>
        <vt:i4>392</vt:i4>
      </vt:variant>
    </vt:vector>
  </HeadingPairs>
  <TitlesOfParts>
    <vt:vector size="410" baseType="lpstr">
      <vt:lpstr>1E63b6ITCStoneSerifStdMedium</vt:lpstr>
      <vt:lpstr>1E9defITCStoneSerifStdMedium</vt:lpstr>
      <vt:lpstr>2E6491ITCStoneSerifStdMedium,Italic</vt:lpstr>
      <vt:lpstr>2E9ec9ITCStoneSerifStdMedium,Italic</vt:lpstr>
      <vt:lpstr>5E9fc3ITCStoneSerifStdMedium,Bold</vt:lpstr>
      <vt:lpstr>6E678eITCStoneSerifStdMedium,Bold</vt:lpstr>
      <vt:lpstr>Arial</vt:lpstr>
      <vt:lpstr>Calibri</vt:lpstr>
      <vt:lpstr>DejaVu Sans</vt:lpstr>
      <vt:lpstr>Liberation Serif</vt:lpstr>
      <vt:lpstr>StarSymbol</vt:lpstr>
      <vt:lpstr>Symbol</vt:lpstr>
      <vt:lpstr>Times New Roman</vt:lpstr>
      <vt:lpstr>Verdana</vt:lpstr>
      <vt:lpstr>Wingdings</vt:lpstr>
      <vt:lpstr>Default</vt:lpstr>
      <vt:lpstr>Title1</vt:lpstr>
      <vt:lpstr>Predeterminado</vt:lpstr>
      <vt:lpstr>LINUX</vt:lpstr>
      <vt:lpstr>LINUX / Índice</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 / UBUNTU “Linux para seres Humanos”</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FEDORA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lpstr>LINUX / UBUNTU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dc:title>
  <dc:creator>José Pablo Hernández</dc:creator>
  <cp:lastModifiedBy>José Pablo Hernández</cp:lastModifiedBy>
  <cp:revision>31</cp:revision>
  <dcterms:created xsi:type="dcterms:W3CDTF">2011-12-29T10:12:53Z</dcterms:created>
  <dcterms:modified xsi:type="dcterms:W3CDTF">2021-09-14T08:29:23Z</dcterms:modified>
</cp:coreProperties>
</file>